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2" r:id="rId3"/>
    <p:sldId id="294" r:id="rId4"/>
    <p:sldId id="299" r:id="rId5"/>
    <p:sldId id="297" r:id="rId6"/>
    <p:sldId id="298" r:id="rId7"/>
    <p:sldId id="30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rechnerisch bestimmen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3" y="121448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einer quadratischen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/>
              <p:nvPr/>
            </p:nvSpPr>
            <p:spPr>
              <a:xfrm>
                <a:off x="813985" y="2122863"/>
                <a:ext cx="10352868" cy="1384995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Nullstellen einer quadratischen Funktion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identisch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</a:t>
                </a:r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Lösungen der quadratischen Gleichung</a:t>
                </a:r>
                <a14:m>
                  <m:oMath xmlns:m="http://schemas.openxmlformats.org/officeDocument/2006/math">
                    <m:r>
                      <a:rPr lang="de-AT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de-AT" sz="28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985" y="2122863"/>
                <a:ext cx="10352868" cy="1384995"/>
              </a:xfrm>
              <a:prstGeom prst="rect">
                <a:avLst/>
              </a:prstGeom>
              <a:blipFill>
                <a:blip r:embed="rId2"/>
                <a:stretch>
                  <a:fillRect t="-3017" b="-1034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BC5A318-9B7B-4871-AB71-C5FE71272D02}"/>
              </a:ext>
            </a:extLst>
          </p:cNvPr>
          <p:cNvSpPr txBox="1"/>
          <p:nvPr/>
        </p:nvSpPr>
        <p:spPr>
          <a:xfrm>
            <a:off x="1751309" y="4166186"/>
            <a:ext cx="56518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AT" sz="3600" b="1" dirty="0">
                <a:latin typeface="Calibri" panose="020F0502020204030204" pitchFamily="34" charset="0"/>
                <a:cs typeface="Calibri" panose="020F0502020204030204" pitchFamily="34" charset="0"/>
              </a:rPr>
              <a:t> Graphische</a:t>
            </a: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Bestimmung</a:t>
            </a:r>
            <a:b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de-AT" sz="3600" b="1" dirty="0">
                <a:latin typeface="Calibri" panose="020F0502020204030204" pitchFamily="34" charset="0"/>
                <a:cs typeface="Calibri" panose="020F0502020204030204" pitchFamily="34" charset="0"/>
              </a:rPr>
              <a:t> Rechnerische</a:t>
            </a: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Bestimmung</a:t>
            </a:r>
          </a:p>
        </p:txBody>
      </p:sp>
      <p:sp>
        <p:nvSpPr>
          <p:cNvPr id="5" name="Pfeil: nach links 4">
            <a:extLst>
              <a:ext uri="{FF2B5EF4-FFF2-40B4-BE49-F238E27FC236}">
                <a16:creationId xmlns:a16="http://schemas.microsoft.com/office/drawing/2014/main" id="{8A7B15AD-31D9-41E3-8B2B-F00CECB4379F}"/>
              </a:ext>
            </a:extLst>
          </p:cNvPr>
          <p:cNvSpPr/>
          <p:nvPr/>
        </p:nvSpPr>
        <p:spPr>
          <a:xfrm>
            <a:off x="7869369" y="4988170"/>
            <a:ext cx="2348917" cy="724596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362250A-2462-4388-A06F-D2C724E373D9}"/>
              </a:ext>
            </a:extLst>
          </p:cNvPr>
          <p:cNvSpPr/>
          <p:nvPr/>
        </p:nvSpPr>
        <p:spPr>
          <a:xfrm>
            <a:off x="1425381" y="4736365"/>
            <a:ext cx="6199465" cy="122820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1545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20801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1: Rechnerische Bestimmung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/>
              <p:nvPr/>
            </p:nvSpPr>
            <p:spPr>
              <a:xfrm>
                <a:off x="1530012" y="896342"/>
                <a:ext cx="9131976" cy="738664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Die Nullstellen </a:t>
                </a:r>
                <a:r>
                  <a:rPr lang="de-AT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JEDER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Funktion werden berechnet, indem man den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Funktionswert 0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setzt:</a:t>
                </a:r>
              </a:p>
              <a:p>
                <a:pPr algn="ctr"/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de-AT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de-AT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sz="2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012" y="896342"/>
                <a:ext cx="9131976" cy="738664"/>
              </a:xfrm>
              <a:prstGeom prst="rect">
                <a:avLst/>
              </a:prstGeom>
              <a:blipFill>
                <a:blip r:embed="rId2"/>
                <a:stretch>
                  <a:fillRect t="-2381" b="-793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1ABCAD-EE26-4540-A5A2-977D82B61772}"/>
                  </a:ext>
                </a:extLst>
              </p:cNvPr>
              <p:cNvSpPr/>
              <p:nvPr/>
            </p:nvSpPr>
            <p:spPr>
              <a:xfrm>
                <a:off x="998970" y="2079736"/>
                <a:ext cx="9982899" cy="646331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Setzt man 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erhält man eine quadratische Gleichung. 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/en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quadratischen Gleichung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der/den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Nullstelle/n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quadratischen Funktion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61ABCAD-EE26-4540-A5A2-977D82B617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970" y="2079736"/>
                <a:ext cx="9982899" cy="646331"/>
              </a:xfrm>
              <a:prstGeom prst="rect">
                <a:avLst/>
              </a:prstGeom>
              <a:blipFill>
                <a:blip r:embed="rId3"/>
                <a:stretch>
                  <a:fillRect l="-428" t="-4717" r="-97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7C1A4D9-2914-4C86-8899-4F11CB9271F8}"/>
                  </a:ext>
                </a:extLst>
              </p:cNvPr>
              <p:cNvSpPr/>
              <p:nvPr/>
            </p:nvSpPr>
            <p:spPr>
              <a:xfrm>
                <a:off x="1309264" y="3817130"/>
                <a:ext cx="3623461" cy="882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7C1A4D9-2914-4C86-8899-4F11CB927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64" y="3817130"/>
                <a:ext cx="3623461" cy="8827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A3BA56-9ECB-48DB-B2A6-D3178B398A9A}"/>
                  </a:ext>
                </a:extLst>
              </p:cNvPr>
              <p:cNvSpPr/>
              <p:nvPr/>
            </p:nvSpPr>
            <p:spPr>
              <a:xfrm>
                <a:off x="7515276" y="3591470"/>
                <a:ext cx="3367460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A3BA56-9ECB-48DB-B2A6-D3178B398A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276" y="3591470"/>
                <a:ext cx="3367460" cy="1183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18468A31-DA73-4B09-B913-83A9EA455C7F}"/>
              </a:ext>
            </a:extLst>
          </p:cNvPr>
          <p:cNvSpPr txBox="1"/>
          <p:nvPr/>
        </p:nvSpPr>
        <p:spPr>
          <a:xfrm>
            <a:off x="1891107" y="4774999"/>
            <a:ext cx="245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Große Lösungsformel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2EB4BAA-5844-4AC0-BC2C-8C03EBF87FF7}"/>
              </a:ext>
            </a:extLst>
          </p:cNvPr>
          <p:cNvSpPr txBox="1"/>
          <p:nvPr/>
        </p:nvSpPr>
        <p:spPr>
          <a:xfrm>
            <a:off x="7968347" y="4774999"/>
            <a:ext cx="2461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E077CE3-7153-42A8-AA08-182D1D065AC1}"/>
                  </a:ext>
                </a:extLst>
              </p:cNvPr>
              <p:cNvSpPr txBox="1"/>
              <p:nvPr/>
            </p:nvSpPr>
            <p:spPr>
              <a:xfrm>
                <a:off x="2256643" y="3275111"/>
                <a:ext cx="19947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E077CE3-7153-42A8-AA08-182D1D065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43" y="3275111"/>
                <a:ext cx="1994712" cy="307777"/>
              </a:xfrm>
              <a:prstGeom prst="rect">
                <a:avLst/>
              </a:prstGeom>
              <a:blipFill>
                <a:blip r:embed="rId6"/>
                <a:stretch>
                  <a:fillRect l="-612" r="-2141" b="-78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0589FD2-A19F-454E-9D3E-6F1D42061AAF}"/>
                  </a:ext>
                </a:extLst>
              </p:cNvPr>
              <p:cNvSpPr txBox="1"/>
              <p:nvPr/>
            </p:nvSpPr>
            <p:spPr>
              <a:xfrm>
                <a:off x="8264292" y="3266530"/>
                <a:ext cx="18694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𝑝𝑥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0589FD2-A19F-454E-9D3E-6F1D42061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4292" y="3266530"/>
                <a:ext cx="1869423" cy="307777"/>
              </a:xfrm>
              <a:prstGeom prst="rect">
                <a:avLst/>
              </a:prstGeom>
              <a:blipFill>
                <a:blip r:embed="rId7"/>
                <a:stretch>
                  <a:fillRect l="-980" t="-2000" r="-2288" b="-28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6AEBB3C-72E8-470A-98BB-D6B3A04D427C}"/>
                  </a:ext>
                </a:extLst>
              </p:cNvPr>
              <p:cNvSpPr/>
              <p:nvPr/>
            </p:nvSpPr>
            <p:spPr>
              <a:xfrm>
                <a:off x="346744" y="5372149"/>
                <a:ext cx="11498511" cy="1172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marL="285750" indent="-28575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rechnerische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nichts anderes als das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quadratischen Gleichung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285750" indent="-28575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kannst du für jede Funktion anwenden,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 Lösungsformel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nur, wenn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F6AEBB3C-72E8-470A-98BB-D6B3A04D42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44" y="5372149"/>
                <a:ext cx="11498511" cy="1172757"/>
              </a:xfrm>
              <a:prstGeom prst="rect">
                <a:avLst/>
              </a:prstGeom>
              <a:blipFill>
                <a:blip r:embed="rId8"/>
                <a:stretch>
                  <a:fillRect l="-477" t="-2073" b="-72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72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5" grpId="0"/>
      <p:bldP spid="6" grpId="0"/>
      <p:bldP spid="15" grpId="0"/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20801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1: Rechnerische Bestimmung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7C1A4D9-2914-4C86-8899-4F11CB9271F8}"/>
                  </a:ext>
                </a:extLst>
              </p:cNvPr>
              <p:cNvSpPr/>
              <p:nvPr/>
            </p:nvSpPr>
            <p:spPr>
              <a:xfrm>
                <a:off x="1403979" y="3361080"/>
                <a:ext cx="3623461" cy="882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7C1A4D9-2914-4C86-8899-4F11CB927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979" y="3361080"/>
                <a:ext cx="3623461" cy="8827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A3BA56-9ECB-48DB-B2A6-D3178B398A9A}"/>
                  </a:ext>
                </a:extLst>
              </p:cNvPr>
              <p:cNvSpPr/>
              <p:nvPr/>
            </p:nvSpPr>
            <p:spPr>
              <a:xfrm>
                <a:off x="7609991" y="3135420"/>
                <a:ext cx="3367460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FA3BA56-9ECB-48DB-B2A6-D3178B398A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991" y="3135420"/>
                <a:ext cx="3367460" cy="1183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18468A31-DA73-4B09-B913-83A9EA455C7F}"/>
              </a:ext>
            </a:extLst>
          </p:cNvPr>
          <p:cNvSpPr txBox="1"/>
          <p:nvPr/>
        </p:nvSpPr>
        <p:spPr>
          <a:xfrm>
            <a:off x="1985822" y="4318949"/>
            <a:ext cx="245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Große Lösungsformel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2EB4BAA-5844-4AC0-BC2C-8C03EBF87FF7}"/>
              </a:ext>
            </a:extLst>
          </p:cNvPr>
          <p:cNvSpPr txBox="1"/>
          <p:nvPr/>
        </p:nvSpPr>
        <p:spPr>
          <a:xfrm>
            <a:off x="8063062" y="4318949"/>
            <a:ext cx="2461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6AEBB3C-72E8-470A-98BB-D6B3A04D427C}"/>
              </a:ext>
            </a:extLst>
          </p:cNvPr>
          <p:cNvSpPr/>
          <p:nvPr/>
        </p:nvSpPr>
        <p:spPr>
          <a:xfrm>
            <a:off x="405467" y="965479"/>
            <a:ext cx="11498511" cy="1173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Erinnerung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 Funktionen können 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Nullstellen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besitzen.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 Gleichungen können 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Lösungen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haben.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E4A6964-A971-4A8D-9A8A-5D589CB6C7A1}"/>
              </a:ext>
            </a:extLst>
          </p:cNvPr>
          <p:cNvSpPr txBox="1"/>
          <p:nvPr/>
        </p:nvSpPr>
        <p:spPr>
          <a:xfrm>
            <a:off x="3338819" y="2596674"/>
            <a:ext cx="595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--&gt; hängt von der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 (=Wert unter der Wurzel)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ab!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A7F7C31-968C-4EEC-97F2-5168FF8F679E}"/>
                  </a:ext>
                </a:extLst>
              </p:cNvPr>
              <p:cNvSpPr txBox="1"/>
              <p:nvPr/>
            </p:nvSpPr>
            <p:spPr>
              <a:xfrm>
                <a:off x="4349368" y="5008228"/>
                <a:ext cx="3493264" cy="138499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2 Lösungen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1 Lösung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&lt;0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Keine Lösung</a:t>
                </a: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A7F7C31-968C-4EEC-97F2-5168FF8F6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368" y="5008228"/>
                <a:ext cx="3493264" cy="1384995"/>
              </a:xfrm>
              <a:prstGeom prst="rect">
                <a:avLst/>
              </a:prstGeom>
              <a:blipFill>
                <a:blip r:embed="rId4"/>
                <a:stretch>
                  <a:fillRect t="-4405" r="-2265" b="-118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574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  <p:bldP spid="7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5C63F6E-E8DE-45D9-9707-DF874F8AC762}"/>
                  </a:ext>
                </a:extLst>
              </p:cNvPr>
              <p:cNvSpPr/>
              <p:nvPr/>
            </p:nvSpPr>
            <p:spPr>
              <a:xfrm>
                <a:off x="2585207" y="1267098"/>
                <a:ext cx="7021586" cy="47414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sz="20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sz="28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0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−6=0  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Löse diese quadratische Gleichung mit der </a:t>
                </a: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−4±</m:t>
                          </m:r>
                          <m:rad>
                            <m:radPr>
                              <m:degHide m:val="on"/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−4∙2∙</m:t>
                              </m:r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−4±</m:t>
                          </m:r>
                          <m:rad>
                            <m:radPr>
                              <m:degHide m:val="on"/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16+48</m:t>
                              </m:r>
                            </m:e>
                          </m:rad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−4±</m:t>
                          </m:r>
                          <m:rad>
                            <m:radPr>
                              <m:degHide m:val="on"/>
                              <m:ctrlPr>
                                <a:rPr lang="de-AT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64</m:t>
                              </m:r>
                            </m:e>
                          </m:rad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−4±</m:t>
                          </m:r>
                          <m:r>
                            <a:rPr lang="de-AT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−4+8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−4−8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2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de-AT" sz="2400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5C63F6E-E8DE-45D9-9707-DF874F8AC7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207" y="1267098"/>
                <a:ext cx="7021586" cy="4741426"/>
              </a:xfrm>
              <a:prstGeom prst="rect">
                <a:avLst/>
              </a:prstGeom>
              <a:blipFill>
                <a:blip r:embed="rId2"/>
                <a:stretch>
                  <a:fillRect b="-26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3D0E83E6-2596-466C-A308-12CF0010CB15}"/>
                  </a:ext>
                </a:extLst>
              </p:cNvPr>
              <p:cNvSpPr/>
              <p:nvPr/>
            </p:nvSpPr>
            <p:spPr>
              <a:xfrm>
                <a:off x="203574" y="494824"/>
                <a:ext cx="1157369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Musterbeispiel 1: </a:t>
                </a:r>
                <a:r>
                  <a:rPr lang="de-AT" sz="2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Bestimme rechnerisch die Nullstellen der Funktion </a:t>
                </a:r>
                <a14:m>
                  <m:oMath xmlns:m="http://schemas.openxmlformats.org/officeDocument/2006/math"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−6.</m:t>
                    </m:r>
                  </m:oMath>
                </a14:m>
                <a:endParaRPr lang="de-AT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4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3D0E83E6-2596-466C-A308-12CF0010CB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494824"/>
                <a:ext cx="11573693" cy="830997"/>
              </a:xfrm>
              <a:prstGeom prst="rect">
                <a:avLst/>
              </a:prstGeom>
              <a:blipFill>
                <a:blip r:embed="rId3"/>
                <a:stretch>
                  <a:fillRect l="-685" t="-51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6430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3D0E83E6-2596-466C-A308-12CF0010CB15}"/>
                  </a:ext>
                </a:extLst>
              </p:cNvPr>
              <p:cNvSpPr/>
              <p:nvPr/>
            </p:nvSpPr>
            <p:spPr>
              <a:xfrm>
                <a:off x="203574" y="494824"/>
                <a:ext cx="1157369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Musterbeispiel 2: </a:t>
                </a:r>
                <a:r>
                  <a:rPr lang="de-AT" sz="2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Bestimme rechnerisch die Nullstellen der Funktion </a:t>
                </a:r>
                <a14:m>
                  <m:oMath xmlns:m="http://schemas.openxmlformats.org/officeDocument/2006/math"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−6.</m:t>
                    </m:r>
                  </m:oMath>
                </a14:m>
                <a:endParaRPr lang="de-AT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4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3D0E83E6-2596-466C-A308-12CF0010CB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494824"/>
                <a:ext cx="11573693" cy="830997"/>
              </a:xfrm>
              <a:prstGeom prst="rect">
                <a:avLst/>
              </a:prstGeom>
              <a:blipFill>
                <a:blip r:embed="rId2"/>
                <a:stretch>
                  <a:fillRect l="-685" t="-51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901D4C3-8F02-431A-8F0A-C7F07D12EF1D}"/>
                  </a:ext>
                </a:extLst>
              </p:cNvPr>
              <p:cNvSpPr/>
              <p:nvPr/>
            </p:nvSpPr>
            <p:spPr>
              <a:xfrm>
                <a:off x="1988191" y="1057373"/>
                <a:ext cx="7801762" cy="5444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sz="280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   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−6=0  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Löse diese quadratische Gleichung mit der </a:t>
                </a:r>
                <a:r>
                  <a:rPr lang="de-AT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+6</m:t>
                          </m:r>
                        </m:e>
                      </m:ra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24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de-AT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</m:t>
                    </m:r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24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de-AT" sz="24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4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24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sz="24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de-AT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901D4C3-8F02-431A-8F0A-C7F07D12EF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191" y="1057373"/>
                <a:ext cx="7801762" cy="5444760"/>
              </a:xfrm>
              <a:prstGeom prst="rect">
                <a:avLst/>
              </a:prstGeom>
              <a:blipFill>
                <a:blip r:embed="rId3"/>
                <a:stretch>
                  <a:fillRect b="-15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027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8A23D4E-C81F-48F3-AFF2-94FDB6A663C3}"/>
              </a:ext>
            </a:extLst>
          </p:cNvPr>
          <p:cNvSpPr/>
          <p:nvPr/>
        </p:nvSpPr>
        <p:spPr>
          <a:xfrm>
            <a:off x="203574" y="589387"/>
            <a:ext cx="1136484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6)</a:t>
            </a:r>
            <a:r>
              <a:rPr lang="de-AT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rechnerisch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de-AT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Nullstellen</a:t>
            </a:r>
            <a:r>
              <a:rPr lang="de-AT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quadratischen Funktion (Aufpassen: Quadratische Funktionen können keine, eine oder zwei Nullstellen haben.)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8E4CB23-0849-4787-B3BB-477B51660770}"/>
                  </a:ext>
                </a:extLst>
              </p:cNvPr>
              <p:cNvSpPr/>
              <p:nvPr/>
            </p:nvSpPr>
            <p:spPr>
              <a:xfrm>
                <a:off x="203574" y="1331645"/>
                <a:ext cx="23988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8E4CB23-0849-4787-B3BB-477B516607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331645"/>
                <a:ext cx="2398862" cy="369332"/>
              </a:xfrm>
              <a:prstGeom prst="rect">
                <a:avLst/>
              </a:prstGeom>
              <a:blipFill>
                <a:blip r:embed="rId2"/>
                <a:stretch>
                  <a:fillRect l="-2030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855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478</Words>
  <Application>Microsoft Office PowerPoint</Application>
  <PresentationFormat>Breitbild</PresentationFormat>
  <Paragraphs>55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Aufbau der Hauptform  Nullstellen rechnerisch bestimmen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207</cp:revision>
  <dcterms:created xsi:type="dcterms:W3CDTF">2020-04-09T06:13:57Z</dcterms:created>
  <dcterms:modified xsi:type="dcterms:W3CDTF">2022-11-04T08:36:59Z</dcterms:modified>
</cp:coreProperties>
</file>