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301" r:id="rId3"/>
    <p:sldId id="304" r:id="rId4"/>
    <p:sldId id="303" r:id="rId5"/>
    <p:sldId id="305" r:id="rId6"/>
    <p:sldId id="306" r:id="rId7"/>
    <p:sldId id="307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715F397-C9FD-4320-A390-B02621E48DA7}"/>
    <pc:docChg chg="custSel delSld modSld">
      <pc:chgData name="Tegischer Lukas" userId="f78daebb-0565-485c-bd0e-1cd035e796ff" providerId="ADAL" clId="{6715F397-C9FD-4320-A390-B02621E48DA7}" dt="2022-11-04T10:42:13.832" v="16" actId="47"/>
      <pc:docMkLst>
        <pc:docMk/>
      </pc:docMkLst>
      <pc:sldChg chg="addSp delSp modSp mod">
        <pc:chgData name="Tegischer Lukas" userId="f78daebb-0565-485c-bd0e-1cd035e796ff" providerId="ADAL" clId="{6715F397-C9FD-4320-A390-B02621E48DA7}" dt="2022-11-04T10:41:47.880" v="3" actId="478"/>
        <pc:sldMkLst>
          <pc:docMk/>
          <pc:sldMk cId="336392357" sldId="256"/>
        </pc:sldMkLst>
        <pc:spChg chg="mod">
          <ac:chgData name="Tegischer Lukas" userId="f78daebb-0565-485c-bd0e-1cd035e796ff" providerId="ADAL" clId="{6715F397-C9FD-4320-A390-B02621E48DA7}" dt="2022-11-04T10:41:43.341" v="0" actId="6549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6715F397-C9FD-4320-A390-B02621E48DA7}" dt="2022-11-04T10:41:44.634" v="1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715F397-C9FD-4320-A390-B02621E48DA7}" dt="2022-11-04T10:41:47.235" v="2" actId="478"/>
          <ac:spMkLst>
            <pc:docMk/>
            <pc:sldMk cId="336392357" sldId="256"/>
            <ac:spMk id="5" creationId="{6EE3BA34-CFE4-0DE6-FF9F-96A993795C37}"/>
          </ac:spMkLst>
        </pc:spChg>
        <pc:spChg chg="del">
          <ac:chgData name="Tegischer Lukas" userId="f78daebb-0565-485c-bd0e-1cd035e796ff" providerId="ADAL" clId="{6715F397-C9FD-4320-A390-B02621E48DA7}" dt="2022-11-04T10:41:47.880" v="3" actId="478"/>
          <ac:spMkLst>
            <pc:docMk/>
            <pc:sldMk cId="336392357" sldId="256"/>
            <ac:spMk id="6" creationId="{00000000-0000-0000-0000-000000000000}"/>
          </ac:spMkLst>
        </pc:spChg>
      </pc:sldChg>
      <pc:sldChg chg="del">
        <pc:chgData name="Tegischer Lukas" userId="f78daebb-0565-485c-bd0e-1cd035e796ff" providerId="ADAL" clId="{6715F397-C9FD-4320-A390-B02621E48DA7}" dt="2022-11-04T10:42:13.832" v="16" actId="47"/>
        <pc:sldMkLst>
          <pc:docMk/>
          <pc:sldMk cId="3932101437" sldId="291"/>
        </pc:sldMkLst>
      </pc:sldChg>
      <pc:sldChg chg="addSp delSp modSp mod">
        <pc:chgData name="Tegischer Lukas" userId="f78daebb-0565-485c-bd0e-1cd035e796ff" providerId="ADAL" clId="{6715F397-C9FD-4320-A390-B02621E48DA7}" dt="2022-11-04T10:41:51.718" v="5" actId="478"/>
        <pc:sldMkLst>
          <pc:docMk/>
          <pc:sldMk cId="1260858315" sldId="301"/>
        </pc:sldMkLst>
        <pc:spChg chg="del">
          <ac:chgData name="Tegischer Lukas" userId="f78daebb-0565-485c-bd0e-1cd035e796ff" providerId="ADAL" clId="{6715F397-C9FD-4320-A390-B02621E48DA7}" dt="2022-11-04T10:41:49.665" v="4" actId="478"/>
          <ac:spMkLst>
            <pc:docMk/>
            <pc:sldMk cId="1260858315" sldId="301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715F397-C9FD-4320-A390-B02621E48DA7}" dt="2022-11-04T10:41:51.718" v="5" actId="478"/>
          <ac:spMkLst>
            <pc:docMk/>
            <pc:sldMk cId="1260858315" sldId="301"/>
            <ac:spMk id="8" creationId="{68A0CCB0-4385-C119-6D06-A519D26C44F8}"/>
          </ac:spMkLst>
        </pc:spChg>
      </pc:sldChg>
      <pc:sldChg chg="addSp delSp modSp mod">
        <pc:chgData name="Tegischer Lukas" userId="f78daebb-0565-485c-bd0e-1cd035e796ff" providerId="ADAL" clId="{6715F397-C9FD-4320-A390-B02621E48DA7}" dt="2022-11-04T10:41:59.531" v="9" actId="478"/>
        <pc:sldMkLst>
          <pc:docMk/>
          <pc:sldMk cId="1149124183" sldId="303"/>
        </pc:sldMkLst>
        <pc:spChg chg="del">
          <ac:chgData name="Tegischer Lukas" userId="f78daebb-0565-485c-bd0e-1cd035e796ff" providerId="ADAL" clId="{6715F397-C9FD-4320-A390-B02621E48DA7}" dt="2022-11-04T10:41:57.645" v="8" actId="478"/>
          <ac:spMkLst>
            <pc:docMk/>
            <pc:sldMk cId="1149124183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715F397-C9FD-4320-A390-B02621E48DA7}" dt="2022-11-04T10:41:59.531" v="9" actId="478"/>
          <ac:spMkLst>
            <pc:docMk/>
            <pc:sldMk cId="1149124183" sldId="303"/>
            <ac:spMk id="4" creationId="{80A4963D-8DC8-003B-B8A1-E892D5DA5BBF}"/>
          </ac:spMkLst>
        </pc:spChg>
      </pc:sldChg>
      <pc:sldChg chg="addSp delSp modSp mod">
        <pc:chgData name="Tegischer Lukas" userId="f78daebb-0565-485c-bd0e-1cd035e796ff" providerId="ADAL" clId="{6715F397-C9FD-4320-A390-B02621E48DA7}" dt="2022-11-04T10:41:55.523" v="7" actId="478"/>
        <pc:sldMkLst>
          <pc:docMk/>
          <pc:sldMk cId="2954981561" sldId="304"/>
        </pc:sldMkLst>
        <pc:spChg chg="del">
          <ac:chgData name="Tegischer Lukas" userId="f78daebb-0565-485c-bd0e-1cd035e796ff" providerId="ADAL" clId="{6715F397-C9FD-4320-A390-B02621E48DA7}" dt="2022-11-04T10:41:53.784" v="6" actId="478"/>
          <ac:spMkLst>
            <pc:docMk/>
            <pc:sldMk cId="2954981561" sldId="304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715F397-C9FD-4320-A390-B02621E48DA7}" dt="2022-11-04T10:41:55.523" v="7" actId="478"/>
          <ac:spMkLst>
            <pc:docMk/>
            <pc:sldMk cId="2954981561" sldId="304"/>
            <ac:spMk id="5" creationId="{D811F29D-D91A-8A75-732C-B189619E2601}"/>
          </ac:spMkLst>
        </pc:spChg>
      </pc:sldChg>
      <pc:sldChg chg="addSp delSp modSp mod">
        <pc:chgData name="Tegischer Lukas" userId="f78daebb-0565-485c-bd0e-1cd035e796ff" providerId="ADAL" clId="{6715F397-C9FD-4320-A390-B02621E48DA7}" dt="2022-11-04T10:42:04.793" v="11" actId="478"/>
        <pc:sldMkLst>
          <pc:docMk/>
          <pc:sldMk cId="1533859572" sldId="305"/>
        </pc:sldMkLst>
        <pc:spChg chg="del">
          <ac:chgData name="Tegischer Lukas" userId="f78daebb-0565-485c-bd0e-1cd035e796ff" providerId="ADAL" clId="{6715F397-C9FD-4320-A390-B02621E48DA7}" dt="2022-11-04T10:42:01.505" v="10" actId="478"/>
          <ac:spMkLst>
            <pc:docMk/>
            <pc:sldMk cId="1533859572" sldId="305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715F397-C9FD-4320-A390-B02621E48DA7}" dt="2022-11-04T10:42:04.793" v="11" actId="478"/>
          <ac:spMkLst>
            <pc:docMk/>
            <pc:sldMk cId="1533859572" sldId="305"/>
            <ac:spMk id="6" creationId="{FAFC37AA-5E44-5F18-D196-B3485093EA3A}"/>
          </ac:spMkLst>
        </pc:spChg>
      </pc:sldChg>
      <pc:sldChg chg="addSp delSp modSp mod">
        <pc:chgData name="Tegischer Lukas" userId="f78daebb-0565-485c-bd0e-1cd035e796ff" providerId="ADAL" clId="{6715F397-C9FD-4320-A390-B02621E48DA7}" dt="2022-11-04T10:42:09.171" v="13" actId="478"/>
        <pc:sldMkLst>
          <pc:docMk/>
          <pc:sldMk cId="2661146653" sldId="306"/>
        </pc:sldMkLst>
        <pc:spChg chg="del">
          <ac:chgData name="Tegischer Lukas" userId="f78daebb-0565-485c-bd0e-1cd035e796ff" providerId="ADAL" clId="{6715F397-C9FD-4320-A390-B02621E48DA7}" dt="2022-11-04T10:42:06.846" v="12" actId="478"/>
          <ac:spMkLst>
            <pc:docMk/>
            <pc:sldMk cId="2661146653" sldId="30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715F397-C9FD-4320-A390-B02621E48DA7}" dt="2022-11-04T10:42:09.171" v="13" actId="478"/>
          <ac:spMkLst>
            <pc:docMk/>
            <pc:sldMk cId="2661146653" sldId="306"/>
            <ac:spMk id="4" creationId="{CA6FEEBC-A5E8-A9D3-CC56-8B4D66F7541E}"/>
          </ac:spMkLst>
        </pc:spChg>
      </pc:sldChg>
      <pc:sldChg chg="addSp delSp modSp mod">
        <pc:chgData name="Tegischer Lukas" userId="f78daebb-0565-485c-bd0e-1cd035e796ff" providerId="ADAL" clId="{6715F397-C9FD-4320-A390-B02621E48DA7}" dt="2022-11-04T10:42:12.385" v="15" actId="478"/>
        <pc:sldMkLst>
          <pc:docMk/>
          <pc:sldMk cId="3708512687" sldId="307"/>
        </pc:sldMkLst>
        <pc:spChg chg="del">
          <ac:chgData name="Tegischer Lukas" userId="f78daebb-0565-485c-bd0e-1cd035e796ff" providerId="ADAL" clId="{6715F397-C9FD-4320-A390-B02621E48DA7}" dt="2022-11-04T10:42:10.739" v="14" actId="478"/>
          <ac:spMkLst>
            <pc:docMk/>
            <pc:sldMk cId="3708512687" sldId="307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715F397-C9FD-4320-A390-B02621E48DA7}" dt="2022-11-04T10:42:12.385" v="15" actId="478"/>
          <ac:spMkLst>
            <pc:docMk/>
            <pc:sldMk cId="3708512687" sldId="307"/>
            <ac:spMk id="6" creationId="{806986CA-943A-DC53-3AD0-D10A285E542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 Scheitelpunktform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Funktionsgleichungen aufstellen</a:t>
            </a:r>
            <a:endParaRPr lang="de-AT" sz="2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54576" y="501435"/>
            <a:ext cx="98330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Allgemeine Informationen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/>
              <p:cNvSpPr/>
              <p:nvPr/>
            </p:nvSpPr>
            <p:spPr>
              <a:xfrm>
                <a:off x="203573" y="1122153"/>
                <a:ext cx="10945395" cy="16428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Um die Funktionsgleichung einer quadratischen Funktion bestimmen zu können, </a:t>
                </a:r>
                <a:b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müssen bei der </a:t>
                </a: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Hauptform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bzw. </a:t>
                </a: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Scheitelpunktform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jeweils </a:t>
                </a:r>
                <a:r>
                  <a:rPr lang="de-AT" b="1" u="sng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drei Parameter</a:t>
                </a:r>
                <a:r>
                  <a:rPr lang="de-AT" u="sng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bestimmt werden:</a:t>
                </a:r>
              </a:p>
              <a:p>
                <a:pPr algn="ctr">
                  <a:lnSpc>
                    <a:spcPct val="107000"/>
                  </a:lnSpc>
                  <a:spcAft>
                    <a:spcPts val="200"/>
                  </a:spcAft>
                </a:pPr>
                <a:endParaRPr lang="de-AT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</m:t>
                    </m:r>
                    <m:sSup>
                      <m:sSup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𝒃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𝒄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Bestimmung von </a:t>
                </a: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b="1" i="1" smtClean="0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𝒂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∙(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b="1" i="1" smtClean="0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𝒎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)²+</m:t>
                    </m:r>
                    <m:r>
                      <a:rPr lang="de-AT" b="1" i="1" smtClean="0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𝒏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Bestimmung von </a:t>
                </a: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endParaRPr lang="de-AT" dirty="0"/>
              </a:p>
            </p:txBody>
          </p:sp>
        </mc:Choice>
        <mc:Fallback xmlns=""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3" y="1122153"/>
                <a:ext cx="10945395" cy="1642822"/>
              </a:xfrm>
              <a:prstGeom prst="rect">
                <a:avLst/>
              </a:prstGeom>
              <a:blipFill rotWithShape="0">
                <a:blip r:embed="rId2"/>
                <a:stretch>
                  <a:fillRect t="-1481" b="-296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/>
              <p:cNvSpPr txBox="1"/>
              <p:nvPr/>
            </p:nvSpPr>
            <p:spPr>
              <a:xfrm>
                <a:off x="455244" y="3222523"/>
                <a:ext cx="7866050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AT" b="1" u="sng" dirty="0">
                    <a:latin typeface="Calibri" panose="020F0502020204030204" pitchFamily="34" charset="0"/>
                    <a:cs typeface="Calibri" panose="020F0502020204030204" pitchFamily="34" charset="0"/>
                  </a:rPr>
                  <a:t>Arten von Informationen (Beispiele):</a:t>
                </a:r>
              </a:p>
              <a:p>
                <a:endParaRPr lang="de-AT" b="1" u="sng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Funktion besitzt den </a:t>
                </a:r>
                <a:r>
                  <a:rPr lang="de-AT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Scheitel </a:t>
                </a:r>
                <a14:m>
                  <m:oMath xmlns:m="http://schemas.openxmlformats.org/officeDocument/2006/math">
                    <m:r>
                      <a:rPr lang="de-AT" b="1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𝑺</m:t>
                    </m:r>
                    <m:r>
                      <a:rPr lang="de-AT" b="1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de-AT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𝟐</m:t>
                        </m:r>
                      </m:e>
                      <m:e>
                        <m:r>
                          <a:rPr lang="de-AT" b="1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𝟑</m:t>
                        </m:r>
                      </m:e>
                    </m:d>
                  </m:oMath>
                </a14:m>
                <a:endParaRPr lang="de-AT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de-AT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-&gt; Scheitelpunktform: </a:t>
                </a:r>
                <a14:m>
                  <m:oMath xmlns:m="http://schemas.openxmlformats.org/officeDocument/2006/math">
                    <m:r>
                      <a:rPr lang="de-AT" b="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𝑚</m:t>
                    </m:r>
                    <m:r>
                      <a:rPr lang="de-AT" b="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=2</m:t>
                    </m:r>
                  </m:oMath>
                </a14:m>
                <a:r>
                  <a:rPr lang="de-AT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b="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𝑛</m:t>
                    </m:r>
                    <m:r>
                      <a:rPr lang="de-AT" b="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=3</m:t>
                    </m:r>
                  </m:oMath>
                </a14:m>
                <a:r>
                  <a:rPr lang="de-AT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sind.</a:t>
                </a:r>
              </a:p>
              <a:p>
                <a:endParaRPr lang="de-AT" b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Funktion geht durch den </a:t>
                </a:r>
                <a:r>
                  <a:rPr lang="de-AT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Punkt </a:t>
                </a:r>
                <a14:m>
                  <m:oMath xmlns:m="http://schemas.openxmlformats.org/officeDocument/2006/math">
                    <m:r>
                      <a:rPr lang="de-AT" b="1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𝑷</m:t>
                    </m:r>
                    <m:r>
                      <a:rPr lang="de-AT" b="1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d>
                      <m:dPr>
                        <m:ctrlPr>
                          <a:rPr lang="de-AT" b="1" i="1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b="1" i="1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𝟐</m:t>
                        </m:r>
                      </m:e>
                      <m:e>
                        <m:r>
                          <a:rPr lang="de-AT" b="1" i="1" dirty="0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𝟒</m:t>
                        </m:r>
                      </m:e>
                    </m:d>
                  </m:oMath>
                </a14:m>
                <a:endParaRPr lang="de-AT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-&gt; </a:t>
                </a:r>
                <a:r>
                  <a:rPr lang="de-AT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Aufstellung</a:t>
                </a: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 der </a:t>
                </a:r>
                <a:r>
                  <a:rPr lang="de-AT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Gleichung</a:t>
                </a: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𝑓</m:t>
                    </m:r>
                    <m:d>
                      <m:dPr>
                        <m:ctrlPr>
                          <a:rPr lang="de-AT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e>
                    </m:d>
                    <m:r>
                      <a:rPr lang="de-AT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=4</m:t>
                    </m:r>
                  </m:oMath>
                </a14:m>
                <a:endParaRPr lang="de-A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de-A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de-AT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Parameter </a:t>
                </a:r>
                <a14:m>
                  <m:oMath xmlns:m="http://schemas.openxmlformats.org/officeDocument/2006/math">
                    <m:r>
                      <a:rPr lang="de-AT" b="1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𝒂</m:t>
                    </m:r>
                    <m:r>
                      <a:rPr lang="de-AT" b="1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b="1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𝟑</m:t>
                    </m:r>
                  </m:oMath>
                </a14:m>
                <a:endParaRPr lang="de-AT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-&gt; Haupt- &amp; Scheitelpunktform: </a:t>
                </a:r>
                <a14:m>
                  <m:oMath xmlns:m="http://schemas.openxmlformats.org/officeDocument/2006/math">
                    <m:r>
                      <a:rPr lang="de-AT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de-AT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=3</m:t>
                    </m:r>
                  </m:oMath>
                </a14:m>
                <a:endParaRPr lang="de-A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de-A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de-A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de-A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de-A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244" y="3222523"/>
                <a:ext cx="7866050" cy="3970318"/>
              </a:xfrm>
              <a:prstGeom prst="rect">
                <a:avLst/>
              </a:prstGeom>
              <a:blipFill rotWithShape="0">
                <a:blip r:embed="rId3"/>
                <a:stretch>
                  <a:fillRect l="-698" t="-92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/>
              <p:cNvSpPr/>
              <p:nvPr/>
            </p:nvSpPr>
            <p:spPr>
              <a:xfrm>
                <a:off x="6003722" y="3442468"/>
                <a:ext cx="6096000" cy="203132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Scheitel liegt auf der </a:t>
                </a:r>
                <a:r>
                  <a:rPr lang="de-AT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y-Achse</a:t>
                </a: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-&gt; Hauptform: </a:t>
                </a:r>
                <a14:m>
                  <m:oMath xmlns:m="http://schemas.openxmlformats.org/officeDocument/2006/math">
                    <m:r>
                      <a:rPr lang="de-AT" i="1" dirty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𝑏</m:t>
                    </m:r>
                    <m:r>
                      <a:rPr lang="de-AT" i="1" dirty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=0</m:t>
                    </m:r>
                  </m:oMath>
                </a14:m>
                <a:endParaRPr lang="de-A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-&gt; Scheitelpunktform: </a:t>
                </a:r>
                <a14:m>
                  <m:oMath xmlns:m="http://schemas.openxmlformats.org/officeDocument/2006/math">
                    <m:r>
                      <a:rPr lang="de-AT" i="1" dirty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𝑚</m:t>
                    </m:r>
                    <m:r>
                      <a:rPr lang="de-AT" i="1" dirty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=0</m:t>
                    </m:r>
                  </m:oMath>
                </a14:m>
                <a:endParaRPr lang="de-A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de-A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Scheitel liegt im </a:t>
                </a:r>
                <a:r>
                  <a:rPr lang="de-AT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Ursprung</a:t>
                </a:r>
                <a:endParaRPr lang="de-A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-&gt; Hauptform: </a:t>
                </a:r>
                <a14:m>
                  <m:oMath xmlns:m="http://schemas.openxmlformats.org/officeDocument/2006/math">
                    <m:r>
                      <a:rPr lang="de-AT" i="1" dirty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𝑏</m:t>
                    </m:r>
                    <m:r>
                      <a:rPr lang="de-AT" i="1" dirty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=0, </m:t>
                    </m:r>
                    <m:r>
                      <a:rPr lang="de-AT" i="1" dirty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𝑐</m:t>
                    </m:r>
                    <m:r>
                      <a:rPr lang="de-AT" i="1" dirty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=0</m:t>
                    </m:r>
                  </m:oMath>
                </a14:m>
                <a:endParaRPr lang="de-A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-&gt; Scheitelpunktform: </a:t>
                </a:r>
                <a14:m>
                  <m:oMath xmlns:m="http://schemas.openxmlformats.org/officeDocument/2006/math">
                    <m:r>
                      <a:rPr lang="de-AT" i="1" dirty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𝑚</m:t>
                    </m:r>
                    <m:r>
                      <a:rPr lang="de-AT" i="1" dirty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=0, </m:t>
                    </m:r>
                    <m:r>
                      <a:rPr lang="de-AT" i="1" dirty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𝑛</m:t>
                    </m:r>
                    <m:r>
                      <a:rPr lang="de-AT" i="1" dirty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=0</m:t>
                    </m:r>
                  </m:oMath>
                </a14:m>
                <a:endParaRPr lang="de-A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3722" y="3442468"/>
                <a:ext cx="6096000" cy="2031325"/>
              </a:xfrm>
              <a:prstGeom prst="rect">
                <a:avLst/>
              </a:prstGeom>
              <a:blipFill rotWithShape="0">
                <a:blip r:embed="rId4"/>
                <a:stretch>
                  <a:fillRect l="-700" t="-1802" b="-390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08583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54575" y="1164165"/>
            <a:ext cx="98330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Allgemeine Informationen</a:t>
            </a:r>
          </a:p>
        </p:txBody>
      </p:sp>
      <p:sp>
        <p:nvSpPr>
          <p:cNvPr id="7" name="Rechteck 6"/>
          <p:cNvSpPr/>
          <p:nvPr/>
        </p:nvSpPr>
        <p:spPr>
          <a:xfrm>
            <a:off x="354575" y="1943265"/>
            <a:ext cx="11457123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Bemerkung #1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Wenn bereits zwei Parameter bestimmt wurden, kann z.B. der </a:t>
            </a:r>
            <a:r>
              <a:rPr lang="de-AT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letzte Parameter</a:t>
            </a:r>
            <a:r>
              <a:rPr lang="de-AT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durch </a:t>
            </a:r>
            <a:r>
              <a:rPr lang="de-AT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Einsetzen</a:t>
            </a:r>
            <a:r>
              <a:rPr lang="de-AT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eines </a:t>
            </a:r>
            <a:r>
              <a:rPr lang="de-AT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Punktes</a:t>
            </a:r>
            <a:r>
              <a:rPr lang="de-AT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bestimmt werden.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354575" y="3005008"/>
            <a:ext cx="11457123" cy="1651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Bemerkung #2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Wenn die </a:t>
            </a:r>
            <a:r>
              <a:rPr lang="de-A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Scheitelpunkt-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</a:t>
            </a:r>
            <a:r>
              <a:rPr lang="de-A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Hauptform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der quadratischen Funktion bestimmt werden soll, muss man auf die gegebenen Informationen schauen, welche </a:t>
            </a:r>
            <a:r>
              <a:rPr lang="de-AT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Darstellungsform</a:t>
            </a: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zuerst bestimmt werden soll.</a:t>
            </a:r>
          </a:p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Ist z.B. ein Scheitelpunkt gegeben, wird zuerst die Scheitelpunktform bestimmt.</a:t>
            </a:r>
          </a:p>
          <a:p>
            <a:pPr>
              <a:lnSpc>
                <a:spcPct val="107000"/>
              </a:lnSpc>
              <a:spcAft>
                <a:spcPts val="200"/>
              </a:spcAft>
            </a:pPr>
            <a:endParaRPr lang="de-AT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Durch Umwandlung kann man dann die fehlende Funktionsgleichung bestimmen.</a:t>
            </a:r>
          </a:p>
        </p:txBody>
      </p:sp>
    </p:spTree>
    <p:extLst>
      <p:ext uri="{BB962C8B-B14F-4D97-AF65-F5344CB8AC3E}">
        <p14:creationId xmlns:p14="http://schemas.microsoft.com/office/powerpoint/2010/main" val="2954981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/>
              <p:cNvSpPr/>
              <p:nvPr/>
            </p:nvSpPr>
            <p:spPr>
              <a:xfrm>
                <a:off x="203574" y="514644"/>
                <a:ext cx="1123062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sz="16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Beispiel</a:t>
                </a:r>
                <a: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Bestimme die </a:t>
                </a:r>
                <a:r>
                  <a:rPr lang="de-AT" sz="16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Scheitelpunkt- und Hauptform </a:t>
                </a:r>
                <a: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 quadratischen Funktion. Die Funktion hat den </a:t>
                </a:r>
                <a:r>
                  <a:rPr lang="de-AT" sz="1600" b="1" dirty="0">
                    <a:solidFill>
                      <a:srgbClr val="7030A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Scheitel </a:t>
                </a:r>
                <a14:m>
                  <m:oMath xmlns:m="http://schemas.openxmlformats.org/officeDocument/2006/math">
                    <m:r>
                      <a:rPr lang="de-AT" sz="16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𝑺</m:t>
                    </m:r>
                    <m:r>
                      <a:rPr lang="de-AT" sz="16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</m:t>
                    </m:r>
                    <m:r>
                      <a:rPr lang="de-AT" sz="16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𝟒</m:t>
                    </m:r>
                    <m:r>
                      <a:rPr lang="de-AT" sz="16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|−</m:t>
                    </m:r>
                    <m:r>
                      <a:rPr lang="de-AT" sz="16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𝟔</m:t>
                    </m:r>
                    <m:r>
                      <a:rPr lang="de-AT" sz="16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geht durch den </a:t>
                </a:r>
                <a:r>
                  <a:rPr lang="de-AT" sz="1600" b="1" dirty="0">
                    <a:solidFill>
                      <a:srgbClr val="00B0F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Punkt </a:t>
                </a:r>
                <a14:m>
                  <m:oMath xmlns:m="http://schemas.openxmlformats.org/officeDocument/2006/math">
                    <m:r>
                      <a:rPr lang="de-AT" sz="1600" b="1" i="1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𝑷</m:t>
                    </m:r>
                    <m:r>
                      <a:rPr lang="de-AT" sz="1600" b="1" i="1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16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6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e>
                      <m:e>
                        <m:r>
                          <a:rPr lang="de-AT" sz="16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𝟏𝟐</m:t>
                        </m:r>
                      </m:e>
                    </m:d>
                    <m:r>
                      <a:rPr lang="de-AT" sz="16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de-AT" sz="1600" dirty="0"/>
              </a:p>
            </p:txBody>
          </p:sp>
        </mc:Choice>
        <mc:Fallback xmlns="">
          <p:sp>
            <p:nvSpPr>
              <p:cNvPr id="8" name="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4" y="514644"/>
                <a:ext cx="11230621" cy="584775"/>
              </a:xfrm>
              <a:prstGeom prst="rect">
                <a:avLst/>
              </a:prstGeom>
              <a:blipFill rotWithShape="0">
                <a:blip r:embed="rId2"/>
                <a:stretch>
                  <a:fillRect l="-271" t="-3125" b="-125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/>
              <p:cNvSpPr/>
              <p:nvPr/>
            </p:nvSpPr>
            <p:spPr>
              <a:xfrm>
                <a:off x="417095" y="1257286"/>
                <a:ext cx="8807116" cy="19769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1. Schritt: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 der </a:t>
                </a: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Scheitelpunkt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gegeben ist, bestimmen wir zuerst die </a:t>
                </a: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Scheitelpunktform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228600">
                  <a:lnSpc>
                    <a:spcPct val="115000"/>
                  </a:lnSpc>
                  <a:spcBef>
                    <a:spcPts val="60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𝑆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=(4|−6)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SzPts val="900"/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𝑃𝑎𝑟𝑎𝑚𝑒𝑡𝑒𝑟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𝒎</m:t>
                    </m:r>
                    <m:r>
                      <a:rPr lang="de-AT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𝐾𝑜𝑜𝑟𝑑𝑖𝑛𝑎𝑡𝑒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  </m:t>
                    </m:r>
                    <m:r>
                      <a:rPr lang="de-AT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𝒎</m:t>
                    </m:r>
                    <m:r>
                      <a:rPr lang="de-AT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𝟒</m:t>
                    </m:r>
                  </m:oMath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600"/>
                  </a:spcAft>
                  <a:buSzPts val="900"/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𝑃𝑎𝑟𝑎𝑚𝑒𝑡𝑒𝑟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𝒏</m:t>
                    </m:r>
                    <m:r>
                      <a:rPr lang="de-AT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𝐾𝑜𝑜𝑟𝑑𝑖𝑛𝑎𝑡𝑒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: </m:t>
                    </m:r>
                    <m:r>
                      <a:rPr lang="de-AT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𝒏</m:t>
                    </m:r>
                    <m:r>
                      <a:rPr lang="de-AT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de-AT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𝟔</m:t>
                    </m:r>
                  </m:oMath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b="1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−6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0" name="Rechtec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95" y="1257286"/>
                <a:ext cx="8807116" cy="1976951"/>
              </a:xfrm>
              <a:prstGeom prst="rect">
                <a:avLst/>
              </a:prstGeom>
              <a:blipFill rotWithShape="0">
                <a:blip r:embed="rId3"/>
                <a:stretch>
                  <a:fillRect l="-692" t="-1231" b="-246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/>
              <p:cNvSpPr/>
              <p:nvPr/>
            </p:nvSpPr>
            <p:spPr>
              <a:xfrm>
                <a:off x="417094" y="3535926"/>
                <a:ext cx="10812379" cy="28573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300"/>
                  </a:spcAft>
                </a:pPr>
                <a:r>
                  <a:rPr lang="de-AT" sz="20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2. Schritt: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Den fehlenden </a:t>
                </a: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Parameter a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bestimmen wir durch </a:t>
                </a: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Einsetzen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des </a:t>
                </a: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Punktes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die </a:t>
                </a: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Funktionsgleichung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 smtClean="0"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de-AT" i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12</m:t>
                          </m:r>
                        </m:e>
                      </m:d>
                      <m:r>
                        <a:rPr lang="de-AT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→</m:t>
                      </m:r>
                      <m:r>
                        <a:rPr lang="de-AT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b="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</m:d>
                      <m:r>
                        <a:rPr lang="de-AT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=12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12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i="1" smtClean="0">
                                  <a:solidFill>
                                    <a:srgbClr val="7030A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  <m:r>
                                <a:rPr lang="de-AT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−6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12=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de-AT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−6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12=9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−6 |+6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18=9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| :9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2=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→</m:t>
                      </m:r>
                      <m:r>
                        <a:rPr lang="de-AT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de-AT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𝟐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200"/>
                  </a:spcAft>
                </a:pPr>
                <a:r>
                  <a:rPr lang="de-AT" sz="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000" b="1" u="sng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Scheitelpunktform</a:t>
                </a:r>
                <a:r>
                  <a:rPr lang="de-AT" sz="20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20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b="1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de-AT" sz="20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20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sz="2000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de-AT" sz="2000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−4</m:t>
                            </m:r>
                          </m:e>
                        </m:d>
                      </m:e>
                      <m:sup>
                        <m:r>
                          <a:rPr lang="de-AT" sz="20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0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−6</m:t>
                    </m:r>
                  </m:oMath>
                </a14:m>
                <a:endParaRPr lang="de-AT" sz="2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Rechtec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94" y="3535926"/>
                <a:ext cx="10812379" cy="2857321"/>
              </a:xfrm>
              <a:prstGeom prst="rect">
                <a:avLst/>
              </a:prstGeom>
              <a:blipFill rotWithShape="0">
                <a:blip r:embed="rId4"/>
                <a:stretch>
                  <a:fillRect t="-853" b="-298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9124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/>
              <p:cNvSpPr/>
              <p:nvPr/>
            </p:nvSpPr>
            <p:spPr>
              <a:xfrm>
                <a:off x="203574" y="514644"/>
                <a:ext cx="1123062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de-AT" sz="16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Beispiel</a:t>
                </a:r>
                <a: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Bestimme die </a:t>
                </a:r>
                <a:r>
                  <a:rPr lang="de-AT" sz="16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Scheitelpunkt- und Hauptform </a:t>
                </a:r>
                <a: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 quadratischen Funktion. Die Funktion hat den </a:t>
                </a:r>
                <a:r>
                  <a:rPr lang="de-AT" sz="1600" b="1" dirty="0">
                    <a:solidFill>
                      <a:srgbClr val="7030A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Scheitel </a:t>
                </a:r>
                <a14:m>
                  <m:oMath xmlns:m="http://schemas.openxmlformats.org/officeDocument/2006/math">
                    <m:r>
                      <a:rPr lang="de-AT" sz="16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𝑺</m:t>
                    </m:r>
                    <m:r>
                      <a:rPr lang="de-AT" sz="16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</m:t>
                    </m:r>
                    <m:r>
                      <a:rPr lang="de-AT" sz="16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𝟒</m:t>
                    </m:r>
                    <m:r>
                      <a:rPr lang="de-AT" sz="16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|−</m:t>
                    </m:r>
                    <m:r>
                      <a:rPr lang="de-AT" sz="16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𝟔</m:t>
                    </m:r>
                    <m:r>
                      <a:rPr lang="de-AT" sz="16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16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geht durch den </a:t>
                </a:r>
                <a:r>
                  <a:rPr lang="de-AT" sz="1600" b="1" dirty="0">
                    <a:solidFill>
                      <a:srgbClr val="00B0F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Punkt </a:t>
                </a:r>
                <a14:m>
                  <m:oMath xmlns:m="http://schemas.openxmlformats.org/officeDocument/2006/math">
                    <m:r>
                      <a:rPr lang="de-AT" sz="1600" b="1" i="1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𝑷</m:t>
                    </m:r>
                    <m:r>
                      <a:rPr lang="de-AT" sz="1600" b="1" i="1">
                        <a:solidFill>
                          <a:srgbClr val="00B0F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16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6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e>
                      <m:e>
                        <m:r>
                          <a:rPr lang="de-AT" sz="16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𝟏𝟐</m:t>
                        </m:r>
                      </m:e>
                    </m:d>
                    <m:r>
                      <a:rPr lang="de-AT" sz="16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de-AT" sz="1600" dirty="0"/>
              </a:p>
            </p:txBody>
          </p:sp>
        </mc:Choice>
        <mc:Fallback xmlns="">
          <p:sp>
            <p:nvSpPr>
              <p:cNvPr id="8" name="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4" y="514644"/>
                <a:ext cx="11230621" cy="584775"/>
              </a:xfrm>
              <a:prstGeom prst="rect">
                <a:avLst/>
              </a:prstGeom>
              <a:blipFill rotWithShape="0">
                <a:blip r:embed="rId2"/>
                <a:stretch>
                  <a:fillRect l="-271" t="-3125" b="-125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3323730" y="1209588"/>
                <a:ext cx="437215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de-AT" b="1" u="sng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Scheitelpunktform</a:t>
                </a:r>
                <a:r>
                  <a:rPr lang="de-AT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de-AT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de-AT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−4</m:t>
                            </m:r>
                          </m:e>
                        </m:d>
                      </m:e>
                      <m:sup>
                        <m:r>
                          <a:rPr lang="de-AT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−6</m:t>
                    </m:r>
                  </m:oMath>
                </a14:m>
                <a:endParaRPr lang="de-AT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3730" y="1209588"/>
                <a:ext cx="4372159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697" t="-8197" b="-2459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/>
              <p:cNvSpPr/>
              <p:nvPr/>
            </p:nvSpPr>
            <p:spPr>
              <a:xfrm>
                <a:off x="275729" y="1887698"/>
                <a:ext cx="9617913" cy="22754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20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3. Schritt:</a:t>
                </a:r>
                <a:r>
                  <a:rPr lang="de-AT" sz="2000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Um die Hauptform zu erhalten, wandeln wir die </a:t>
                </a: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Scheitelpunktform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um: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</m:t>
                      </m:r>
                      <m:r>
                        <m:rPr>
                          <m:lit/>
                        </m:rP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−4)²−6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=2∙</m:t>
                      </m:r>
                      <m:d>
                        <m:d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AT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−8</m:t>
                          </m:r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+16</m:t>
                          </m:r>
                        </m:e>
                      </m:d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−6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</m:t>
                      </m:r>
                      <m:sSup>
                        <m:sSup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−16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+32−6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1" i="1" smtClean="0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𝒇</m:t>
                      </m:r>
                      <m:d>
                        <m:dPr>
                          <m:ctrlPr>
                            <a:rPr lang="de-AT" b="1" i="1"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b="1" i="1"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de-AT" b="1" i="1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b="1" i="1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de-AT" b="1" i="1"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b="1" i="1"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AT" b="1" i="1">
                              <a:solidFill>
                                <a:srgbClr val="7030A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AT" b="1" i="1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AT" b="1" i="1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𝟏𝟔</m:t>
                      </m:r>
                      <m:r>
                        <a:rPr lang="de-AT" b="1" i="1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de-AT" b="1" i="1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b="1" i="1">
                          <a:solidFill>
                            <a:srgbClr val="7030A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𝟐𝟔</m:t>
                      </m:r>
                    </m:oMath>
                  </m:oMathPara>
                </a14:m>
                <a:endParaRPr lang="de-AT" sz="2800" dirty="0">
                  <a:solidFill>
                    <a:srgbClr val="7030A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b="1" u="sng" dirty="0">
                    <a:solidFill>
                      <a:srgbClr val="7030A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Hauptform</a:t>
                </a:r>
                <a:endParaRPr lang="de-AT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729" y="1887698"/>
                <a:ext cx="9617913" cy="2275495"/>
              </a:xfrm>
              <a:prstGeom prst="rect">
                <a:avLst/>
              </a:prstGeom>
              <a:blipFill rotWithShape="0">
                <a:blip r:embed="rId4"/>
                <a:stretch>
                  <a:fillRect l="-634" t="-1340" b="-348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3859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/>
              <p:cNvSpPr/>
              <p:nvPr/>
            </p:nvSpPr>
            <p:spPr>
              <a:xfrm>
                <a:off x="203573" y="557653"/>
                <a:ext cx="11527107" cy="6850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8)</a:t>
                </a:r>
                <a:r>
                  <a:rPr lang="de-AT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Bestimme aus den gegebenen Informationen die </a:t>
                </a: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Funktionsgleichung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passenden quadratischen Funktion f in der </a:t>
                </a: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Scheitelpunktform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de-AT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de-AT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</m:d>
                      </m:e>
                      <m:sup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UND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der </a:t>
                </a: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Hauptform</a:t>
                </a:r>
                <a14:m>
                  <m:oMath xmlns:m="http://schemas.openxmlformats.org/officeDocument/2006/math"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𝑏𝑥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3" y="557653"/>
                <a:ext cx="11527107" cy="685059"/>
              </a:xfrm>
              <a:prstGeom prst="rect">
                <a:avLst/>
              </a:prstGeom>
              <a:blipFill rotWithShape="0">
                <a:blip r:embed="rId2"/>
                <a:stretch>
                  <a:fillRect l="-423" t="-3540" b="-1061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/>
              <p:cNvSpPr/>
              <p:nvPr/>
            </p:nvSpPr>
            <p:spPr>
              <a:xfrm>
                <a:off x="203573" y="1377073"/>
                <a:ext cx="4417854" cy="10479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14:m>
                  <m:oMath xmlns:m="http://schemas.openxmlformats.org/officeDocument/2006/math">
                    <m:r>
                      <a:rPr lang="de-AT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Scheitel liegt auf der </a:t>
                </a:r>
                <a14:m>
                  <m:oMath xmlns:m="http://schemas.openxmlformats.org/officeDocument/2006/math"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𝐴𝑐h𝑠𝑒</m:t>
                    </m:r>
                  </m:oMath>
                </a14:m>
                <a:endParaRPr lang="de-AT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Graph geht durch den Punkt </a:t>
                </a:r>
                <a14:m>
                  <m:oMath xmlns:m="http://schemas.openxmlformats.org/officeDocument/2006/math"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=(3|18)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7" name="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3" y="1377073"/>
                <a:ext cx="4417854" cy="1047979"/>
              </a:xfrm>
              <a:prstGeom prst="rect">
                <a:avLst/>
              </a:prstGeom>
              <a:blipFill rotWithShape="0">
                <a:blip r:embed="rId3"/>
                <a:stretch>
                  <a:fillRect l="-828" b="-639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1146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/>
              <p:cNvSpPr/>
              <p:nvPr/>
            </p:nvSpPr>
            <p:spPr>
              <a:xfrm>
                <a:off x="203573" y="557653"/>
                <a:ext cx="11527107" cy="6850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8)</a:t>
                </a:r>
                <a:r>
                  <a:rPr lang="de-AT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Bestimme aus den gegebenen Informationen die </a:t>
                </a: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Funktionsgleichung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passenden quadratischen Funktion f in der </a:t>
                </a: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Scheitelpunktform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AT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de-AT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de-AT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</m:d>
                      </m:e>
                      <m:sup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UND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der </a:t>
                </a: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Hauptform</a:t>
                </a:r>
                <a14:m>
                  <m:oMath xmlns:m="http://schemas.openxmlformats.org/officeDocument/2006/math"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𝑏𝑥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3" y="557653"/>
                <a:ext cx="11527107" cy="685059"/>
              </a:xfrm>
              <a:prstGeom prst="rect">
                <a:avLst/>
              </a:prstGeom>
              <a:blipFill rotWithShape="0">
                <a:blip r:embed="rId2"/>
                <a:stretch>
                  <a:fillRect l="-423" t="-3540" b="-1061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203573" y="1316767"/>
                <a:ext cx="6096000" cy="70282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Scheitel liegt im Ursprung</a:t>
                </a:r>
                <a:endParaRPr lang="de-AT" sz="28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Graph geht durch den Punkt </a:t>
                </a:r>
                <a14:m>
                  <m:oMath xmlns:m="http://schemas.openxmlformats.org/officeDocument/2006/math"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=(−2|−12)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3" y="1316767"/>
                <a:ext cx="6096000" cy="702821"/>
              </a:xfrm>
              <a:prstGeom prst="rect">
                <a:avLst/>
              </a:prstGeom>
              <a:blipFill rotWithShape="0">
                <a:blip r:embed="rId3"/>
                <a:stretch>
                  <a:fillRect l="-600" t="-870" b="-1478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8512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626</Words>
  <Application>Microsoft Office PowerPoint</Application>
  <PresentationFormat>Breitbild</PresentationFormat>
  <Paragraphs>61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4" baseType="lpstr">
      <vt:lpstr>Arial</vt:lpstr>
      <vt:lpstr>Calibri</vt:lpstr>
      <vt:lpstr>Cambria Math</vt:lpstr>
      <vt:lpstr>Georgia</vt:lpstr>
      <vt:lpstr>Trebuchet MS</vt:lpstr>
      <vt:lpstr>Wingdings</vt:lpstr>
      <vt:lpstr>Holzart</vt:lpstr>
      <vt:lpstr>Die Scheitelpunktform  Funktionsgleichungen aufstellen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145</cp:revision>
  <dcterms:created xsi:type="dcterms:W3CDTF">2020-04-09T06:13:57Z</dcterms:created>
  <dcterms:modified xsi:type="dcterms:W3CDTF">2022-11-04T10:42:15Z</dcterms:modified>
</cp:coreProperties>
</file>