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78" r:id="rId3"/>
    <p:sldId id="301" r:id="rId4"/>
    <p:sldId id="292" r:id="rId5"/>
    <p:sldId id="302" r:id="rId6"/>
    <p:sldId id="303" r:id="rId7"/>
    <p:sldId id="304" r:id="rId8"/>
    <p:sldId id="305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Scheitelpunktform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Umwandlung Hauptform-&gt; Scheitelpunktform </a:t>
            </a:r>
            <a:br>
              <a:rPr lang="de-A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Variante 2: Bestimmung des Scheitelpunktes</a:t>
            </a:r>
            <a:endParaRPr lang="de-AT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2082870" y="2211017"/>
                <a:ext cx="8056605" cy="25078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3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Hauptform</a:t>
                </a:r>
                <a:r>
                  <a:rPr lang="de-AT" sz="3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   </a:t>
                </a:r>
                <a14:m>
                  <m:oMath xmlns:m="http://schemas.openxmlformats.org/officeDocument/2006/math"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32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de-AT" sz="3200" dirty="0"/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3200" b="1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3200" b="1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3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Scheitelpunktform</a:t>
                </a:r>
                <a:r>
                  <a:rPr lang="de-AT" sz="3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   </a:t>
                </a:r>
                <a14:m>
                  <m:oMath xmlns:m="http://schemas.openxmlformats.org/officeDocument/2006/math">
                    <m:r>
                      <a:rPr lang="de-AT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32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de-AT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</m:d>
                      </m:e>
                      <m:sup>
                        <m:r>
                          <a:rPr lang="de-AT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de-AT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870" y="2211017"/>
                <a:ext cx="8056605" cy="2507866"/>
              </a:xfrm>
              <a:prstGeom prst="rect">
                <a:avLst/>
              </a:prstGeom>
              <a:blipFill rotWithShape="0">
                <a:blip r:embed="rId2"/>
                <a:stretch>
                  <a:fillRect t="-2676" b="-632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Pfeil nach unten 1"/>
          <p:cNvSpPr/>
          <p:nvPr/>
        </p:nvSpPr>
        <p:spPr>
          <a:xfrm>
            <a:off x="5777539" y="2892889"/>
            <a:ext cx="667265" cy="1144121"/>
          </a:xfrm>
          <a:prstGeom prst="downArrow">
            <a:avLst>
              <a:gd name="adj1" fmla="val 50000"/>
              <a:gd name="adj2" fmla="val 61111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9DF1850-6722-5ECA-9F30-3AB45C716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-543663" y="978835"/>
            <a:ext cx="1327932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Umrechnung  Hauptform -&gt; Scheitelpunktform </a:t>
            </a:r>
          </a:p>
          <a:p>
            <a:pPr algn="ctr"/>
            <a:r>
              <a:rPr lang="de-AT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Variante 2: Bestimmung des Scheitelpunktes</a:t>
            </a:r>
            <a:endParaRPr lang="de-AT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/>
              <p:cNvSpPr/>
              <p:nvPr/>
            </p:nvSpPr>
            <p:spPr>
              <a:xfrm>
                <a:off x="2207700" y="2424807"/>
                <a:ext cx="7776593" cy="14671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000" i="1" smtClean="0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</m:d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</m:oMath>
                  </m:oMathPara>
                </a14:m>
                <a:endParaRPr lang="de-AT" sz="28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 xmlns:m="http://schemas.openxmlformats.org/officeDocument/2006/math">
                    <m:r>
                      <a:rPr lang="de-AT" i="1" smtClean="0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…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x-Koordinate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Scheitels      </a:t>
                </a:r>
                <a:r>
                  <a:rPr lang="de-AT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… </m:t>
                    </m:r>
                  </m:oMath>
                </a14:m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y-Koordinate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Scheitels</a:t>
                </a: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b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Bemerkung: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</a:t>
                </a:r>
                <a:r>
                  <a:rPr lang="de-AT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Parameter a</a:t>
                </a:r>
                <a:r>
                  <a:rPr lang="de-AT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bei der Haupt- und Scheitelpunktform gleich.</a:t>
                </a:r>
                <a:endParaRPr lang="de-AT" dirty="0"/>
              </a:p>
            </p:txBody>
          </p:sp>
        </mc:Choice>
        <mc:Fallback xmlns=""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700" y="2424807"/>
                <a:ext cx="7776593" cy="1467133"/>
              </a:xfrm>
              <a:prstGeom prst="rect">
                <a:avLst/>
              </a:prstGeom>
              <a:blipFill rotWithShape="0">
                <a:blip r:embed="rId2"/>
                <a:stretch>
                  <a:fillRect l="-627" b="-625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Pfeil nach unten 14"/>
          <p:cNvSpPr/>
          <p:nvPr/>
        </p:nvSpPr>
        <p:spPr>
          <a:xfrm rot="11727116">
            <a:off x="4176789" y="3903255"/>
            <a:ext cx="327171" cy="1276800"/>
          </a:xfrm>
          <a:prstGeom prst="downArrow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Rechteck 15"/>
          <p:cNvSpPr/>
          <p:nvPr/>
        </p:nvSpPr>
        <p:spPr>
          <a:xfrm>
            <a:off x="902905" y="5229964"/>
            <a:ext cx="88448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Parameter a muss somit nicht mehr bestimmt werden.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b="1" dirty="0">
                <a:latin typeface="Calibri" panose="020F0502020204030204" pitchFamily="34" charset="0"/>
                <a:cs typeface="Times New Roman" panose="02020603050405020304" pitchFamily="18" charset="0"/>
              </a:rPr>
              <a:t>Ziel: </a:t>
            </a:r>
            <a:r>
              <a:rPr lang="de-AT" dirty="0">
                <a:latin typeface="Calibri" panose="020F0502020204030204" pitchFamily="34" charset="0"/>
                <a:cs typeface="Times New Roman" panose="02020603050405020304" pitchFamily="18" charset="0"/>
              </a:rPr>
              <a:t>Koordinaten des Scheitelpunktes bestimmen, um die Parameter m und n zu erhalten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6085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313753" y="1726840"/>
            <a:ext cx="55309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Bestimmung des Scheitelpunktes: 2 Möglichkeiten</a:t>
            </a:r>
            <a:endParaRPr lang="de-AT" sz="20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1572097" y="2229222"/>
                <a:ext cx="9148473" cy="15286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Variante 1: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Direkte Bestimmung – funktioniert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IMMER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Scheitel jeder quadratischen Funktion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kann </a:t>
                </a:r>
                <a:r>
                  <a:rPr lang="de-AT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direkt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bestimmt werden: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de-AT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de-AT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  <m:e>
                          <m:r>
                            <a:rPr lang="de-AT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AT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de-AT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de-AT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2097" y="2229222"/>
                <a:ext cx="9148473" cy="1528624"/>
              </a:xfrm>
              <a:prstGeom prst="rect">
                <a:avLst/>
              </a:prstGeom>
              <a:blipFill rotWithShape="0">
                <a:blip r:embed="rId2"/>
                <a:stretch>
                  <a:fillRect t="-2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/>
          <p:cNvSpPr/>
          <p:nvPr/>
        </p:nvSpPr>
        <p:spPr>
          <a:xfrm>
            <a:off x="1865152" y="3912747"/>
            <a:ext cx="8562364" cy="36933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de-AT" b="1" u="sng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Vorteil</a:t>
            </a:r>
            <a:r>
              <a:rPr lang="de-AT" u="sng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AT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Scheitelpunkt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kann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direkt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nur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mit der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Funktionsgleichung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berechnet werden.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464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405468" y="669312"/>
            <a:ext cx="11129394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6)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quadratische Funktion ist in der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Hauptform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gegeben. Bestimme rechnerisch (</a:t>
            </a:r>
            <a:r>
              <a:rPr lang="de-AT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Variante 1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Scheitelpunktform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gib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Koordinaten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Scheitels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405468" y="1506501"/>
                <a:ext cx="27835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b="1" dirty="0"/>
                  <a:t>a.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i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i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AT" i="0">
                        <a:latin typeface="Cambria Math" panose="02040503050406030204" pitchFamily="18" charset="0"/>
                      </a:rPr>
                      <m:t>+13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68" y="1506501"/>
                <a:ext cx="2783583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974" t="-9836" b="-229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/>
              <p:cNvSpPr/>
              <p:nvPr/>
            </p:nvSpPr>
            <p:spPr>
              <a:xfrm>
                <a:off x="7183487" y="1398041"/>
                <a:ext cx="2369816" cy="5862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3487" y="1398041"/>
                <a:ext cx="2369816" cy="58625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363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4" y="556221"/>
            <a:ext cx="55309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Bestimmung des Scheitelpunktes: 2 Möglichkeiten</a:t>
            </a:r>
            <a:endParaRPr lang="de-AT" sz="20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328848" y="1049676"/>
                <a:ext cx="7252440" cy="50470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Variante 2: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Bestimmung mit Hilfe von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Nullstellen</a:t>
                </a:r>
                <a:endParaRPr lang="de-AT" sz="600" b="1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de-AT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Zwei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Nullstellen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AT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AT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AT" i="1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A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de-AT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de-AT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de-AT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AT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de-AT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AT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de-AT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AT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de-AT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lvl="0" indent="-285750">
                  <a:buFont typeface="Wingdings" panose="05000000000000000000" pitchFamily="2" charset="2"/>
                  <a:buChar char="§"/>
                </a:pPr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lvl="0" indent="-285750">
                  <a:buFont typeface="Wingdings" panose="05000000000000000000" pitchFamily="2" charset="2"/>
                  <a:buChar char="§"/>
                </a:pPr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lvl="0" indent="-285750">
                  <a:buFont typeface="Wingdings" panose="05000000000000000000" pitchFamily="2" charset="2"/>
                  <a:buChar char="§"/>
                </a:pPr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lvl="0" indent="-285750">
                  <a:buFont typeface="Wingdings" panose="05000000000000000000" pitchFamily="2" charset="2"/>
                  <a:buChar char="§"/>
                </a:pPr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lvl="0" indent="-285750">
                  <a:buFont typeface="Wingdings" panose="05000000000000000000" pitchFamily="2" charset="2"/>
                  <a:buChar char="§"/>
                </a:pPr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lvl="0" indent="-285750">
                  <a:buFont typeface="Wingdings" panose="05000000000000000000" pitchFamily="2" charset="2"/>
                  <a:buChar char="§"/>
                </a:pPr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lvl="0" indent="-285750">
                  <a:buFont typeface="Wingdings" panose="05000000000000000000" pitchFamily="2" charset="2"/>
                  <a:buChar char="§"/>
                </a:pPr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lvl="0" indent="-285750">
                  <a:buFont typeface="Wingdings" panose="05000000000000000000" pitchFamily="2" charset="2"/>
                  <a:buChar char="§"/>
                </a:pPr>
                <a:endParaRPr lang="de-AT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lvl="0" indent="-285750">
                  <a:buFont typeface="Wingdings" panose="05000000000000000000" pitchFamily="2" charset="2"/>
                  <a:buChar char="§"/>
                </a:pPr>
                <a:endParaRPr lang="de-AT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lvl="0" indent="-285750">
                  <a:buFont typeface="Wingdings" panose="05000000000000000000" pitchFamily="2" charset="2"/>
                  <a:buChar char="§"/>
                </a:pPr>
                <a:endParaRPr lang="de-AT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lvl="0" indent="-285750">
                  <a:buFont typeface="Wingdings" panose="05000000000000000000" pitchFamily="2" charset="2"/>
                  <a:buChar char="§"/>
                </a:pPr>
                <a:endParaRPr lang="de-AT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lvl="0" indent="-285750">
                  <a:buFont typeface="Wingdings" panose="05000000000000000000" pitchFamily="2" charset="2"/>
                  <a:buChar char="§"/>
                </a:pPr>
                <a:endParaRPr lang="de-AT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lvl="0" indent="-285750">
                  <a:buFont typeface="Wingdings" panose="05000000000000000000" pitchFamily="2" charset="2"/>
                  <a:buChar char="§"/>
                </a:pPr>
                <a:endParaRPr lang="de-AT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848" y="1049676"/>
                <a:ext cx="7252440" cy="5047023"/>
              </a:xfrm>
              <a:prstGeom prst="rect">
                <a:avLst/>
              </a:prstGeom>
              <a:blipFill rotWithShape="0">
                <a:blip r:embed="rId2"/>
                <a:stretch>
                  <a:fillRect l="-924" t="-48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/>
          <p:cNvPicPr/>
          <p:nvPr/>
        </p:nvPicPr>
        <p:blipFill rotWithShape="1">
          <a:blip r:embed="rId3"/>
          <a:srcRect l="43957" b="27799"/>
          <a:stretch/>
        </p:blipFill>
        <p:spPr bwMode="auto">
          <a:xfrm>
            <a:off x="863403" y="2350154"/>
            <a:ext cx="4018989" cy="3404694"/>
          </a:xfrm>
          <a:prstGeom prst="rect">
            <a:avLst/>
          </a:prstGeom>
          <a:ln w="28575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Grafik 6"/>
          <p:cNvPicPr/>
          <p:nvPr/>
        </p:nvPicPr>
        <p:blipFill rotWithShape="1">
          <a:blip r:embed="rId4"/>
          <a:srcRect l="55923" b="41829"/>
          <a:stretch/>
        </p:blipFill>
        <p:spPr bwMode="auto">
          <a:xfrm>
            <a:off x="7007641" y="2350154"/>
            <a:ext cx="3562448" cy="3404694"/>
          </a:xfrm>
          <a:prstGeom prst="rect">
            <a:avLst/>
          </a:prstGeom>
          <a:ln w="28575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/>
              <p:cNvSpPr/>
              <p:nvPr/>
            </p:nvSpPr>
            <p:spPr>
              <a:xfrm>
                <a:off x="7275918" y="1558319"/>
                <a:ext cx="30258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Eine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Nullstelle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9" name="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5918" y="1558319"/>
                <a:ext cx="3025893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815" t="-10000" b="-2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6183857" y="771146"/>
                <a:ext cx="5332614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de-AT" sz="2400" dirty="0"/>
                  <a:t>Berechnung von Nullstellen: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lang="de-AT" sz="24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857" y="771146"/>
                <a:ext cx="5332614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1714" t="-13333" b="-2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427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4" y="556221"/>
            <a:ext cx="55309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Bestimmung des Scheitelpunktes: 2 Möglichkeiten</a:t>
            </a:r>
            <a:endParaRPr lang="de-AT" sz="2000" b="1" u="sng" dirty="0"/>
          </a:p>
        </p:txBody>
      </p:sp>
      <p:sp>
        <p:nvSpPr>
          <p:cNvPr id="4" name="Rechteck 3"/>
          <p:cNvSpPr/>
          <p:nvPr/>
        </p:nvSpPr>
        <p:spPr>
          <a:xfrm>
            <a:off x="328848" y="1049676"/>
            <a:ext cx="11407350" cy="1605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000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Variante 2: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Bestimmung mit Hilfe von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Nullstellen</a:t>
            </a:r>
          </a:p>
          <a:p>
            <a:pPr lvl="0"/>
            <a:endParaRPr lang="de-AT" sz="6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de-A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Keine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Nullstelle: Bestimmung </a:t>
            </a:r>
            <a:r>
              <a:rPr lang="de-AT" u="sng" dirty="0">
                <a:latin typeface="Calibri" panose="020F0502020204030204" pitchFamily="34" charset="0"/>
                <a:cs typeface="Calibri" panose="020F0502020204030204" pitchFamily="34" charset="0"/>
              </a:rPr>
              <a:t>nicht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möglich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Grafik 7"/>
          <p:cNvPicPr/>
          <p:nvPr/>
        </p:nvPicPr>
        <p:blipFill rotWithShape="1">
          <a:blip r:embed="rId2"/>
          <a:srcRect l="62677" b="47132"/>
          <a:stretch/>
        </p:blipFill>
        <p:spPr bwMode="auto">
          <a:xfrm>
            <a:off x="4467995" y="2347194"/>
            <a:ext cx="3129055" cy="30720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72358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405468" y="1506501"/>
                <a:ext cx="249055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b="1" dirty="0"/>
                  <a:t>a.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68" y="1506501"/>
                <a:ext cx="2490554" cy="375552"/>
              </a:xfrm>
              <a:prstGeom prst="rect">
                <a:avLst/>
              </a:prstGeom>
              <a:blipFill rotWithShape="0">
                <a:blip r:embed="rId2"/>
                <a:stretch>
                  <a:fillRect l="-2206" t="-8065" b="-2258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/>
          <p:cNvSpPr/>
          <p:nvPr/>
        </p:nvSpPr>
        <p:spPr>
          <a:xfrm>
            <a:off x="405468" y="615082"/>
            <a:ext cx="11654727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7)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quadratische Funktion ist in der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Hauptform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gegeben. Bestimme mit Hilfe der Nullstellen </a:t>
            </a:r>
            <a:b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AT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Variante 2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Scheitelpunktform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gib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Koordinaten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Scheitels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56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296</Words>
  <Application>Microsoft Office PowerPoint</Application>
  <PresentationFormat>Breitbild</PresentationFormat>
  <Paragraphs>45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Calibri</vt:lpstr>
      <vt:lpstr>Cambria Math</vt:lpstr>
      <vt:lpstr>Georgia</vt:lpstr>
      <vt:lpstr>Trebuchet MS</vt:lpstr>
      <vt:lpstr>Wingdings</vt:lpstr>
      <vt:lpstr>Holzart</vt:lpstr>
      <vt:lpstr>Die Scheitelpunktform  Umwandlung Hauptform-&gt; Scheitelpunktform  Variante 2: Bestimmung des Scheitelpunktes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131</cp:revision>
  <dcterms:created xsi:type="dcterms:W3CDTF">2020-04-09T06:13:57Z</dcterms:created>
  <dcterms:modified xsi:type="dcterms:W3CDTF">2022-11-04T10:41:38Z</dcterms:modified>
</cp:coreProperties>
</file>