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78" r:id="rId3"/>
    <p:sldId id="301" r:id="rId4"/>
    <p:sldId id="292" r:id="rId5"/>
    <p:sldId id="302" r:id="rId6"/>
    <p:sldId id="30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Scheitelpunktform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Umwandlung Hauptform-&gt; Scheitelpunktform </a:t>
            </a:r>
            <a:br>
              <a:rPr lang="de-A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Variante 1: Quadratische Ergänzung</a:t>
            </a:r>
            <a:endParaRPr lang="de-AT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2082870" y="2211017"/>
                <a:ext cx="8056605" cy="25078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3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Hauptform</a:t>
                </a:r>
                <a:r>
                  <a:rPr lang="de-AT" sz="3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   </a:t>
                </a:r>
                <a14:m>
                  <m:oMath xmlns:m="http://schemas.openxmlformats.org/officeDocument/2006/math"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32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de-AT" sz="3200" dirty="0"/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3200" b="1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3200" b="1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3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Scheitelpunktform</a:t>
                </a:r>
                <a:r>
                  <a:rPr lang="de-AT" sz="3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   </a:t>
                </a:r>
                <a14:m>
                  <m:oMath xmlns:m="http://schemas.openxmlformats.org/officeDocument/2006/math">
                    <m:r>
                      <a:rPr lang="de-AT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32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de-AT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de-AT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</m:d>
                      </m:e>
                      <m:sup>
                        <m:r>
                          <a:rPr lang="de-AT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de-AT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870" y="2211017"/>
                <a:ext cx="8056605" cy="2507866"/>
              </a:xfrm>
              <a:prstGeom prst="rect">
                <a:avLst/>
              </a:prstGeom>
              <a:blipFill rotWithShape="0">
                <a:blip r:embed="rId2"/>
                <a:stretch>
                  <a:fillRect t="-2676" b="-632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Pfeil nach unten 1"/>
          <p:cNvSpPr/>
          <p:nvPr/>
        </p:nvSpPr>
        <p:spPr>
          <a:xfrm>
            <a:off x="5777539" y="2892889"/>
            <a:ext cx="667265" cy="1144121"/>
          </a:xfrm>
          <a:prstGeom prst="downArrow">
            <a:avLst>
              <a:gd name="adj1" fmla="val 50000"/>
              <a:gd name="adj2" fmla="val 61111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31846" y="518180"/>
            <a:ext cx="132793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Umrechnung  Hauptform -&gt; Scheitelpunktform (Variante 1: Quadratische Ergänzung)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355571" y="192398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A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Schritt: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den </a:t>
            </a: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Parameter a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aus der Hauptform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heraus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5509810" y="1956616"/>
                <a:ext cx="6096000" cy="74263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+12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−14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de-AT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p>
                        <m:sSup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+6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−7)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9810" y="1956616"/>
                <a:ext cx="6096000" cy="742639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/>
              <p:cNvSpPr/>
              <p:nvPr/>
            </p:nvSpPr>
            <p:spPr>
              <a:xfrm>
                <a:off x="4557463" y="1029508"/>
                <a:ext cx="2570383" cy="4656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2</m:t>
                      </m:r>
                      <m:sSup>
                        <m:sSupPr>
                          <m:ctrlP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+12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−14</m:t>
                      </m:r>
                    </m:oMath>
                  </m:oMathPara>
                </a14:m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463" y="1029508"/>
                <a:ext cx="2570383" cy="46564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hteck 6"/>
          <p:cNvSpPr/>
          <p:nvPr/>
        </p:nvSpPr>
        <p:spPr>
          <a:xfrm>
            <a:off x="355571" y="3031781"/>
            <a:ext cx="6096000" cy="27322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Schritt: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Zahl, die vor dem x steht, wird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durch 2 geteilt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quadriert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erhaltene Wert wird einmal </a:t>
            </a:r>
            <a:r>
              <a:rPr lang="de-AT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addiert</a:t>
            </a:r>
            <a:r>
              <a:rPr lang="de-AT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 dann wieder </a:t>
            </a:r>
            <a:r>
              <a:rPr lang="de-AT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subtrahiert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Mathematisch betrachtet ändert sich somit nichts! Dies nennt man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quadratische Ergänzung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Falls möglich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vereinfache den Bruch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(Achtung: Das Quadrat brauchst du wegen der binomischen Formel nicht anwenden!)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/>
              <p:cNvSpPr/>
              <p:nvPr/>
            </p:nvSpPr>
            <p:spPr>
              <a:xfrm>
                <a:off x="6096000" y="4262383"/>
                <a:ext cx="6096000" cy="122828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=2∙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AT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+6</m:t>
                          </m:r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de-AT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e-AT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b="1" i="1">
                                      <a:solidFill>
                                        <a:srgbClr val="00B05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b="1" i="1">
                                          <a:solidFill>
                                            <a:srgbClr val="00B05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b="1" i="1">
                                          <a:solidFill>
                                            <a:srgbClr val="00B05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𝟔</m:t>
                                      </m:r>
                                    </m:num>
                                    <m:den>
                                      <m:r>
                                        <a:rPr lang="de-AT" b="1" i="1">
                                          <a:solidFill>
                                            <a:srgbClr val="00B05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𝟐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AT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de-AT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b="1" i="1">
                                      <a:solidFill>
                                        <a:srgbClr val="00B05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b="1" i="1">
                                          <a:solidFill>
                                            <a:srgbClr val="00B05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b="1" i="1">
                                          <a:solidFill>
                                            <a:srgbClr val="00B05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𝟔</m:t>
                                      </m:r>
                                    </m:num>
                                    <m:den>
                                      <m:r>
                                        <a:rPr lang="de-AT" b="1" i="1">
                                          <a:solidFill>
                                            <a:srgbClr val="00B05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𝟐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−7</m:t>
                          </m:r>
                        </m:e>
                      </m:d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=2∙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AT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+6</m:t>
                          </m:r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de-AT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𝟑</m:t>
                          </m:r>
                          <m:r>
                            <a:rPr lang="de-AT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²−</m:t>
                          </m:r>
                          <m:r>
                            <a:rPr lang="de-AT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𝟑</m:t>
                          </m:r>
                          <m:r>
                            <a:rPr lang="de-AT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²</m:t>
                          </m:r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−7</m:t>
                          </m:r>
                        </m:e>
                      </m:d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9" name="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262383"/>
                <a:ext cx="6096000" cy="1228285"/>
              </a:xfrm>
              <a:prstGeom prst="rect">
                <a:avLst/>
              </a:prstGeom>
              <a:blipFill rotWithShape="0">
                <a:blip r:embed="rId4"/>
                <a:stretch>
                  <a:fillRect b="-396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Pfeil nach unten 11"/>
          <p:cNvSpPr/>
          <p:nvPr/>
        </p:nvSpPr>
        <p:spPr>
          <a:xfrm>
            <a:off x="8982075" y="2678514"/>
            <a:ext cx="323850" cy="634495"/>
          </a:xfrm>
          <a:prstGeom prst="downArrow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8877301" y="3445647"/>
                <a:ext cx="674098" cy="6840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AT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b="1" i="1" smtClean="0">
                                      <a:latin typeface="Cambria Math" panose="02040503050406030204" pitchFamily="18" charset="0"/>
                                    </a:rPr>
                                    <m:t>𝟔</m:t>
                                  </m:r>
                                </m:num>
                                <m:den>
                                  <m:r>
                                    <a:rPr lang="de-AT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AT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AT" b="1" dirty="0"/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7301" y="3445647"/>
                <a:ext cx="674098" cy="68409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0858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342899" y="625642"/>
            <a:ext cx="10163175" cy="1045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Schritt</a:t>
            </a: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 kannst du durch die quadratische Ergänzung die </a:t>
            </a:r>
            <a:r>
              <a:rPr lang="de-AT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erste</a:t>
            </a:r>
            <a:r>
              <a:rPr lang="de-AT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oder </a:t>
            </a:r>
            <a:r>
              <a:rPr lang="de-AT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zweite</a:t>
            </a:r>
            <a:r>
              <a:rPr lang="de-AT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binomische</a:t>
            </a:r>
            <a:r>
              <a:rPr lang="de-AT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Formel</a:t>
            </a:r>
            <a:r>
              <a:rPr lang="de-AT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(hängt vom Vorzeichen des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x-Terms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ab!) in der Klammer </a:t>
            </a:r>
            <a:r>
              <a:rPr lang="de-AT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anwenden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/>
              <p:cNvSpPr/>
              <p:nvPr/>
            </p:nvSpPr>
            <p:spPr>
              <a:xfrm>
                <a:off x="2562225" y="4427565"/>
                <a:ext cx="6096000" cy="76905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=2∙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 smtClean="0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de-AT" sz="2000" b="1" i="1" smtClean="0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²+</m:t>
                          </m:r>
                          <m:r>
                            <a:rPr lang="de-AT" sz="2000" b="1" i="1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𝟔</m:t>
                          </m:r>
                          <m:r>
                            <a:rPr lang="de-AT" sz="2000" b="1" i="1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de-AT" sz="2000" b="1" i="1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sz="2000" b="1" i="1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𝟑</m:t>
                          </m:r>
                          <m:r>
                            <a:rPr lang="de-AT" sz="2000" b="1" i="1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²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−7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=2∙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 b="1" i="1">
                                      <a:solidFill>
                                        <a:srgbClr val="7030A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𝒙</m:t>
                                  </m:r>
                                  <m:r>
                                    <a:rPr lang="de-AT" sz="2000" b="1" i="1">
                                      <a:solidFill>
                                        <a:srgbClr val="7030A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a:rPr lang="de-AT" sz="2000" b="1" i="1">
                                      <a:solidFill>
                                        <a:srgbClr val="7030A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𝟑</m:t>
                                  </m:r>
                                </m:e>
                              </m:d>
                            </m:e>
                            <m:sup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−7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2225" y="4427565"/>
                <a:ext cx="6096000" cy="769057"/>
              </a:xfrm>
              <a:prstGeom prst="rect">
                <a:avLst/>
              </a:prstGeom>
              <a:blipFill rotWithShape="0">
                <a:blip r:embed="rId2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2835165" y="1906568"/>
                <a:ext cx="523579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de-AT" sz="20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1. Binomische Formel: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00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de-AT" sz="20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  <m:r>
                              <a:rPr lang="de-AT" sz="20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+</m:t>
                            </m:r>
                            <m:r>
                              <a:rPr lang="de-AT" sz="20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de-AT" sz="20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de-AT" sz="20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de-AT" sz="20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20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𝑎</m:t>
                        </m:r>
                      </m:e>
                      <m:sup>
                        <m:r>
                          <a:rPr lang="de-AT" sz="20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de-AT" sz="20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+2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𝑎𝑏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𝑏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²</m:t>
                    </m:r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5165" y="1906568"/>
                <a:ext cx="5235792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2910" t="-26000" r="-1164" b="-50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3034097" y="2949281"/>
                <a:ext cx="48379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de-AT" sz="20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2.</a:t>
                </a:r>
                <a:r>
                  <a:rPr lang="de-AT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0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Binomische</a:t>
                </a:r>
                <a:r>
                  <a:rPr lang="de-AT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Formel: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de-AT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  <m:r>
                              <a:rPr lang="de-AT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−</m:t>
                            </m:r>
                            <m:r>
                              <a:rPr lang="de-AT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de-AT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de-AT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𝑎</m:t>
                        </m:r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de-AT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−2</m:t>
                    </m:r>
                    <m:r>
                      <a:rPr lang="de-AT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𝑎𝑏</m:t>
                    </m:r>
                    <m:r>
                      <a:rPr lang="de-AT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𝑏</m:t>
                    </m:r>
                    <m:r>
                      <a:rPr lang="de-AT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²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4097" y="2949281"/>
                <a:ext cx="4837927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3279" t="-26000" r="-1513" b="-50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2190750" y="2420121"/>
                <a:ext cx="23853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0750" y="2420121"/>
                <a:ext cx="2385333" cy="276999"/>
              </a:xfrm>
              <a:prstGeom prst="rect">
                <a:avLst/>
              </a:prstGeom>
              <a:blipFill rotWithShape="0">
                <a:blip r:embed="rId5"/>
                <a:stretch>
                  <a:fillRect t="-2222" r="-1531" b="-1111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6096000" y="2432647"/>
                <a:ext cx="33239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AT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  <m:r>
                                <a:rPr lang="de-AT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d>
                        </m:e>
                        <m:sup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+16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𝑎𝑐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+16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432647"/>
                <a:ext cx="3323987" cy="276999"/>
              </a:xfrm>
              <a:prstGeom prst="rect">
                <a:avLst/>
              </a:prstGeom>
              <a:blipFill rotWithShape="0">
                <a:blip r:embed="rId6"/>
                <a:stretch>
                  <a:fillRect t="-6667" r="-1468" b="-1555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/>
              <p:nvPr/>
            </p:nvSpPr>
            <p:spPr>
              <a:xfrm>
                <a:off x="2190749" y="3487861"/>
                <a:ext cx="22586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AT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AT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AT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AT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de-AT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AT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de-AT" dirty="0"/>
                  <a:t>4</a:t>
                </a:r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0749" y="3487861"/>
                <a:ext cx="2258695" cy="276999"/>
              </a:xfrm>
              <a:prstGeom prst="rect">
                <a:avLst/>
              </a:prstGeom>
              <a:blipFill rotWithShape="0">
                <a:blip r:embed="rId7"/>
                <a:stretch>
                  <a:fillRect t="-30435" r="-5391" b="-4782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6096000" y="3444582"/>
                <a:ext cx="33453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de-AT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de-AT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  <m:r>
                                <a:rPr lang="de-AT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</m:e>
                        <m:sup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−30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𝑦𝑧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+25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444582"/>
                <a:ext cx="3345339" cy="276999"/>
              </a:xfrm>
              <a:prstGeom prst="rect">
                <a:avLst/>
              </a:prstGeom>
              <a:blipFill rotWithShape="0">
                <a:blip r:embed="rId8"/>
                <a:stretch>
                  <a:fillRect t="-6667" r="-1275" b="-3777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hteck 19"/>
          <p:cNvSpPr/>
          <p:nvPr/>
        </p:nvSpPr>
        <p:spPr>
          <a:xfrm>
            <a:off x="1838325" y="1768334"/>
            <a:ext cx="8029575" cy="217717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1" name="Textfeld 20"/>
          <p:cNvSpPr txBox="1"/>
          <p:nvPr/>
        </p:nvSpPr>
        <p:spPr>
          <a:xfrm>
            <a:off x="3448992" y="5484387"/>
            <a:ext cx="48082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6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Ergänzung</a:t>
            </a:r>
          </a:p>
        </p:txBody>
      </p:sp>
    </p:spTree>
    <p:extLst>
      <p:ext uri="{BB962C8B-B14F-4D97-AF65-F5344CB8AC3E}">
        <p14:creationId xmlns:p14="http://schemas.microsoft.com/office/powerpoint/2010/main" val="10464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 animBg="1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4" y="844198"/>
            <a:ext cx="6096000" cy="276909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Schritt: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Quadriere nun den </a:t>
            </a:r>
            <a:r>
              <a:rPr lang="de-AT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subtrahierenden Wert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 </a:t>
            </a:r>
            <a:r>
              <a:rPr lang="de-AT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fasse</a:t>
            </a:r>
            <a:r>
              <a:rPr lang="de-AT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diesen</a:t>
            </a:r>
            <a:r>
              <a:rPr lang="de-AT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dem </a:t>
            </a:r>
            <a:r>
              <a:rPr lang="de-AT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letzten Wert</a:t>
            </a:r>
            <a:r>
              <a:rPr lang="de-AT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(=Zahl) </a:t>
            </a:r>
            <a:r>
              <a:rPr lang="de-AT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zusammen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Schritt: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Ziehe diesen </a:t>
            </a:r>
            <a:r>
              <a:rPr lang="de-AT" dirty="0">
                <a:solidFill>
                  <a:srgbClr val="ED7D3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Wert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 der </a:t>
            </a:r>
            <a:r>
              <a:rPr lang="de-AT" dirty="0">
                <a:solidFill>
                  <a:srgbClr val="ED7D3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Klammer heraus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(Achtung: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Multiplikation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mit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Parameter a!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Vereinfache das Ergebnis.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5895975" y="1057397"/>
                <a:ext cx="6096000" cy="247163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b="1" i="1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de-AT" b="1" i="1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AT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de-AT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de-AT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b="1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𝟗</m:t>
                          </m:r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−7</m:t>
                          </m:r>
                        </m:e>
                      </m:d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=2∙(</m:t>
                      </m:r>
                      <m:sSup>
                        <m:sSup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de-AT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b="1" i="1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b="1" i="1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𝟏𝟔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=2∙</m:t>
                      </m:r>
                      <m:sSup>
                        <m:sSup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de-AT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b="1" i="1">
                          <a:solidFill>
                            <a:srgbClr val="ED7D3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b="1" i="1">
                          <a:solidFill>
                            <a:srgbClr val="ED7D3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de-AT" b="1" i="1">
                          <a:solidFill>
                            <a:srgbClr val="ED7D3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b="1" i="1">
                          <a:solidFill>
                            <a:srgbClr val="ED7D3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𝟏𝟔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=2∙</m:t>
                      </m:r>
                      <m:sSup>
                        <m:sSup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de-AT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b="1" i="1">
                          <a:solidFill>
                            <a:srgbClr val="ED7D3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b="1" i="1">
                          <a:solidFill>
                            <a:srgbClr val="ED7D3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𝟑𝟐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5975" y="1057397"/>
                <a:ext cx="6096000" cy="2471639"/>
              </a:xfrm>
              <a:prstGeom prst="rect">
                <a:avLst/>
              </a:prstGeom>
              <a:blipFill rotWithShape="0">
                <a:blip r:embed="rId2"/>
                <a:stretch>
                  <a:fillRect b="-147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1433512" y="4449276"/>
                <a:ext cx="8924925" cy="11387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400" b="1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Hauptform:</a:t>
                </a:r>
                <a:r>
                  <a:rPr lang="de-AT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sz="2400" i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400" i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sz="2400" i="0">
                        <a:latin typeface="Cambria Math" panose="02040503050406030204" pitchFamily="18" charset="0"/>
                      </a:rPr>
                      <m:t>+12</m:t>
                    </m:r>
                    <m:r>
                      <a:rPr lang="de-AT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AT" sz="2400" i="0">
                        <a:latin typeface="Cambria Math" panose="02040503050406030204" pitchFamily="18" charset="0"/>
                      </a:rPr>
                      <m:t>−14 </m:t>
                    </m:r>
                  </m:oMath>
                </a14:m>
                <a:endParaRPr lang="de-AT" sz="2400" i="0" dirty="0">
                  <a:latin typeface="Cambria Math" panose="02040503050406030204" pitchFamily="18" charset="0"/>
                </a:endParaRPr>
              </a:p>
              <a:p>
                <a:pPr algn="ctr"/>
                <a:endParaRPr lang="de-AT" sz="2000" i="0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de-AT" sz="2400" b="1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Scheitelpunktform:</a:t>
                </a:r>
                <a14:m>
                  <m:oMath xmlns:m="http://schemas.openxmlformats.org/officeDocument/2006/math">
                    <m:r>
                      <a:rPr lang="de-AT" sz="2400" b="1" i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AT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sz="2400" i="0">
                        <a:latin typeface="Cambria Math" panose="02040503050406030204" pitchFamily="18" charset="0"/>
                      </a:rPr>
                      <m:t>=2∙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AT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AT" sz="2400" i="0">
                                <a:latin typeface="Cambria Math" panose="02040503050406030204" pitchFamily="18" charset="0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lang="de-AT" sz="2400" i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sz="2400" i="0">
                        <a:latin typeface="Cambria Math" panose="02040503050406030204" pitchFamily="18" charset="0"/>
                      </a:rPr>
                      <m:t>−32 </m:t>
                    </m:r>
                    <m:r>
                      <a:rPr lang="de-AT" sz="2400" i="1">
                        <a:latin typeface="Cambria Math" panose="02040503050406030204" pitchFamily="18" charset="0"/>
                      </a:rPr>
                      <m:t>𝑚𝑖𝑡</m:t>
                    </m:r>
                    <m:r>
                      <a:rPr lang="de-AT" sz="2400" i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AT" sz="2400" b="1" i="1">
                        <a:latin typeface="Cambria Math" panose="02040503050406030204" pitchFamily="18" charset="0"/>
                      </a:rPr>
                      <m:t>𝑺</m:t>
                    </m:r>
                    <m:r>
                      <a:rPr lang="de-AT" sz="2400" b="0" i="0">
                        <a:latin typeface="Cambria Math" panose="02040503050406030204" pitchFamily="18" charset="0"/>
                      </a:rPr>
                      <m:t>=(−3|−32) </m:t>
                    </m:r>
                  </m:oMath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3512" y="4449276"/>
                <a:ext cx="8924925" cy="1138773"/>
              </a:xfrm>
              <a:prstGeom prst="rect">
                <a:avLst/>
              </a:prstGeom>
              <a:blipFill rotWithShape="0">
                <a:blip r:embed="rId3"/>
                <a:stretch>
                  <a:fillRect t="-4278" b="-11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5802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4" y="545180"/>
            <a:ext cx="11645526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5)</a:t>
            </a:r>
            <a:r>
              <a:rPr lang="de-AT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quadratische Funktion ist in der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Hauptform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gegeben. Wandle durch </a:t>
            </a:r>
            <a:r>
              <a:rPr lang="de-AT" sz="2000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quadratische Ergänzung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die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Scheitelpunktform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um und gib die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Koordinaten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Scheitels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/>
              <p:cNvSpPr/>
              <p:nvPr/>
            </p:nvSpPr>
            <p:spPr>
              <a:xfrm>
                <a:off x="4246259" y="1325196"/>
                <a:ext cx="25271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b="1" dirty="0"/>
                  <a:t>a.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i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i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AT" i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6259" y="1325196"/>
                <a:ext cx="2527102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2174" t="-9836" b="-229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hteck 6"/>
          <p:cNvSpPr/>
          <p:nvPr/>
        </p:nvSpPr>
        <p:spPr>
          <a:xfrm>
            <a:off x="203574" y="18192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A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Schritt: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den </a:t>
            </a: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Parameter a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aus der Hauptform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heraus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AT" dirty="0"/>
          </a:p>
        </p:txBody>
      </p:sp>
      <p:sp>
        <p:nvSpPr>
          <p:cNvPr id="9" name="Rechteck 8"/>
          <p:cNvSpPr/>
          <p:nvPr/>
        </p:nvSpPr>
        <p:spPr>
          <a:xfrm>
            <a:off x="203574" y="268004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A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Schritt: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Quadratische Ergänzung</a:t>
            </a:r>
            <a:endParaRPr lang="de-AT" dirty="0"/>
          </a:p>
        </p:txBody>
      </p:sp>
      <p:sp>
        <p:nvSpPr>
          <p:cNvPr id="10" name="Rechteck 9"/>
          <p:cNvSpPr/>
          <p:nvPr/>
        </p:nvSpPr>
        <p:spPr>
          <a:xfrm>
            <a:off x="203574" y="376923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A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Schritt: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Binomische Formel</a:t>
            </a:r>
            <a:endParaRPr lang="de-AT" dirty="0"/>
          </a:p>
        </p:txBody>
      </p:sp>
      <p:sp>
        <p:nvSpPr>
          <p:cNvPr id="11" name="Rechteck 10"/>
          <p:cNvSpPr/>
          <p:nvPr/>
        </p:nvSpPr>
        <p:spPr>
          <a:xfrm>
            <a:off x="203574" y="485843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A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4.+ 5. Schritt: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Vereinfachen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8378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462</Words>
  <Application>Microsoft Office PowerPoint</Application>
  <PresentationFormat>Breitbild</PresentationFormat>
  <Paragraphs>48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Die Scheitelpunktform  Umwandlung Hauptform-&gt; Scheitelpunktform  Variante 1: Quadratische Ergänzung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113</cp:revision>
  <dcterms:created xsi:type="dcterms:W3CDTF">2020-04-09T06:13:57Z</dcterms:created>
  <dcterms:modified xsi:type="dcterms:W3CDTF">2022-11-04T10:40:58Z</dcterms:modified>
</cp:coreProperties>
</file>