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2" r:id="rId3"/>
    <p:sldId id="293" r:id="rId4"/>
    <p:sldId id="301" r:id="rId5"/>
    <p:sldId id="302" r:id="rId6"/>
    <p:sldId id="303" r:id="rId7"/>
    <p:sldId id="304" r:id="rId8"/>
    <p:sldId id="30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704EBDB8-D088-4A58-943D-714512F5FCEA}"/>
    <pc:docChg chg="custSel delSld modSld">
      <pc:chgData name="Tegischer Lukas" userId="f78daebb-0565-485c-bd0e-1cd035e796ff" providerId="ADAL" clId="{704EBDB8-D088-4A58-943D-714512F5FCEA}" dt="2022-11-04T08:35:30.054" v="19" actId="47"/>
      <pc:docMkLst>
        <pc:docMk/>
      </pc:docMkLst>
      <pc:sldChg chg="addSp delSp modSp mod">
        <pc:chgData name="Tegischer Lukas" userId="f78daebb-0565-485c-bd0e-1cd035e796ff" providerId="ADAL" clId="{704EBDB8-D088-4A58-943D-714512F5FCEA}" dt="2022-11-04T08:34:58.237" v="3" actId="478"/>
        <pc:sldMkLst>
          <pc:docMk/>
          <pc:sldMk cId="336392357" sldId="256"/>
        </pc:sldMkLst>
        <pc:spChg chg="mod">
          <ac:chgData name="Tegischer Lukas" userId="f78daebb-0565-485c-bd0e-1cd035e796ff" providerId="ADAL" clId="{704EBDB8-D088-4A58-943D-714512F5FCEA}" dt="2022-11-04T08:34:54.098" v="0" actId="6549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704EBDB8-D088-4A58-943D-714512F5FCEA}" dt="2022-11-04T08:34:55.513" v="1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4:57.284" v="2" actId="478"/>
          <ac:spMkLst>
            <pc:docMk/>
            <pc:sldMk cId="336392357" sldId="256"/>
            <ac:spMk id="5" creationId="{318EB04C-F6AF-ABBF-01F6-C7E83DD74895}"/>
          </ac:spMkLst>
        </pc:spChg>
        <pc:spChg chg="del">
          <ac:chgData name="Tegischer Lukas" userId="f78daebb-0565-485c-bd0e-1cd035e796ff" providerId="ADAL" clId="{704EBDB8-D088-4A58-943D-714512F5FCEA}" dt="2022-11-04T08:34:58.237" v="3" actId="478"/>
          <ac:spMkLst>
            <pc:docMk/>
            <pc:sldMk cId="336392357" sldId="256"/>
            <ac:spMk id="6" creationId="{00000000-0000-0000-0000-000000000000}"/>
          </ac:spMkLst>
        </pc:spChg>
      </pc:sldChg>
      <pc:sldChg chg="del">
        <pc:chgData name="Tegischer Lukas" userId="f78daebb-0565-485c-bd0e-1cd035e796ff" providerId="ADAL" clId="{704EBDB8-D088-4A58-943D-714512F5FCEA}" dt="2022-11-04T08:35:30.054" v="19" actId="47"/>
        <pc:sldMkLst>
          <pc:docMk/>
          <pc:sldMk cId="3932101437" sldId="291"/>
        </pc:sldMkLst>
      </pc:sldChg>
      <pc:sldChg chg="addSp delSp modSp mod">
        <pc:chgData name="Tegischer Lukas" userId="f78daebb-0565-485c-bd0e-1cd035e796ff" providerId="ADAL" clId="{704EBDB8-D088-4A58-943D-714512F5FCEA}" dt="2022-11-04T08:35:00.894" v="5" actId="478"/>
        <pc:sldMkLst>
          <pc:docMk/>
          <pc:sldMk cId="3881545361" sldId="292"/>
        </pc:sldMkLst>
        <pc:spChg chg="del">
          <ac:chgData name="Tegischer Lukas" userId="f78daebb-0565-485c-bd0e-1cd035e796ff" providerId="ADAL" clId="{704EBDB8-D088-4A58-943D-714512F5FCEA}" dt="2022-11-04T08:34:59.997" v="4" actId="478"/>
          <ac:spMkLst>
            <pc:docMk/>
            <pc:sldMk cId="3881545361" sldId="292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00.894" v="5" actId="478"/>
          <ac:spMkLst>
            <pc:docMk/>
            <pc:sldMk cId="3881545361" sldId="292"/>
            <ac:spMk id="4" creationId="{7CBBFBF5-2C6A-CB7A-EE96-37DA23B6CD37}"/>
          </ac:spMkLst>
        </pc:spChg>
      </pc:sldChg>
      <pc:sldChg chg="addSp delSp modSp mod">
        <pc:chgData name="Tegischer Lukas" userId="f78daebb-0565-485c-bd0e-1cd035e796ff" providerId="ADAL" clId="{704EBDB8-D088-4A58-943D-714512F5FCEA}" dt="2022-11-04T08:35:04.162" v="7" actId="478"/>
        <pc:sldMkLst>
          <pc:docMk/>
          <pc:sldMk cId="3642864536" sldId="293"/>
        </pc:sldMkLst>
        <pc:spChg chg="del">
          <ac:chgData name="Tegischer Lukas" userId="f78daebb-0565-485c-bd0e-1cd035e796ff" providerId="ADAL" clId="{704EBDB8-D088-4A58-943D-714512F5FCEA}" dt="2022-11-04T08:35:02.630" v="6" actId="478"/>
          <ac:spMkLst>
            <pc:docMk/>
            <pc:sldMk cId="3642864536" sldId="29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04.162" v="7" actId="478"/>
          <ac:spMkLst>
            <pc:docMk/>
            <pc:sldMk cId="3642864536" sldId="293"/>
            <ac:spMk id="6" creationId="{3CEDC28D-4A19-D12B-818C-CEA2469DA900}"/>
          </ac:spMkLst>
        </pc:spChg>
      </pc:sldChg>
      <pc:sldChg chg="del">
        <pc:chgData name="Tegischer Lukas" userId="f78daebb-0565-485c-bd0e-1cd035e796ff" providerId="ADAL" clId="{704EBDB8-D088-4A58-943D-714512F5FCEA}" dt="2022-11-04T08:35:24.078" v="16" actId="47"/>
        <pc:sldMkLst>
          <pc:docMk/>
          <pc:sldMk cId="1373349419" sldId="296"/>
        </pc:sldMkLst>
      </pc:sldChg>
      <pc:sldChg chg="addSp delSp modSp mod">
        <pc:chgData name="Tegischer Lukas" userId="f78daebb-0565-485c-bd0e-1cd035e796ff" providerId="ADAL" clId="{704EBDB8-D088-4A58-943D-714512F5FCEA}" dt="2022-11-04T08:35:10.322" v="9" actId="478"/>
        <pc:sldMkLst>
          <pc:docMk/>
          <pc:sldMk cId="2350741101" sldId="301"/>
        </pc:sldMkLst>
        <pc:spChg chg="del">
          <ac:chgData name="Tegischer Lukas" userId="f78daebb-0565-485c-bd0e-1cd035e796ff" providerId="ADAL" clId="{704EBDB8-D088-4A58-943D-714512F5FCEA}" dt="2022-11-04T08:35:08.050" v="8" actId="478"/>
          <ac:spMkLst>
            <pc:docMk/>
            <pc:sldMk cId="2350741101" sldId="301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10.322" v="9" actId="478"/>
          <ac:spMkLst>
            <pc:docMk/>
            <pc:sldMk cId="2350741101" sldId="301"/>
            <ac:spMk id="5" creationId="{7FD2B4B6-F82C-92D5-ED8E-9EED805BCDF3}"/>
          </ac:spMkLst>
        </pc:spChg>
      </pc:sldChg>
      <pc:sldChg chg="addSp delSp modSp mod">
        <pc:chgData name="Tegischer Lukas" userId="f78daebb-0565-485c-bd0e-1cd035e796ff" providerId="ADAL" clId="{704EBDB8-D088-4A58-943D-714512F5FCEA}" dt="2022-11-04T08:35:13.085" v="11" actId="478"/>
        <pc:sldMkLst>
          <pc:docMk/>
          <pc:sldMk cId="2981527541" sldId="302"/>
        </pc:sldMkLst>
        <pc:spChg chg="del">
          <ac:chgData name="Tegischer Lukas" userId="f78daebb-0565-485c-bd0e-1cd035e796ff" providerId="ADAL" clId="{704EBDB8-D088-4A58-943D-714512F5FCEA}" dt="2022-11-04T08:35:11.868" v="10" actId="478"/>
          <ac:spMkLst>
            <pc:docMk/>
            <pc:sldMk cId="2981527541" sldId="302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13.085" v="11" actId="478"/>
          <ac:spMkLst>
            <pc:docMk/>
            <pc:sldMk cId="2981527541" sldId="302"/>
            <ac:spMk id="5" creationId="{3AB934BC-5A4D-8D85-E87F-2DDE7D644DD1}"/>
          </ac:spMkLst>
        </pc:spChg>
      </pc:sldChg>
      <pc:sldChg chg="addSp delSp modSp mod">
        <pc:chgData name="Tegischer Lukas" userId="f78daebb-0565-485c-bd0e-1cd035e796ff" providerId="ADAL" clId="{704EBDB8-D088-4A58-943D-714512F5FCEA}" dt="2022-11-04T08:35:16.811" v="13" actId="478"/>
        <pc:sldMkLst>
          <pc:docMk/>
          <pc:sldMk cId="3649959385" sldId="303"/>
        </pc:sldMkLst>
        <pc:spChg chg="del">
          <ac:chgData name="Tegischer Lukas" userId="f78daebb-0565-485c-bd0e-1cd035e796ff" providerId="ADAL" clId="{704EBDB8-D088-4A58-943D-714512F5FCEA}" dt="2022-11-04T08:35:15.549" v="12" actId="478"/>
          <ac:spMkLst>
            <pc:docMk/>
            <pc:sldMk cId="3649959385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16.811" v="13" actId="478"/>
          <ac:spMkLst>
            <pc:docMk/>
            <pc:sldMk cId="3649959385" sldId="303"/>
            <ac:spMk id="17" creationId="{53B4B8B0-8E08-02E9-CB6A-DEABEB80B27E}"/>
          </ac:spMkLst>
        </pc:spChg>
      </pc:sldChg>
      <pc:sldChg chg="addSp delSp modSp mod">
        <pc:chgData name="Tegischer Lukas" userId="f78daebb-0565-485c-bd0e-1cd035e796ff" providerId="ADAL" clId="{704EBDB8-D088-4A58-943D-714512F5FCEA}" dt="2022-11-04T08:35:22.121" v="15" actId="478"/>
        <pc:sldMkLst>
          <pc:docMk/>
          <pc:sldMk cId="3234600746" sldId="304"/>
        </pc:sldMkLst>
        <pc:spChg chg="del">
          <ac:chgData name="Tegischer Lukas" userId="f78daebb-0565-485c-bd0e-1cd035e796ff" providerId="ADAL" clId="{704EBDB8-D088-4A58-943D-714512F5FCEA}" dt="2022-11-04T08:35:19.873" v="14" actId="478"/>
          <ac:spMkLst>
            <pc:docMk/>
            <pc:sldMk cId="3234600746" sldId="304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22.121" v="15" actId="478"/>
          <ac:spMkLst>
            <pc:docMk/>
            <pc:sldMk cId="3234600746" sldId="304"/>
            <ac:spMk id="6" creationId="{3C5B6239-3CD9-D6D2-9838-42BBF223E482}"/>
          </ac:spMkLst>
        </pc:spChg>
      </pc:sldChg>
      <pc:sldChg chg="addSp delSp modSp mod">
        <pc:chgData name="Tegischer Lukas" userId="f78daebb-0565-485c-bd0e-1cd035e796ff" providerId="ADAL" clId="{704EBDB8-D088-4A58-943D-714512F5FCEA}" dt="2022-11-04T08:35:28.339" v="18" actId="478"/>
        <pc:sldMkLst>
          <pc:docMk/>
          <pc:sldMk cId="2019243875" sldId="305"/>
        </pc:sldMkLst>
        <pc:spChg chg="del">
          <ac:chgData name="Tegischer Lukas" userId="f78daebb-0565-485c-bd0e-1cd035e796ff" providerId="ADAL" clId="{704EBDB8-D088-4A58-943D-714512F5FCEA}" dt="2022-11-04T08:35:25.207" v="17" actId="478"/>
          <ac:spMkLst>
            <pc:docMk/>
            <pc:sldMk cId="2019243875" sldId="305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704EBDB8-D088-4A58-943D-714512F5FCEA}" dt="2022-11-04T08:35:28.339" v="18" actId="478"/>
          <ac:spMkLst>
            <pc:docMk/>
            <pc:sldMk cId="2019243875" sldId="305"/>
            <ac:spMk id="6" creationId="{F69145CE-EFE1-D5F4-E957-E57DF923D20B}"/>
          </ac:spMkLst>
        </pc:spChg>
      </pc:sldChg>
    </pc:docChg>
  </pc:docChgLst>
  <pc:docChgLst>
    <pc:chgData name="Tegischer Lukas" userId="f78daebb-0565-485c-bd0e-1cd035e796ff" providerId="ADAL" clId="{216AA757-B459-4E0F-B92C-18AD7780EFC3}"/>
    <pc:docChg chg="modSld modShowInfo">
      <pc:chgData name="Tegischer Lukas" userId="f78daebb-0565-485c-bd0e-1cd035e796ff" providerId="ADAL" clId="{216AA757-B459-4E0F-B92C-18AD7780EFC3}" dt="2021-03-31T14:21:05.815" v="157" actId="13926"/>
      <pc:docMkLst>
        <pc:docMk/>
      </pc:docMkLst>
      <pc:sldChg chg="addSp modSp mod modAnim">
        <pc:chgData name="Tegischer Lukas" userId="f78daebb-0565-485c-bd0e-1cd035e796ff" providerId="ADAL" clId="{216AA757-B459-4E0F-B92C-18AD7780EFC3}" dt="2021-03-31T14:21:05.815" v="157" actId="13926"/>
        <pc:sldMkLst>
          <pc:docMk/>
          <pc:sldMk cId="2019243875" sldId="305"/>
        </pc:sldMkLst>
        <pc:spChg chg="mod">
          <ac:chgData name="Tegischer Lukas" userId="f78daebb-0565-485c-bd0e-1cd035e796ff" providerId="ADAL" clId="{216AA757-B459-4E0F-B92C-18AD7780EFC3}" dt="2021-03-31T14:21:05.815" v="157" actId="13926"/>
          <ac:spMkLst>
            <pc:docMk/>
            <pc:sldMk cId="2019243875" sldId="305"/>
            <ac:spMk id="4" creationId="{0CC1129E-C7D9-4FAA-9BA1-E1764E89769E}"/>
          </ac:spMkLst>
        </pc:spChg>
        <pc:picChg chg="add mod">
          <ac:chgData name="Tegischer Lukas" userId="f78daebb-0565-485c-bd0e-1cd035e796ff" providerId="ADAL" clId="{216AA757-B459-4E0F-B92C-18AD7780EFC3}" dt="2021-03-31T14:13:18.176" v="155" actId="1076"/>
          <ac:picMkLst>
            <pc:docMk/>
            <pc:sldMk cId="2019243875" sldId="305"/>
            <ac:picMk id="5" creationId="{6781D475-4F3A-4DD4-B687-A8DE7D38A1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666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90" y="1771135"/>
            <a:ext cx="9281160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Aufbau der Hauptform</a:t>
            </a:r>
            <a:br>
              <a:rPr lang="de-AT" sz="4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28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b</a:t>
            </a:r>
            <a:endParaRPr lang="de-A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203572" y="1320118"/>
            <a:ext cx="11573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Hauptform – Parameter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/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de-AT" sz="3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de-AT" sz="32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3AE0741F-813F-4E80-B776-023ECBE8F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2" y="2141680"/>
                <a:ext cx="11731752" cy="580800"/>
              </a:xfrm>
              <a:prstGeom prst="rect">
                <a:avLst/>
              </a:prstGeom>
              <a:blipFill>
                <a:blip r:embed="rId2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 nach oben 8">
            <a:extLst>
              <a:ext uri="{FF2B5EF4-FFF2-40B4-BE49-F238E27FC236}">
                <a16:creationId xmlns:a16="http://schemas.microsoft.com/office/drawing/2014/main" id="{2CC21461-1921-450C-AA07-D764A6F1EADF}"/>
              </a:ext>
            </a:extLst>
          </p:cNvPr>
          <p:cNvSpPr/>
          <p:nvPr/>
        </p:nvSpPr>
        <p:spPr>
          <a:xfrm>
            <a:off x="6460102" y="2903268"/>
            <a:ext cx="745009" cy="1661027"/>
          </a:xfrm>
          <a:prstGeom prst="upArrow">
            <a:avLst>
              <a:gd name="adj1" fmla="val 50000"/>
              <a:gd name="adj2" fmla="val 6548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154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3804769" y="834082"/>
            <a:ext cx="458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b – Eigenschaften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7C90187-2911-4F5C-8B6E-DC3C6B8B0198}"/>
              </a:ext>
            </a:extLst>
          </p:cNvPr>
          <p:cNvSpPr/>
          <p:nvPr/>
        </p:nvSpPr>
        <p:spPr>
          <a:xfrm>
            <a:off x="457200" y="1571194"/>
            <a:ext cx="11277600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Der Parameter b verschiebt den </a:t>
            </a:r>
            <a:r>
              <a:rPr lang="de-AT" sz="2200" b="1" dirty="0">
                <a:latin typeface="Calibri" panose="020F0502020204030204" pitchFamily="34" charset="0"/>
                <a:cs typeface="Calibri" panose="020F0502020204030204" pitchFamily="34" charset="0"/>
              </a:rPr>
              <a:t>Scheitelpunkt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entlang </a:t>
            </a:r>
            <a:r>
              <a:rPr lang="de-AT" sz="2200" b="1" dirty="0">
                <a:latin typeface="Calibri" panose="020F0502020204030204" pitchFamily="34" charset="0"/>
                <a:cs typeface="Calibri" panose="020F0502020204030204" pitchFamily="34" charset="0"/>
              </a:rPr>
              <a:t>einer Kurve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nach rechts oder links.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F0B1B2-E9EA-4481-B687-336B6C9D145F}"/>
              </a:ext>
            </a:extLst>
          </p:cNvPr>
          <p:cNvSpPr/>
          <p:nvPr/>
        </p:nvSpPr>
        <p:spPr>
          <a:xfrm>
            <a:off x="3155658" y="2376052"/>
            <a:ext cx="8285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der </a:t>
            </a:r>
            <a:r>
              <a:rPr lang="de-AT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 b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gegeben, so liegt der Scheitelpunkt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 mehr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auf der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y-Achse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7C86A3B-0C7D-4742-A482-CB0F65AFD4F7}"/>
              </a:ext>
            </a:extLst>
          </p:cNvPr>
          <p:cNvSpPr/>
          <p:nvPr/>
        </p:nvSpPr>
        <p:spPr>
          <a:xfrm>
            <a:off x="1661020" y="2313242"/>
            <a:ext cx="1283515" cy="494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6FBD2DD8-9A75-4BF1-9596-516ECAE3DC55}"/>
                  </a:ext>
                </a:extLst>
              </p:cNvPr>
              <p:cNvSpPr/>
              <p:nvPr/>
            </p:nvSpPr>
            <p:spPr>
              <a:xfrm>
                <a:off x="1350626" y="3334797"/>
                <a:ext cx="9739619" cy="1367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b="1" u="sng" dirty="0">
                    <a:solidFill>
                      <a:srgbClr val="000000"/>
                    </a:solidFill>
                    <a:highlight>
                      <a:srgbClr val="FF00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Problem: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Parameter b verschiebt den Scheitelpunkt nach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rechts/links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nach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unten/oben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b="1" u="sng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Folge</a:t>
                </a:r>
                <a:r>
                  <a:rPr lang="de-AT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b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der Hauptform </a:t>
                </a:r>
                <a14:m>
                  <m:oMath xmlns:m="http://schemas.openxmlformats.org/officeDocument/2006/math"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²+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sowie der zugehörige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Scheitelpunkt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können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nicht anschaulich abgelesen 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werden.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6FBD2DD8-9A75-4BF1-9596-516ECAE3D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26" y="3334797"/>
                <a:ext cx="9739619" cy="1367234"/>
              </a:xfrm>
              <a:prstGeom prst="rect">
                <a:avLst/>
              </a:prstGeom>
              <a:blipFill>
                <a:blip r:embed="rId2"/>
                <a:stretch>
                  <a:fillRect l="-564" t="-1786" b="-62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864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933FEBC4-EB34-4061-A300-C5AF82F8D4B9}"/>
              </a:ext>
            </a:extLst>
          </p:cNvPr>
          <p:cNvSpPr/>
          <p:nvPr/>
        </p:nvSpPr>
        <p:spPr>
          <a:xfrm>
            <a:off x="3804769" y="132187"/>
            <a:ext cx="458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b – Eigenschaften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7C90187-2911-4F5C-8B6E-DC3C6B8B0198}"/>
              </a:ext>
            </a:extLst>
          </p:cNvPr>
          <p:cNvSpPr/>
          <p:nvPr/>
        </p:nvSpPr>
        <p:spPr>
          <a:xfrm>
            <a:off x="457200" y="824574"/>
            <a:ext cx="11277600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Der Parameter b verschiebt den </a:t>
            </a:r>
            <a:r>
              <a:rPr lang="de-AT" sz="2200" b="1" dirty="0">
                <a:latin typeface="Calibri" panose="020F0502020204030204" pitchFamily="34" charset="0"/>
                <a:cs typeface="Calibri" panose="020F0502020204030204" pitchFamily="34" charset="0"/>
              </a:rPr>
              <a:t>Scheitelpunkt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entlang </a:t>
            </a:r>
            <a:r>
              <a:rPr lang="de-AT" sz="2200" b="1" dirty="0">
                <a:latin typeface="Calibri" panose="020F0502020204030204" pitchFamily="34" charset="0"/>
                <a:cs typeface="Calibri" panose="020F0502020204030204" pitchFamily="34" charset="0"/>
              </a:rPr>
              <a:t>einer Kurve</a:t>
            </a:r>
            <a:r>
              <a:rPr lang="de-AT" sz="2200" dirty="0">
                <a:latin typeface="Calibri" panose="020F0502020204030204" pitchFamily="34" charset="0"/>
                <a:cs typeface="Calibri" panose="020F0502020204030204" pitchFamily="34" charset="0"/>
              </a:rPr>
              <a:t> nach rechts oder links. </a:t>
            </a:r>
          </a:p>
        </p:txBody>
      </p:sp>
    </p:spTree>
    <p:extLst>
      <p:ext uri="{BB962C8B-B14F-4D97-AF65-F5344CB8AC3E}">
        <p14:creationId xmlns:p14="http://schemas.microsoft.com/office/powerpoint/2010/main" val="235074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7C07408-DD59-4E2B-8118-7AA2DB4D02E5}"/>
                  </a:ext>
                </a:extLst>
              </p:cNvPr>
              <p:cNvSpPr/>
              <p:nvPr/>
            </p:nvSpPr>
            <p:spPr>
              <a:xfrm>
                <a:off x="538294" y="2348191"/>
                <a:ext cx="11115411" cy="230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Auswirkung des Parameters b (genau)</a:t>
                </a:r>
                <a:endParaRPr lang="de-AT" sz="32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Parameter b verschiebt den Graphen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(bzw. bei negativen Werten nach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</a:t>
                </a:r>
                <a:b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(bei negativem a nach </a:t>
                </a:r>
                <a:r>
                  <a:rPr lang="de-AT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Scheitelpunkte werden </a:t>
                </a: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einer </a:t>
                </a: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Kurve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genau genommen entlang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de-A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2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verschoben.</a:t>
                </a:r>
                <a:endParaRPr lang="de-AT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7C07408-DD59-4E2B-8118-7AA2DB4D0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94" y="2348191"/>
                <a:ext cx="11115411" cy="2301849"/>
              </a:xfrm>
              <a:prstGeom prst="rect">
                <a:avLst/>
              </a:prstGeom>
              <a:blipFill>
                <a:blip r:embed="rId2"/>
                <a:stretch>
                  <a:fillRect l="-329" t="-1852" b="-31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52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7C07408-DD59-4E2B-8118-7AA2DB4D02E5}"/>
              </a:ext>
            </a:extLst>
          </p:cNvPr>
          <p:cNvSpPr/>
          <p:nvPr/>
        </p:nvSpPr>
        <p:spPr>
          <a:xfrm>
            <a:off x="538294" y="258022"/>
            <a:ext cx="1111541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 – Verschiebung des Scheitelpunktes</a:t>
            </a:r>
            <a:endParaRPr lang="de-A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138D16A-1CB5-417A-9EF1-7C0785F3A4AB}"/>
                  </a:ext>
                </a:extLst>
              </p:cNvPr>
              <p:cNvSpPr/>
              <p:nvPr/>
            </p:nvSpPr>
            <p:spPr>
              <a:xfrm>
                <a:off x="274041" y="764723"/>
                <a:ext cx="11919358" cy="160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1</a:t>
                </a:r>
                <a:r>
                  <a:rPr lang="de-AT" sz="2000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Ist</a:t>
                </a:r>
                <a14:m>
                  <m:oMath xmlns:m="http://schemas.openxmlformats.org/officeDocument/2006/math">
                    <m:r>
                      <a:rPr lang="de-AT" sz="2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0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2000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gilt:</a:t>
                </a:r>
                <a:endParaRPr lang="de-AT" sz="28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</a:t>
                </a:r>
                <a14:m>
                  <m:oMath xmlns:m="http://schemas.openxmlformats.org/officeDocument/2006/math"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liegt der Scheitelpunkt 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rechts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(!) von der y-Achse.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liegt der Scheitelpunkt 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links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(!) von der y-Achse.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liegt der Scheitelpunkt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genau auf der y-Achse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Der Funktionsgraph ist dadurch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zur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y-Achse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138D16A-1CB5-417A-9EF1-7C0785F3A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1" y="764723"/>
                <a:ext cx="11919358" cy="1604670"/>
              </a:xfrm>
              <a:prstGeom prst="rect">
                <a:avLst/>
              </a:prstGeom>
              <a:blipFill>
                <a:blip r:embed="rId2"/>
                <a:stretch>
                  <a:fillRect l="-563" t="-1515" b="-492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F63B5AE1-A0F9-4026-BF35-73E71818DC09}"/>
              </a:ext>
            </a:extLst>
          </p:cNvPr>
          <p:cNvPicPr/>
          <p:nvPr/>
        </p:nvPicPr>
        <p:blipFill rotWithShape="1">
          <a:blip r:embed="rId3"/>
          <a:srcRect l="28274" b="7831"/>
          <a:stretch/>
        </p:blipFill>
        <p:spPr bwMode="auto">
          <a:xfrm>
            <a:off x="4030026" y="2551022"/>
            <a:ext cx="4131945" cy="3676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788CBDA-E232-49E9-9B23-3091049EBB3A}"/>
              </a:ext>
            </a:extLst>
          </p:cNvPr>
          <p:cNvPicPr/>
          <p:nvPr/>
        </p:nvPicPr>
        <p:blipFill rotWithShape="1">
          <a:blip r:embed="rId4"/>
          <a:srcRect l="29101" t="-239" r="-34" b="7880"/>
          <a:stretch/>
        </p:blipFill>
        <p:spPr bwMode="auto">
          <a:xfrm>
            <a:off x="4075746" y="2551022"/>
            <a:ext cx="4086225" cy="3684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DE7DD93-3EA2-4FC1-94C7-C819F85DFEDF}"/>
                  </a:ext>
                </a:extLst>
              </p:cNvPr>
              <p:cNvSpPr/>
              <p:nvPr/>
            </p:nvSpPr>
            <p:spPr>
              <a:xfrm>
                <a:off x="274041" y="3521513"/>
                <a:ext cx="3324836" cy="1735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Scheitelpunkte werden </a:t>
                </a:r>
                <a:r>
                  <a:rPr lang="de-AT" sz="1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einer Kurve</a:t>
                </a:r>
                <a:r>
                  <a:rPr lang="de-AT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genau genommen entlang</a:t>
                </a:r>
                <a:br>
                  <a:rPr lang="de-AT" sz="16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de-A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de-AT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verschoben.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AT" dirty="0"/>
              </a:p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dirty="0"/>
                  <a:t>--&gt; </a:t>
                </a:r>
                <a14:m>
                  <m:oMath xmlns:m="http://schemas.openxmlformats.org/officeDocument/2006/math">
                    <m:r>
                      <a:rPr lang="de-AT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e-AT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AT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AT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de-AT" b="1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de-AT" b="1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DE7DD93-3EA2-4FC1-94C7-C819F85DF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1" y="3521513"/>
                <a:ext cx="3324836" cy="1735668"/>
              </a:xfrm>
              <a:prstGeom prst="rect">
                <a:avLst/>
              </a:prstGeom>
              <a:blipFill>
                <a:blip r:embed="rId5"/>
                <a:stretch>
                  <a:fillRect b="-457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B8645CED-47C0-4E77-9756-3B63C1D426E7}"/>
              </a:ext>
            </a:extLst>
          </p:cNvPr>
          <p:cNvPicPr/>
          <p:nvPr/>
        </p:nvPicPr>
        <p:blipFill rotWithShape="1">
          <a:blip r:embed="rId6"/>
          <a:srcRect l="28604" b="8309"/>
          <a:stretch/>
        </p:blipFill>
        <p:spPr bwMode="auto">
          <a:xfrm>
            <a:off x="4049076" y="2573882"/>
            <a:ext cx="4112895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CF767E-87FB-4BB7-BAE3-6B87E254301C}"/>
              </a:ext>
            </a:extLst>
          </p:cNvPr>
          <p:cNvPicPr/>
          <p:nvPr/>
        </p:nvPicPr>
        <p:blipFill rotWithShape="1">
          <a:blip r:embed="rId7"/>
          <a:srcRect l="28274" b="8071"/>
          <a:stretch/>
        </p:blipFill>
        <p:spPr bwMode="auto">
          <a:xfrm>
            <a:off x="4049076" y="2555784"/>
            <a:ext cx="4131945" cy="3667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B6CD64-34C2-4A0A-9689-994171E08A95}"/>
              </a:ext>
            </a:extLst>
          </p:cNvPr>
          <p:cNvPicPr/>
          <p:nvPr/>
        </p:nvPicPr>
        <p:blipFill rotWithShape="1">
          <a:blip r:embed="rId8"/>
          <a:srcRect l="28439" b="7832"/>
          <a:stretch/>
        </p:blipFill>
        <p:spPr bwMode="auto">
          <a:xfrm>
            <a:off x="4053838" y="2555784"/>
            <a:ext cx="4122420" cy="3676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5CB405-0863-4A69-BEFE-11BC70BF850B}"/>
              </a:ext>
            </a:extLst>
          </p:cNvPr>
          <p:cNvPicPr/>
          <p:nvPr/>
        </p:nvPicPr>
        <p:blipFill rotWithShape="1">
          <a:blip r:embed="rId9"/>
          <a:srcRect l="28108" b="8548"/>
          <a:stretch/>
        </p:blipFill>
        <p:spPr bwMode="auto">
          <a:xfrm>
            <a:off x="4030026" y="2551022"/>
            <a:ext cx="4155758" cy="3685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38369C36-20C0-4822-95A7-37297E1CDD9B}"/>
                  </a:ext>
                </a:extLst>
              </p:cNvPr>
              <p:cNvSpPr/>
              <p:nvPr/>
            </p:nvSpPr>
            <p:spPr>
              <a:xfrm>
                <a:off x="8355435" y="2635557"/>
                <a:ext cx="3562524" cy="93108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Parameter b verschiebt den Graphen…</a:t>
                </a:r>
              </a:p>
              <a:p>
                <a:pPr marL="171450" lvl="0" indent="-171450" algn="ctr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AT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(negativen Werten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171450" lvl="0" indent="-171450" algn="ctr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AT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AT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AT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AT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(bei negativem a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38369C36-20C0-4822-95A7-37297E1C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435" y="2635557"/>
                <a:ext cx="3562524" cy="9310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622431B-B7EE-4732-AD0C-42BE545A436B}"/>
                  </a:ext>
                </a:extLst>
              </p:cNvPr>
              <p:cNvSpPr txBox="1"/>
              <p:nvPr/>
            </p:nvSpPr>
            <p:spPr>
              <a:xfrm>
                <a:off x="8355435" y="4673632"/>
                <a:ext cx="3405676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AT" dirty="0"/>
                  <a:t>   um 1 nach </a:t>
                </a:r>
                <a:r>
                  <a:rPr lang="de-AT" dirty="0">
                    <a:highlight>
                      <a:srgbClr val="00FF00"/>
                    </a:highlight>
                  </a:rPr>
                  <a:t>rechts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622431B-B7EE-4732-AD0C-42BE545A4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435" y="4673632"/>
                <a:ext cx="3405676" cy="398955"/>
              </a:xfrm>
              <a:prstGeom prst="rect">
                <a:avLst/>
              </a:prstGeom>
              <a:blipFill>
                <a:blip r:embed="rId11"/>
                <a:stretch>
                  <a:fillRect l="-1792" t="-6154" r="-3584"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A37E89F-1A60-42CB-BD07-00933748680D}"/>
                  </a:ext>
                </a:extLst>
              </p:cNvPr>
              <p:cNvSpPr txBox="1"/>
              <p:nvPr/>
            </p:nvSpPr>
            <p:spPr>
              <a:xfrm>
                <a:off x="8355435" y="5383064"/>
                <a:ext cx="3708644" cy="42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(−2)²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AT" dirty="0"/>
                  <a:t>   um 1 nach </a:t>
                </a:r>
                <a:r>
                  <a:rPr lang="de-AT" dirty="0">
                    <a:highlight>
                      <a:srgbClr val="00FF00"/>
                    </a:highlight>
                  </a:rPr>
                  <a:t>unten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A37E89F-1A60-42CB-BD07-00933748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435" y="5383064"/>
                <a:ext cx="3708644" cy="424603"/>
              </a:xfrm>
              <a:prstGeom prst="rect">
                <a:avLst/>
              </a:prstGeom>
              <a:blipFill>
                <a:blip r:embed="rId12"/>
                <a:stretch>
                  <a:fillRect l="-1645" t="-1429" r="-3125" b="-171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B9930E3-7DC2-4ADD-9C87-1AD1D177A98C}"/>
                  </a:ext>
                </a:extLst>
              </p:cNvPr>
              <p:cNvSpPr txBox="1"/>
              <p:nvPr/>
            </p:nvSpPr>
            <p:spPr>
              <a:xfrm>
                <a:off x="9241521" y="6118144"/>
                <a:ext cx="1722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=(1|−1)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B9930E3-7DC2-4ADD-9C87-1AD1D177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521" y="6118144"/>
                <a:ext cx="1722844" cy="369332"/>
              </a:xfrm>
              <a:prstGeom prst="rect">
                <a:avLst/>
              </a:prstGeom>
              <a:blipFill>
                <a:blip r:embed="rId13"/>
                <a:stretch>
                  <a:fillRect l="-3180" r="-4947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2AC8F0E-A2AB-420F-8924-3314191953AB}"/>
                  </a:ext>
                </a:extLst>
              </p:cNvPr>
              <p:cNvSpPr txBox="1"/>
              <p:nvPr/>
            </p:nvSpPr>
            <p:spPr>
              <a:xfrm>
                <a:off x="9244317" y="4224655"/>
                <a:ext cx="1451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2AC8F0E-A2AB-420F-8924-331419195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317" y="4224655"/>
                <a:ext cx="1451808" cy="276999"/>
              </a:xfrm>
              <a:prstGeom prst="rect">
                <a:avLst/>
              </a:prstGeom>
              <a:blipFill>
                <a:blip r:embed="rId14"/>
                <a:stretch>
                  <a:fillRect l="-1255" r="-2929" b="-111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B0CEE21-017C-4887-A1C9-319941318063}"/>
                  </a:ext>
                </a:extLst>
              </p:cNvPr>
              <p:cNvSpPr txBox="1"/>
              <p:nvPr/>
            </p:nvSpPr>
            <p:spPr>
              <a:xfrm>
                <a:off x="8352639" y="4673632"/>
                <a:ext cx="3405676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AT" dirty="0"/>
                  <a:t>   um 2 nach </a:t>
                </a:r>
                <a:r>
                  <a:rPr lang="de-AT" dirty="0">
                    <a:highlight>
                      <a:srgbClr val="00FF00"/>
                    </a:highlight>
                  </a:rPr>
                  <a:t>rechts</a:t>
                </a: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B0CEE21-017C-4887-A1C9-319941318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39" y="4673632"/>
                <a:ext cx="3405676" cy="398955"/>
              </a:xfrm>
              <a:prstGeom prst="rect">
                <a:avLst/>
              </a:prstGeom>
              <a:blipFill>
                <a:blip r:embed="rId15"/>
                <a:stretch>
                  <a:fillRect l="-1610" t="-6154" r="-3578"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D7899836-163D-454D-83FB-072CDEAECC57}"/>
                  </a:ext>
                </a:extLst>
              </p:cNvPr>
              <p:cNvSpPr txBox="1"/>
              <p:nvPr/>
            </p:nvSpPr>
            <p:spPr>
              <a:xfrm>
                <a:off x="8352639" y="5383064"/>
                <a:ext cx="3806427" cy="42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(−4)²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AT" dirty="0"/>
                  <a:t>   um 4 nach </a:t>
                </a:r>
                <a:r>
                  <a:rPr lang="de-AT" dirty="0">
                    <a:highlight>
                      <a:srgbClr val="00FF00"/>
                    </a:highlight>
                  </a:rPr>
                  <a:t>unten</a:t>
                </a:r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D7899836-163D-454D-83FB-072CDEAEC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39" y="5383064"/>
                <a:ext cx="3806427" cy="424603"/>
              </a:xfrm>
              <a:prstGeom prst="rect">
                <a:avLst/>
              </a:prstGeom>
              <a:blipFill>
                <a:blip r:embed="rId16"/>
                <a:stretch>
                  <a:fillRect l="-1440" t="-1429" r="-3040" b="-1714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9C5B112-0835-4BBE-BD8F-7CA402028F48}"/>
                  </a:ext>
                </a:extLst>
              </p:cNvPr>
              <p:cNvSpPr txBox="1"/>
              <p:nvPr/>
            </p:nvSpPr>
            <p:spPr>
              <a:xfrm>
                <a:off x="9238725" y="6118144"/>
                <a:ext cx="1722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=(2|−4)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19C5B112-0835-4BBE-BD8F-7CA402028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725" y="6118144"/>
                <a:ext cx="1722844" cy="369332"/>
              </a:xfrm>
              <a:prstGeom prst="rect">
                <a:avLst/>
              </a:prstGeom>
              <a:blipFill>
                <a:blip r:embed="rId17"/>
                <a:stretch>
                  <a:fillRect l="-3191" r="-5319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4BF3F1D-64E3-41CA-A7AD-2E52CF151327}"/>
                  </a:ext>
                </a:extLst>
              </p:cNvPr>
              <p:cNvSpPr txBox="1"/>
              <p:nvPr/>
            </p:nvSpPr>
            <p:spPr>
              <a:xfrm>
                <a:off x="9241521" y="4224655"/>
                <a:ext cx="14518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4BF3F1D-64E3-41CA-A7AD-2E52CF151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521" y="4224655"/>
                <a:ext cx="1451808" cy="276999"/>
              </a:xfrm>
              <a:prstGeom prst="rect">
                <a:avLst/>
              </a:prstGeom>
              <a:blipFill>
                <a:blip r:embed="rId18"/>
                <a:stretch>
                  <a:fillRect l="-1261" r="-2941" b="-111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4EFB0EA1-75AC-46A6-A28C-268EA804BF69}"/>
                  </a:ext>
                </a:extLst>
              </p:cNvPr>
              <p:cNvSpPr txBox="1"/>
              <p:nvPr/>
            </p:nvSpPr>
            <p:spPr>
              <a:xfrm>
                <a:off x="8360455" y="4660586"/>
                <a:ext cx="2849434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AT" dirty="0"/>
                  <a:t>   um 1 nach </a:t>
                </a:r>
                <a:r>
                  <a:rPr lang="de-AT" dirty="0">
                    <a:highlight>
                      <a:srgbClr val="00FF00"/>
                    </a:highlight>
                  </a:rPr>
                  <a:t>links</a:t>
                </a: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4EFB0EA1-75AC-46A6-A28C-268EA804B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55" y="4660586"/>
                <a:ext cx="2849434" cy="398955"/>
              </a:xfrm>
              <a:prstGeom prst="rect">
                <a:avLst/>
              </a:prstGeom>
              <a:blipFill>
                <a:blip r:embed="rId19"/>
                <a:stretch>
                  <a:fillRect l="-1923" t="-6154" r="-4060"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2C40A98-E765-4CE3-B7AC-571C69260865}"/>
                  </a:ext>
                </a:extLst>
              </p:cNvPr>
              <p:cNvSpPr txBox="1"/>
              <p:nvPr/>
            </p:nvSpPr>
            <p:spPr>
              <a:xfrm>
                <a:off x="8360455" y="5370018"/>
                <a:ext cx="3516284" cy="42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AT" dirty="0"/>
                  <a:t>   um 1 nach </a:t>
                </a:r>
                <a:r>
                  <a:rPr lang="de-AT" dirty="0">
                    <a:highlight>
                      <a:srgbClr val="00FF00"/>
                    </a:highlight>
                  </a:rPr>
                  <a:t>unten</a:t>
                </a: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2C40A98-E765-4CE3-B7AC-571C6926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55" y="5370018"/>
                <a:ext cx="3516284" cy="424603"/>
              </a:xfrm>
              <a:prstGeom prst="rect">
                <a:avLst/>
              </a:prstGeom>
              <a:blipFill>
                <a:blip r:embed="rId20"/>
                <a:stretch>
                  <a:fillRect l="-1560" t="-1429" r="-1386" b="-1571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161BFDA0-231C-43C5-8B5B-0FDC7C86C6EE}"/>
                  </a:ext>
                </a:extLst>
              </p:cNvPr>
              <p:cNvSpPr txBox="1"/>
              <p:nvPr/>
            </p:nvSpPr>
            <p:spPr>
              <a:xfrm>
                <a:off x="9246541" y="6105098"/>
                <a:ext cx="19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=(−1|−1)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161BFDA0-231C-43C5-8B5B-0FDC7C86C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541" y="6105098"/>
                <a:ext cx="1952073" cy="369332"/>
              </a:xfrm>
              <a:prstGeom prst="rect">
                <a:avLst/>
              </a:prstGeom>
              <a:blipFill>
                <a:blip r:embed="rId21"/>
                <a:stretch>
                  <a:fillRect l="-2813" r="-4688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B7D9F5D4-62AB-4F46-AEAA-8B8DC96A2C8F}"/>
                  </a:ext>
                </a:extLst>
              </p:cNvPr>
              <p:cNvSpPr txBox="1"/>
              <p:nvPr/>
            </p:nvSpPr>
            <p:spPr>
              <a:xfrm>
                <a:off x="9249337" y="4211609"/>
                <a:ext cx="1278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B7D9F5D4-62AB-4F46-AEAA-8B8DC96A2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337" y="4211609"/>
                <a:ext cx="1278683" cy="276999"/>
              </a:xfrm>
              <a:prstGeom prst="rect">
                <a:avLst/>
              </a:prstGeom>
              <a:blipFill>
                <a:blip r:embed="rId22"/>
                <a:stretch>
                  <a:fillRect l="-1429" r="-3333" b="-1111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EAD561F-168E-4006-9AC6-0CBE45D41633}"/>
                  </a:ext>
                </a:extLst>
              </p:cNvPr>
              <p:cNvSpPr txBox="1"/>
              <p:nvPr/>
            </p:nvSpPr>
            <p:spPr>
              <a:xfrm>
                <a:off x="8357659" y="4660585"/>
                <a:ext cx="2849434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AT" dirty="0"/>
                  <a:t>   um 2 nach </a:t>
                </a:r>
                <a:r>
                  <a:rPr lang="de-AT" dirty="0">
                    <a:highlight>
                      <a:srgbClr val="00FF00"/>
                    </a:highlight>
                  </a:rPr>
                  <a:t>links</a:t>
                </a:r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EAD561F-168E-4006-9AC6-0CBE45D41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59" y="4660585"/>
                <a:ext cx="2849434" cy="398955"/>
              </a:xfrm>
              <a:prstGeom prst="rect">
                <a:avLst/>
              </a:prstGeom>
              <a:blipFill>
                <a:blip r:embed="rId23"/>
                <a:stretch>
                  <a:fillRect l="-1927" t="-6154" r="-4283"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2387C45A-B664-492B-B4DD-5457C218E161}"/>
                  </a:ext>
                </a:extLst>
              </p:cNvPr>
              <p:cNvSpPr txBox="1"/>
              <p:nvPr/>
            </p:nvSpPr>
            <p:spPr>
              <a:xfrm>
                <a:off x="8360455" y="5376541"/>
                <a:ext cx="3473002" cy="424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4²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dirty="0"/>
                  <a:t>4   um 4 nach </a:t>
                </a:r>
                <a:r>
                  <a:rPr lang="de-AT" dirty="0">
                    <a:highlight>
                      <a:srgbClr val="00FF00"/>
                    </a:highlight>
                  </a:rPr>
                  <a:t>unten</a:t>
                </a:r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2387C45A-B664-492B-B4DD-5457C218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455" y="5376541"/>
                <a:ext cx="3473002" cy="424603"/>
              </a:xfrm>
              <a:prstGeom prst="rect">
                <a:avLst/>
              </a:prstGeom>
              <a:blipFill>
                <a:blip r:embed="rId24"/>
                <a:stretch>
                  <a:fillRect l="-1579" t="-1429" r="-3509" b="-1571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526B502F-4EF4-4D47-BBB3-58ABCBE1228D}"/>
                  </a:ext>
                </a:extLst>
              </p:cNvPr>
              <p:cNvSpPr txBox="1"/>
              <p:nvPr/>
            </p:nvSpPr>
            <p:spPr>
              <a:xfrm>
                <a:off x="9255396" y="6131190"/>
                <a:ext cx="1952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=(−2|−4)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526B502F-4EF4-4D47-BBB3-58ABCBE1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396" y="6131190"/>
                <a:ext cx="1952073" cy="369332"/>
              </a:xfrm>
              <a:prstGeom prst="rect">
                <a:avLst/>
              </a:prstGeom>
              <a:blipFill>
                <a:blip r:embed="rId25"/>
                <a:stretch>
                  <a:fillRect l="-2500" r="-5000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2D2A76D4-FDD7-4F12-A01B-7E71A9D99CEE}"/>
                  </a:ext>
                </a:extLst>
              </p:cNvPr>
              <p:cNvSpPr txBox="1"/>
              <p:nvPr/>
            </p:nvSpPr>
            <p:spPr>
              <a:xfrm>
                <a:off x="9254832" y="4211609"/>
                <a:ext cx="1139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dirty="0"/>
                  <a:t>4</a:t>
                </a:r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2D2A76D4-FDD7-4F12-A01B-7E71A9D9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832" y="4211609"/>
                <a:ext cx="1139223" cy="276999"/>
              </a:xfrm>
              <a:prstGeom prst="rect">
                <a:avLst/>
              </a:prstGeom>
              <a:blipFill>
                <a:blip r:embed="rId26"/>
                <a:stretch>
                  <a:fillRect l="-5348" t="-31111" r="-11765" b="-488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95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9" grpId="0"/>
      <p:bldP spid="19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7C07408-DD59-4E2B-8118-7AA2DB4D02E5}"/>
              </a:ext>
            </a:extLst>
          </p:cNvPr>
          <p:cNvSpPr/>
          <p:nvPr/>
        </p:nvSpPr>
        <p:spPr>
          <a:xfrm>
            <a:off x="538294" y="258022"/>
            <a:ext cx="1111541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 – Verschiebung des Scheitelpunktes</a:t>
            </a:r>
            <a:endParaRPr lang="de-AT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138D16A-1CB5-417A-9EF1-7C0785F3A4AB}"/>
                  </a:ext>
                </a:extLst>
              </p:cNvPr>
              <p:cNvSpPr/>
              <p:nvPr/>
            </p:nvSpPr>
            <p:spPr>
              <a:xfrm>
                <a:off x="274041" y="764723"/>
                <a:ext cx="11919358" cy="1604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FALL 2</a:t>
                </a:r>
                <a:r>
                  <a:rPr lang="de-AT" sz="2000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Ist</a:t>
                </a:r>
                <a14:m>
                  <m:oMath xmlns:m="http://schemas.openxmlformats.org/officeDocument/2006/math">
                    <m:r>
                      <a:rPr lang="de-AT" sz="2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2000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gilt (genau umgekehrt!):</a:t>
                </a:r>
                <a:endParaRPr lang="de-AT" sz="28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</a:t>
                </a:r>
                <a14:m>
                  <m:oMath xmlns:m="http://schemas.openxmlformats.org/officeDocument/2006/math"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liegt der Scheitelpunkt 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links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(!) von der y-Achse.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liegt der Scheitelpunkt 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rechts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(!) von der y-Achse.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Ist</a:t>
                </a:r>
                <a14:m>
                  <m:oMath xmlns:m="http://schemas.openxmlformats.org/officeDocument/2006/math"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 liegt der Scheitelpunkt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genau auf der y-Achse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Der Funktionsgraph ist dadurch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zur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y-Achse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A138D16A-1CB5-417A-9EF1-7C0785F3A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1" y="764723"/>
                <a:ext cx="11919358" cy="1604670"/>
              </a:xfrm>
              <a:prstGeom prst="rect">
                <a:avLst/>
              </a:prstGeom>
              <a:blipFill>
                <a:blip r:embed="rId2"/>
                <a:stretch>
                  <a:fillRect l="-563" t="-1515" b="-492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DE7DD93-3EA2-4FC1-94C7-C819F85DFEDF}"/>
                  </a:ext>
                </a:extLst>
              </p:cNvPr>
              <p:cNvSpPr/>
              <p:nvPr/>
            </p:nvSpPr>
            <p:spPr>
              <a:xfrm>
                <a:off x="274041" y="3521513"/>
                <a:ext cx="3324836" cy="1735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Scheitelpunkte werden </a:t>
                </a:r>
                <a:r>
                  <a:rPr lang="de-AT" sz="1400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entlang einer Kurve</a:t>
                </a:r>
                <a:r>
                  <a:rPr lang="de-AT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genau genommen entlang</a:t>
                </a:r>
                <a:br>
                  <a:rPr lang="de-AT" sz="16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de-AT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de-AT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de-AT" sz="1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de-AT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verschoben.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14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AT" dirty="0"/>
              </a:p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dirty="0"/>
                  <a:t>--&gt; </a:t>
                </a:r>
                <a14:m>
                  <m:oMath xmlns:m="http://schemas.openxmlformats.org/officeDocument/2006/math">
                    <m:r>
                      <a:rPr lang="de-AT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e-AT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AT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de-AT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e-AT" b="1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AT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de-AT" b="1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DE7DD93-3EA2-4FC1-94C7-C819F85DF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1" y="3521513"/>
                <a:ext cx="3324836" cy="1735668"/>
              </a:xfrm>
              <a:prstGeom prst="rect">
                <a:avLst/>
              </a:prstGeom>
              <a:blipFill>
                <a:blip r:embed="rId3"/>
                <a:stretch>
                  <a:fillRect b="-457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38369C36-20C0-4822-95A7-37297E1CDD9B}"/>
                  </a:ext>
                </a:extLst>
              </p:cNvPr>
              <p:cNvSpPr/>
              <p:nvPr/>
            </p:nvSpPr>
            <p:spPr>
              <a:xfrm>
                <a:off x="8091181" y="3134439"/>
                <a:ext cx="3562524" cy="93108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Parameter b verschiebt den Graphen…</a:t>
                </a:r>
              </a:p>
              <a:p>
                <a:pPr marL="171450" lvl="0" indent="-171450" algn="ctr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AT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AT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links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(negativen Werten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rechts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171450" lvl="0" indent="-171450" algn="ctr">
                  <a:lnSpc>
                    <a:spcPct val="115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AT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AT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AT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de-AT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AT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AT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unten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(bei negativem a nach </a:t>
                </a:r>
                <a:r>
                  <a:rPr lang="de-AT" sz="12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oben</a:t>
                </a:r>
                <a:r>
                  <a:rPr lang="de-AT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38369C36-20C0-4822-95A7-37297E1CDD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181" y="3134439"/>
                <a:ext cx="3562524" cy="931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fik 39">
            <a:extLst>
              <a:ext uri="{FF2B5EF4-FFF2-40B4-BE49-F238E27FC236}">
                <a16:creationId xmlns:a16="http://schemas.microsoft.com/office/drawing/2014/main" id="{09CD467E-46B4-4D7E-BFCA-ADE516389D7F}"/>
              </a:ext>
            </a:extLst>
          </p:cNvPr>
          <p:cNvPicPr/>
          <p:nvPr/>
        </p:nvPicPr>
        <p:blipFill rotWithShape="1">
          <a:blip r:embed="rId5"/>
          <a:srcRect l="43320" b="4012"/>
          <a:stretch/>
        </p:blipFill>
        <p:spPr bwMode="auto">
          <a:xfrm>
            <a:off x="3901528" y="2587129"/>
            <a:ext cx="3265170" cy="382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8B5AF283-37B9-4211-9061-CB94AB89B00E}"/>
              </a:ext>
            </a:extLst>
          </p:cNvPr>
          <p:cNvPicPr/>
          <p:nvPr/>
        </p:nvPicPr>
        <p:blipFill rotWithShape="1">
          <a:blip r:embed="rId6"/>
          <a:srcRect l="43155" b="4012"/>
          <a:stretch/>
        </p:blipFill>
        <p:spPr bwMode="auto">
          <a:xfrm>
            <a:off x="3896765" y="2587129"/>
            <a:ext cx="3274695" cy="382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0617F62A-0867-4C03-8727-E7548AB7D66B}"/>
              </a:ext>
            </a:extLst>
          </p:cNvPr>
          <p:cNvSpPr/>
          <p:nvPr/>
        </p:nvSpPr>
        <p:spPr>
          <a:xfrm rot="19729503">
            <a:off x="2959227" y="4269548"/>
            <a:ext cx="1959934" cy="413905"/>
          </a:xfrm>
          <a:prstGeom prst="rightArrow">
            <a:avLst>
              <a:gd name="adj1" fmla="val 50000"/>
              <a:gd name="adj2" fmla="val 65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6D8F81D5-EA97-46C1-A30F-1F8207D45C67}"/>
              </a:ext>
            </a:extLst>
          </p:cNvPr>
          <p:cNvPicPr/>
          <p:nvPr/>
        </p:nvPicPr>
        <p:blipFill rotWithShape="1">
          <a:blip r:embed="rId7"/>
          <a:srcRect l="43486" b="4250"/>
          <a:stretch/>
        </p:blipFill>
        <p:spPr bwMode="auto">
          <a:xfrm>
            <a:off x="3932486" y="2587129"/>
            <a:ext cx="3255645" cy="3819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7A110FEF-44A7-404E-86CF-F57EAD76B138}"/>
              </a:ext>
            </a:extLst>
          </p:cNvPr>
          <p:cNvPicPr/>
          <p:nvPr/>
        </p:nvPicPr>
        <p:blipFill rotWithShape="1">
          <a:blip r:embed="rId8"/>
          <a:srcRect l="43816" b="3773"/>
          <a:stretch/>
        </p:blipFill>
        <p:spPr bwMode="auto">
          <a:xfrm>
            <a:off x="3961061" y="2587129"/>
            <a:ext cx="3236595" cy="383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C014980-F607-40B0-BC99-39F08679B7CD}"/>
              </a:ext>
            </a:extLst>
          </p:cNvPr>
          <p:cNvPicPr/>
          <p:nvPr/>
        </p:nvPicPr>
        <p:blipFill rotWithShape="1">
          <a:blip r:embed="rId9"/>
          <a:srcRect l="43486" b="3773"/>
          <a:stretch/>
        </p:blipFill>
        <p:spPr bwMode="auto">
          <a:xfrm>
            <a:off x="3951535" y="2587129"/>
            <a:ext cx="3255645" cy="383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BF844CF0-7A1C-4C58-8D12-0AEC2078C519}"/>
              </a:ext>
            </a:extLst>
          </p:cNvPr>
          <p:cNvPicPr/>
          <p:nvPr/>
        </p:nvPicPr>
        <p:blipFill rotWithShape="1">
          <a:blip r:embed="rId10"/>
          <a:srcRect l="43155" b="4012"/>
          <a:stretch/>
        </p:blipFill>
        <p:spPr bwMode="auto">
          <a:xfrm>
            <a:off x="3922961" y="2596654"/>
            <a:ext cx="3274695" cy="3829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E52C33C3-CE1D-4597-844F-48638EFA75D3}"/>
                  </a:ext>
                </a:extLst>
              </p:cNvPr>
              <p:cNvSpPr txBox="1"/>
              <p:nvPr/>
            </p:nvSpPr>
            <p:spPr>
              <a:xfrm>
                <a:off x="7579478" y="4673632"/>
                <a:ext cx="4173643" cy="386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=−0,75   </m:t>
                    </m:r>
                  </m:oMath>
                </a14:m>
                <a:r>
                  <a:rPr lang="de-AT" sz="1600" dirty="0"/>
                  <a:t>um 0,75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rechts</a:t>
                </a:r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E52C33C3-CE1D-4597-844F-48638EFA7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478" y="4673632"/>
                <a:ext cx="4173643" cy="386388"/>
              </a:xfrm>
              <a:prstGeom prst="rect">
                <a:avLst/>
              </a:prstGeom>
              <a:blipFill>
                <a:blip r:embed="rId11"/>
                <a:stretch>
                  <a:fillRect l="-1168" t="-4762" r="-1752" b="-174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1ACFF527-2BAB-4D68-B84A-5A1EBD58C5BC}"/>
                  </a:ext>
                </a:extLst>
              </p:cNvPr>
              <p:cNvSpPr txBox="1"/>
              <p:nvPr/>
            </p:nvSpPr>
            <p:spPr>
              <a:xfrm>
                <a:off x="7579478" y="5350600"/>
                <a:ext cx="4325928" cy="40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3²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0" smtClean="0">
                        <a:latin typeface="Cambria Math" panose="02040503050406030204" pitchFamily="18" charset="0"/>
                      </a:rPr>
                      <m:t>−1,125</m:t>
                    </m:r>
                  </m:oMath>
                </a14:m>
                <a:r>
                  <a:rPr lang="de-AT" sz="1600" dirty="0"/>
                  <a:t>   um 1,125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oben</a:t>
                </a: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1ACFF527-2BAB-4D68-B84A-5A1EBD58C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478" y="5350600"/>
                <a:ext cx="4325928" cy="409215"/>
              </a:xfrm>
              <a:prstGeom prst="rect">
                <a:avLst/>
              </a:prstGeom>
              <a:blipFill>
                <a:blip r:embed="rId12"/>
                <a:stretch>
                  <a:fillRect l="-1127" t="-1493" r="-1831" b="-149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A7F5191-9615-4941-B99F-F4CB3799A51F}"/>
                  </a:ext>
                </a:extLst>
              </p:cNvPr>
              <p:cNvSpPr txBox="1"/>
              <p:nvPr/>
            </p:nvSpPr>
            <p:spPr>
              <a:xfrm>
                <a:off x="8809844" y="6106630"/>
                <a:ext cx="23314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=(0,75|3,125)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A7F5191-9615-4941-B99F-F4CB3799A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844" y="6106630"/>
                <a:ext cx="2331407" cy="369332"/>
              </a:xfrm>
              <a:prstGeom prst="rect">
                <a:avLst/>
              </a:prstGeom>
              <a:blipFill>
                <a:blip r:embed="rId13"/>
                <a:stretch>
                  <a:fillRect l="-2089" r="-3916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E0042259-769A-474C-B975-05EEEC24D6C5}"/>
                  </a:ext>
                </a:extLst>
              </p:cNvPr>
              <p:cNvSpPr txBox="1"/>
              <p:nvPr/>
            </p:nvSpPr>
            <p:spPr>
              <a:xfrm>
                <a:off x="9254832" y="4211609"/>
                <a:ext cx="13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dirty="0"/>
                  <a:t>3</a:t>
                </a:r>
              </a:p>
            </p:txBody>
          </p:sp>
        </mc:Choice>
        <mc:Fallback xmlns=""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E0042259-769A-474C-B975-05EEEC24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832" y="4211609"/>
                <a:ext cx="1312347" cy="276999"/>
              </a:xfrm>
              <a:prstGeom prst="rect">
                <a:avLst/>
              </a:prstGeom>
              <a:blipFill>
                <a:blip r:embed="rId14"/>
                <a:stretch>
                  <a:fillRect l="-4651" t="-31111" r="-10233" b="-488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43ED08D3-1295-4CA0-8C56-79C9F3D87CA5}"/>
                  </a:ext>
                </a:extLst>
              </p:cNvPr>
              <p:cNvSpPr txBox="1"/>
              <p:nvPr/>
            </p:nvSpPr>
            <p:spPr>
              <a:xfrm>
                <a:off x="7731878" y="4826032"/>
                <a:ext cx="3869072" cy="386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=0,75   </m:t>
                    </m:r>
                  </m:oMath>
                </a14:m>
                <a:r>
                  <a:rPr lang="de-AT" sz="1600" dirty="0"/>
                  <a:t>um 0,75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links</a:t>
                </a:r>
              </a:p>
            </p:txBody>
          </p:sp>
        </mc:Choice>
        <mc:Fallback xmlns="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43ED08D3-1295-4CA0-8C56-79C9F3D87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78" y="4826032"/>
                <a:ext cx="3869072" cy="386388"/>
              </a:xfrm>
              <a:prstGeom prst="rect">
                <a:avLst/>
              </a:prstGeom>
              <a:blipFill>
                <a:blip r:embed="rId15"/>
                <a:stretch>
                  <a:fillRect l="-1260" t="-4762" r="-2047" b="-1746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8A62BE1C-70A6-4AEC-91BA-E18CAD8D9F4D}"/>
                  </a:ext>
                </a:extLst>
              </p:cNvPr>
              <p:cNvSpPr txBox="1"/>
              <p:nvPr/>
            </p:nvSpPr>
            <p:spPr>
              <a:xfrm>
                <a:off x="7731878" y="5503000"/>
                <a:ext cx="4325928" cy="40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(−3)²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0" smtClean="0">
                        <a:latin typeface="Cambria Math" panose="02040503050406030204" pitchFamily="18" charset="0"/>
                      </a:rPr>
                      <m:t>−1,125</m:t>
                    </m:r>
                  </m:oMath>
                </a14:m>
                <a:r>
                  <a:rPr lang="de-AT" sz="1600" dirty="0"/>
                  <a:t>   um 1,125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oben</a:t>
                </a:r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8A62BE1C-70A6-4AEC-91BA-E18CAD8D9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78" y="5503000"/>
                <a:ext cx="4325928" cy="409215"/>
              </a:xfrm>
              <a:prstGeom prst="rect">
                <a:avLst/>
              </a:prstGeom>
              <a:blipFill>
                <a:blip r:embed="rId16"/>
                <a:stretch>
                  <a:fillRect l="-1127" t="-1493" r="-1831" b="-149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13553972-4398-41DE-AF03-3AA46890D434}"/>
                  </a:ext>
                </a:extLst>
              </p:cNvPr>
              <p:cNvSpPr txBox="1"/>
              <p:nvPr/>
            </p:nvSpPr>
            <p:spPr>
              <a:xfrm>
                <a:off x="8792184" y="6276947"/>
                <a:ext cx="2560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=(−0,75|3,125)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13553972-4398-41DE-AF03-3AA46890D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84" y="6276947"/>
                <a:ext cx="2560637" cy="369332"/>
              </a:xfrm>
              <a:prstGeom prst="rect">
                <a:avLst/>
              </a:prstGeom>
              <a:blipFill>
                <a:blip r:embed="rId17"/>
                <a:stretch>
                  <a:fillRect l="-1905" r="-3571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F1A3369-811C-478D-A36A-C4FBCBE6FB7B}"/>
                  </a:ext>
                </a:extLst>
              </p:cNvPr>
              <p:cNvSpPr txBox="1"/>
              <p:nvPr/>
            </p:nvSpPr>
            <p:spPr>
              <a:xfrm>
                <a:off x="9407232" y="4364009"/>
                <a:ext cx="1549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de-AT" dirty="0"/>
                  <a:t>3</a:t>
                </a:r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2F1A3369-811C-478D-A36A-C4FBCBE6F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232" y="4364009"/>
                <a:ext cx="1549591" cy="276999"/>
              </a:xfrm>
              <a:prstGeom prst="rect">
                <a:avLst/>
              </a:prstGeom>
              <a:blipFill>
                <a:blip r:embed="rId18"/>
                <a:stretch>
                  <a:fillRect l="-3937" t="-31111" r="-8661" b="-488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066332AA-4FCC-4B39-A5C6-CDFB2E80BF29}"/>
                  </a:ext>
                </a:extLst>
              </p:cNvPr>
              <p:cNvSpPr txBox="1"/>
              <p:nvPr/>
            </p:nvSpPr>
            <p:spPr>
              <a:xfrm>
                <a:off x="7604347" y="4671120"/>
                <a:ext cx="4173643" cy="386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=−1,25   </m:t>
                    </m:r>
                  </m:oMath>
                </a14:m>
                <a:r>
                  <a:rPr lang="de-AT" sz="1600" dirty="0"/>
                  <a:t>um 1,25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rechts</a:t>
                </a:r>
              </a:p>
            </p:txBody>
          </p:sp>
        </mc:Choice>
        <mc:Fallback xmlns="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066332AA-4FCC-4B39-A5C6-CDFB2E80B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347" y="4671120"/>
                <a:ext cx="4173643" cy="386388"/>
              </a:xfrm>
              <a:prstGeom prst="rect">
                <a:avLst/>
              </a:prstGeom>
              <a:blipFill>
                <a:blip r:embed="rId19"/>
                <a:stretch>
                  <a:fillRect l="-1168" t="-3125" r="-1752" b="-171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9975BA1D-4DFD-44A6-85FF-8B1AE40075F9}"/>
                  </a:ext>
                </a:extLst>
              </p:cNvPr>
              <p:cNvSpPr txBox="1"/>
              <p:nvPr/>
            </p:nvSpPr>
            <p:spPr>
              <a:xfrm>
                <a:off x="7604347" y="5488780"/>
                <a:ext cx="4325928" cy="40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5²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0" smtClean="0">
                        <a:latin typeface="Cambria Math" panose="02040503050406030204" pitchFamily="18" charset="0"/>
                      </a:rPr>
                      <m:t>−3,125</m:t>
                    </m:r>
                  </m:oMath>
                </a14:m>
                <a:r>
                  <a:rPr lang="de-AT" sz="1600" dirty="0"/>
                  <a:t>   um 3,125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oben</a:t>
                </a:r>
              </a:p>
            </p:txBody>
          </p:sp>
        </mc:Choice>
        <mc:Fallback xmlns=""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9975BA1D-4DFD-44A6-85FF-8B1AE400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347" y="5488780"/>
                <a:ext cx="4325928" cy="409215"/>
              </a:xfrm>
              <a:prstGeom prst="rect">
                <a:avLst/>
              </a:prstGeom>
              <a:blipFill>
                <a:blip r:embed="rId20"/>
                <a:stretch>
                  <a:fillRect l="-1127" r="-1831" b="-147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0F76F09C-70B9-4187-8738-5EAE5AC89930}"/>
                  </a:ext>
                </a:extLst>
              </p:cNvPr>
              <p:cNvSpPr txBox="1"/>
              <p:nvPr/>
            </p:nvSpPr>
            <p:spPr>
              <a:xfrm>
                <a:off x="8834713" y="6104118"/>
                <a:ext cx="23314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=(1,25|5,125)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0F76F09C-70B9-4187-8738-5EAE5AC89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13" y="6104118"/>
                <a:ext cx="2331407" cy="369332"/>
              </a:xfrm>
              <a:prstGeom prst="rect">
                <a:avLst/>
              </a:prstGeom>
              <a:blipFill>
                <a:blip r:embed="rId21"/>
                <a:stretch>
                  <a:fillRect l="-2089" r="-3916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7DA4D1CF-80D5-476A-80CF-C4D7D645BC77}"/>
                  </a:ext>
                </a:extLst>
              </p:cNvPr>
              <p:cNvSpPr txBox="1"/>
              <p:nvPr/>
            </p:nvSpPr>
            <p:spPr>
              <a:xfrm>
                <a:off x="9279701" y="4209097"/>
                <a:ext cx="13123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dirty="0"/>
                  <a:t>5</a:t>
                </a:r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7DA4D1CF-80D5-476A-80CF-C4D7D645B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701" y="4209097"/>
                <a:ext cx="1312347" cy="276999"/>
              </a:xfrm>
              <a:prstGeom prst="rect">
                <a:avLst/>
              </a:prstGeom>
              <a:blipFill>
                <a:blip r:embed="rId22"/>
                <a:stretch>
                  <a:fillRect l="-4630" t="-30435" r="-9722" b="-4782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F14F8682-7C10-4D1F-BF97-F987F9F4D0A8}"/>
                  </a:ext>
                </a:extLst>
              </p:cNvPr>
              <p:cNvSpPr txBox="1"/>
              <p:nvPr/>
            </p:nvSpPr>
            <p:spPr>
              <a:xfrm>
                <a:off x="7561299" y="4708136"/>
                <a:ext cx="3779304" cy="386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=1,25 </m:t>
                    </m:r>
                  </m:oMath>
                </a14:m>
                <a:r>
                  <a:rPr lang="de-AT" sz="1600" dirty="0"/>
                  <a:t>um 1,25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links</a:t>
                </a:r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F14F8682-7C10-4D1F-BF97-F987F9F4D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99" y="4708136"/>
                <a:ext cx="3779304" cy="386388"/>
              </a:xfrm>
              <a:prstGeom prst="rect">
                <a:avLst/>
              </a:prstGeom>
              <a:blipFill>
                <a:blip r:embed="rId23"/>
                <a:stretch>
                  <a:fillRect l="-1290" t="-3125" r="-2258" b="-171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4B56D1C7-C48D-464B-82A5-731F05C26420}"/>
                  </a:ext>
                </a:extLst>
              </p:cNvPr>
              <p:cNvSpPr txBox="1"/>
              <p:nvPr/>
            </p:nvSpPr>
            <p:spPr>
              <a:xfrm>
                <a:off x="7561299" y="5385104"/>
                <a:ext cx="4325928" cy="40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(−5)²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A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∙(−2)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de-AT" sz="16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den>
                    </m:f>
                    <m:r>
                      <a:rPr lang="de-AT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1600" b="0" i="0" smtClean="0">
                        <a:latin typeface="Cambria Math" panose="02040503050406030204" pitchFamily="18" charset="0"/>
                      </a:rPr>
                      <m:t>−3,125</m:t>
                    </m:r>
                  </m:oMath>
                </a14:m>
                <a:r>
                  <a:rPr lang="de-AT" sz="1600" dirty="0"/>
                  <a:t>   um 3,125 nach </a:t>
                </a:r>
                <a:r>
                  <a:rPr lang="de-AT" sz="1600" dirty="0">
                    <a:highlight>
                      <a:srgbClr val="00FF00"/>
                    </a:highlight>
                  </a:rPr>
                  <a:t>oben</a:t>
                </a:r>
              </a:p>
            </p:txBody>
          </p:sp>
        </mc:Choice>
        <mc:Fallback xmlns=""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4B56D1C7-C48D-464B-82A5-731F05C26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299" y="5385104"/>
                <a:ext cx="4325928" cy="409215"/>
              </a:xfrm>
              <a:prstGeom prst="rect">
                <a:avLst/>
              </a:prstGeom>
              <a:blipFill>
                <a:blip r:embed="rId24"/>
                <a:stretch>
                  <a:fillRect l="-1127" r="-1831" b="-1470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81F7AEDB-9805-4334-96F9-2681EDEC05AB}"/>
                  </a:ext>
                </a:extLst>
              </p:cNvPr>
              <p:cNvSpPr txBox="1"/>
              <p:nvPr/>
            </p:nvSpPr>
            <p:spPr>
              <a:xfrm>
                <a:off x="8791665" y="6141134"/>
                <a:ext cx="2560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=(−1,25|5,125)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81F7AEDB-9805-4334-96F9-2681EDEC0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665" y="6141134"/>
                <a:ext cx="2560637" cy="369332"/>
              </a:xfrm>
              <a:prstGeom prst="rect">
                <a:avLst/>
              </a:prstGeom>
              <a:blipFill>
                <a:blip r:embed="rId25"/>
                <a:stretch>
                  <a:fillRect l="-1905" r="-3571" b="-3770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F40F69BA-9D43-4746-B4D7-52086F775CF5}"/>
                  </a:ext>
                </a:extLst>
              </p:cNvPr>
              <p:cNvSpPr txBox="1"/>
              <p:nvPr/>
            </p:nvSpPr>
            <p:spPr>
              <a:xfrm>
                <a:off x="9236653" y="4246113"/>
                <a:ext cx="1397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AT" dirty="0"/>
                  <a:t>-5</a:t>
                </a:r>
              </a:p>
            </p:txBody>
          </p:sp>
        </mc:Choice>
        <mc:Fallback xmlns=""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F40F69BA-9D43-4746-B4D7-52086F775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53" y="4246113"/>
                <a:ext cx="1397306" cy="276999"/>
              </a:xfrm>
              <a:prstGeom prst="rect">
                <a:avLst/>
              </a:prstGeom>
              <a:blipFill>
                <a:blip r:embed="rId26"/>
                <a:stretch>
                  <a:fillRect l="-4367" t="-31111" r="-9607" b="-488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A9F8FDC-02DF-48D5-87B9-D969DE2C1303}"/>
                  </a:ext>
                </a:extLst>
              </p:cNvPr>
              <p:cNvSpPr txBox="1"/>
              <p:nvPr/>
            </p:nvSpPr>
            <p:spPr>
              <a:xfrm>
                <a:off x="8651787" y="2529414"/>
                <a:ext cx="2647520" cy="46166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AT" sz="2400" dirty="0"/>
                  <a:t>Scheitel </a:t>
                </a:r>
                <a14:m>
                  <m:oMath xmlns:m="http://schemas.openxmlformats.org/officeDocument/2006/math"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AT" sz="2400" i="1" dirty="0" smtClean="0">
                        <a:latin typeface="Cambria Math" panose="02040503050406030204" pitchFamily="18" charset="0"/>
                      </a:rPr>
                      <m:t>=(0|2)</m:t>
                    </m:r>
                  </m:oMath>
                </a14:m>
                <a:endParaRPr lang="de-AT" sz="24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EA9F8FDC-02DF-48D5-87B9-D969DE2C1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787" y="2529414"/>
                <a:ext cx="2647520" cy="461665"/>
              </a:xfrm>
              <a:prstGeom prst="rect">
                <a:avLst/>
              </a:prstGeom>
              <a:blipFill>
                <a:blip r:embed="rId27"/>
                <a:stretch>
                  <a:fillRect l="-3448" t="-10526" r="-1149" b="-289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60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6" grpId="0" animBg="1"/>
      <p:bldP spid="16" grpId="1" animBg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CC1129E-C7D9-4FAA-9BA1-E1764E89769E}"/>
                  </a:ext>
                </a:extLst>
              </p:cNvPr>
              <p:cNvSpPr/>
              <p:nvPr/>
            </p:nvSpPr>
            <p:spPr>
              <a:xfrm>
                <a:off x="413124" y="1240250"/>
                <a:ext cx="5463801" cy="430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2000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Bemerkungen zu Parametern a und c: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sz="28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a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kann graphisch noch analog bestimmt werden, indem man vom Scheitelpunkt 1 nach rechts geht und dann den </a:t>
                </a:r>
                <a:r>
                  <a:rPr lang="de-AT" u="sng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Abstand senkrecht zum Graphen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misst. Dieser Abstand entspricht dem Parameter a.</a:t>
                </a:r>
                <a:b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de-AT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c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verschiebt den Funktionsgraphen </a:t>
                </a:r>
                <a:r>
                  <a:rPr lang="de-AT" u="sng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weiterhin um den Wert c nach oben/unten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Es gilt weiterhin: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AT" dirty="0"/>
                  <a:t>  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&lt;-- Schnittpunkt mit der y-Achse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0CC1129E-C7D9-4FAA-9BA1-E1764E897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24" y="1240250"/>
                <a:ext cx="5463801" cy="4309513"/>
              </a:xfrm>
              <a:prstGeom prst="rect">
                <a:avLst/>
              </a:prstGeom>
              <a:blipFill>
                <a:blip r:embed="rId3"/>
                <a:stretch>
                  <a:fillRect l="-1228" t="-566" b="-12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6781D475-4F3A-4DD4-B687-A8DE7D38A1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45" b="20981"/>
          <a:stretch/>
        </p:blipFill>
        <p:spPr>
          <a:xfrm>
            <a:off x="6600825" y="1399135"/>
            <a:ext cx="4096469" cy="39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814</Words>
  <Application>Microsoft Office PowerPoint</Application>
  <PresentationFormat>Breitbild</PresentationFormat>
  <Paragraphs>77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Georgia</vt:lpstr>
      <vt:lpstr>Symbol</vt:lpstr>
      <vt:lpstr>Trebuchet MS</vt:lpstr>
      <vt:lpstr>Wingdings</vt:lpstr>
      <vt:lpstr>Holzart</vt:lpstr>
      <vt:lpstr>Aufbau der Hauptform  Parameter b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185</cp:revision>
  <dcterms:created xsi:type="dcterms:W3CDTF">2020-04-09T06:13:57Z</dcterms:created>
  <dcterms:modified xsi:type="dcterms:W3CDTF">2022-11-04T08:35:31Z</dcterms:modified>
</cp:coreProperties>
</file>