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6" r:id="rId2"/>
    <p:sldId id="278" r:id="rId3"/>
    <p:sldId id="292" r:id="rId4"/>
    <p:sldId id="300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90" y="1771135"/>
            <a:ext cx="9281160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Die Scheitelpunktform</a:t>
            </a:r>
            <a:br>
              <a:rPr lang="de-AT" sz="44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de-AT" sz="2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Umwandlung Scheitelpunktform -&gt; Hauptform</a:t>
            </a:r>
            <a:endParaRPr lang="de-AT" sz="28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/>
              <p:cNvSpPr/>
              <p:nvPr/>
            </p:nvSpPr>
            <p:spPr>
              <a:xfrm>
                <a:off x="2082870" y="2211017"/>
                <a:ext cx="8056605" cy="187833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32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Hauptform</a:t>
                </a:r>
                <a:r>
                  <a:rPr lang="de-AT" sz="32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   </a:t>
                </a:r>
                <a14:m>
                  <m:oMath xmlns:m="http://schemas.openxmlformats.org/officeDocument/2006/math">
                    <m:r>
                      <a:rPr lang="de-AT" sz="3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sz="3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3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3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3200" b="1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𝒂</m:t>
                    </m:r>
                    <m:sSup>
                      <m:sSupPr>
                        <m:ctrlPr>
                          <a:rPr lang="de-AT" sz="3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3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de-AT" sz="3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sz="3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3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𝑏𝑥</m:t>
                    </m:r>
                    <m:r>
                      <a:rPr lang="de-AT" sz="3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3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</m:t>
                    </m:r>
                  </m:oMath>
                </a14:m>
                <a:endParaRPr lang="de-AT" sz="3200" dirty="0"/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endParaRPr lang="de-AT" sz="3200" b="1" dirty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32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Scheitelpunktform</a:t>
                </a:r>
                <a:r>
                  <a:rPr lang="de-AT" sz="32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   </a:t>
                </a:r>
                <a14:m>
                  <m:oMath xmlns:m="http://schemas.openxmlformats.org/officeDocument/2006/math">
                    <m:r>
                      <a:rPr lang="de-AT" sz="3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sz="3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3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3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3200" b="1" i="1" smtClean="0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𝒂</m:t>
                    </m:r>
                    <m:sSup>
                      <m:sSupPr>
                        <m:ctrlPr>
                          <a:rPr lang="de-AT" sz="3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AT" sz="32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de-AT" sz="32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de-AT" sz="32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de-AT" sz="32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e>
                        </m:d>
                      </m:e>
                      <m:sup>
                        <m:r>
                          <a:rPr lang="de-AT" sz="3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sz="3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3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𝑛</m:t>
                    </m:r>
                  </m:oMath>
                </a14:m>
                <a:r>
                  <a:rPr lang="de-AT" sz="11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Rechtec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2870" y="2211017"/>
                <a:ext cx="8056605" cy="1878335"/>
              </a:xfrm>
              <a:prstGeom prst="rect">
                <a:avLst/>
              </a:prstGeom>
              <a:blipFill rotWithShape="0">
                <a:blip r:embed="rId2"/>
                <a:stretch>
                  <a:fillRect t="-3571" b="-876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686530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000">
        <p15:prstTrans prst="curtains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2594861" y="887687"/>
            <a:ext cx="115736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AT" sz="2800" b="1" u="sng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Umrechnung Scheitelpunktform -&gt; Hauptform</a:t>
            </a:r>
            <a:endParaRPr lang="de-AT" sz="3200" b="1" u="sng" dirty="0">
              <a:solidFill>
                <a:srgbClr val="00B0F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377654" y="1565949"/>
            <a:ext cx="11532972" cy="7363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Will man die </a:t>
            </a:r>
            <a:r>
              <a:rPr lang="de-AT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Scheitelpunktform</a:t>
            </a:r>
            <a:r>
              <a:rPr lang="de-A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die </a:t>
            </a:r>
            <a:r>
              <a:rPr lang="de-AT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Hauptform</a:t>
            </a:r>
            <a:r>
              <a:rPr lang="de-A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umwandeln, </a:t>
            </a:r>
            <a:br>
              <a:rPr lang="de-A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A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muss man den </a:t>
            </a:r>
            <a:r>
              <a:rPr lang="de-AT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Funktionsterm</a:t>
            </a:r>
            <a:r>
              <a:rPr lang="de-A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vereinfachen</a:t>
            </a:r>
            <a:r>
              <a:rPr lang="de-A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bzw. </a:t>
            </a:r>
            <a:r>
              <a:rPr lang="de-AT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ausrechnen</a:t>
            </a:r>
            <a:r>
              <a:rPr lang="de-A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de-A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hteck 10"/>
              <p:cNvSpPr/>
              <p:nvPr/>
            </p:nvSpPr>
            <p:spPr>
              <a:xfrm>
                <a:off x="619640" y="3067059"/>
                <a:ext cx="4971535" cy="16668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=2∙</m:t>
                    </m:r>
                    <m:sSup>
                      <m:sSupPr>
                        <m:ctrlPr>
                          <a:rPr lang="de-AT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AT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de-AT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de-AT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−3</m:t>
                            </m:r>
                          </m:e>
                        </m:d>
                      </m:e>
                      <m:sup>
                        <m:r>
                          <a:rPr lang="de-AT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+6</m:t>
                    </m:r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 …</m:t>
                    </m:r>
                    <m:r>
                      <a:rPr lang="de-AT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𝑏𝑖𝑛𝑜𝑚𝑖𝑠𝑐h𝑒</m:t>
                    </m:r>
                    <m:r>
                      <a:rPr lang="de-AT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𝐹𝑜𝑟𝑚𝑒𝑙</m:t>
                    </m:r>
                    <m:r>
                      <a:rPr lang="de-AT" b="0" i="1" smtClean="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i="1">
                        <a:solidFill>
                          <a:srgbClr val="00B0F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2∙</m:t>
                    </m:r>
                    <m:d>
                      <m:dPr>
                        <m:ctrlPr>
                          <a:rPr lang="de-AT" i="1">
                            <a:solidFill>
                              <a:srgbClr val="00B0F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de-AT" i="1">
                                <a:solidFill>
                                  <a:srgbClr val="00B0F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de-AT" i="1">
                                <a:solidFill>
                                  <a:srgbClr val="00B0F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de-AT" i="1">
                                <a:solidFill>
                                  <a:srgbClr val="00B0F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de-AT" i="1">
                            <a:solidFill>
                              <a:srgbClr val="00B0F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−6</m:t>
                        </m:r>
                        <m:r>
                          <a:rPr lang="de-AT" i="1">
                            <a:solidFill>
                              <a:srgbClr val="00B0F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de-AT" i="1">
                            <a:solidFill>
                              <a:srgbClr val="00B0F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+9</m:t>
                        </m:r>
                      </m:e>
                    </m:d>
                    <m:r>
                      <a:rPr lang="de-AT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+6…</m:t>
                    </m:r>
                    <m:r>
                      <a:rPr lang="de-AT" i="1">
                        <a:solidFill>
                          <a:srgbClr val="00B0F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𝑀𝑢𝑙𝑡𝑖𝑝𝑙𝑖𝑘𝑎𝑡𝑖𝑜𝑛</m:t>
                    </m:r>
                  </m:oMath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=2</m:t>
                    </m:r>
                    <m:sSup>
                      <m:sSupPr>
                        <m:ctrlPr>
                          <a:rPr lang="de-AT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de-AT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−12</m:t>
                    </m:r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+18+6…</m:t>
                    </m:r>
                    <m:r>
                      <a:rPr lang="de-AT" i="1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𝐴𝑑𝑑𝑖𝑡𝑖𝑜𝑛</m:t>
                    </m:r>
                  </m:oMath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de-AT" sz="2400" b="1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𝒇</m:t>
                    </m:r>
                    <m:d>
                      <m:dPr>
                        <m:ctrlPr>
                          <a:rPr lang="de-AT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4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</m:d>
                    <m:r>
                      <a:rPr lang="de-AT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𝟐</m:t>
                    </m:r>
                    <m:sSup>
                      <m:sSupPr>
                        <m:ctrlPr>
                          <a:rPr lang="de-AT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4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p>
                        <m:r>
                          <a:rPr lang="de-AT" sz="24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de-AT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de-AT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𝟏𝟐</m:t>
                    </m:r>
                    <m:r>
                      <a:rPr lang="de-AT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de-AT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2400" b="1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𝟐𝟒</m:t>
                    </m:r>
                  </m:oMath>
                </a14:m>
                <a:endParaRPr lang="de-AT" dirty="0"/>
              </a:p>
            </p:txBody>
          </p:sp>
        </mc:Choice>
        <mc:Fallback xmlns="">
          <p:sp>
            <p:nvSpPr>
              <p:cNvPr id="11" name="Rechteck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640" y="3067059"/>
                <a:ext cx="4971535" cy="166686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hteck 11"/>
              <p:cNvSpPr/>
              <p:nvPr/>
            </p:nvSpPr>
            <p:spPr>
              <a:xfrm>
                <a:off x="6819900" y="3062292"/>
                <a:ext cx="6096000" cy="1666867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de-AT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−3</m:t>
                    </m:r>
                    <m:r>
                      <a:rPr lang="de-AT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  <m:r>
                      <a:rPr lang="de-AT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∙</m:t>
                    </m:r>
                    <m:sSup>
                      <m:sSupPr>
                        <m:ctrlPr>
                          <a:rPr lang="de-AT" i="1" smtClean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AT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de-AT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de-AT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+7</m:t>
                            </m:r>
                          </m:e>
                        </m:d>
                      </m:e>
                      <m:sup>
                        <m:r>
                          <a:rPr lang="de-AT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+100</m:t>
                    </m:r>
                  </m:oMath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b="0" i="1" smtClean="0">
                        <a:solidFill>
                          <a:srgbClr val="00B0F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de-AT" i="1" smtClean="0">
                        <a:solidFill>
                          <a:srgbClr val="00B0F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−3</m:t>
                    </m:r>
                    <m:r>
                      <a:rPr lang="de-AT" b="0" i="1" smtClean="0">
                        <a:solidFill>
                          <a:srgbClr val="00B0F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  <m:r>
                      <a:rPr lang="de-AT" i="1" smtClean="0">
                        <a:solidFill>
                          <a:srgbClr val="00B0F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∙</m:t>
                    </m:r>
                    <m:d>
                      <m:dPr>
                        <m:ctrlPr>
                          <a:rPr lang="de-AT" i="1">
                            <a:solidFill>
                              <a:srgbClr val="00B0F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de-AT" i="1">
                                <a:solidFill>
                                  <a:srgbClr val="00B0F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de-AT" i="1">
                                <a:solidFill>
                                  <a:srgbClr val="00B0F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de-AT" i="1">
                                <a:solidFill>
                                  <a:srgbClr val="00B0F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de-AT" i="1">
                            <a:solidFill>
                              <a:srgbClr val="00B0F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+14</m:t>
                        </m:r>
                        <m:r>
                          <a:rPr lang="de-AT" i="1">
                            <a:solidFill>
                              <a:srgbClr val="00B0F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de-AT" i="1">
                            <a:solidFill>
                              <a:srgbClr val="00B0F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+49</m:t>
                        </m:r>
                      </m:e>
                    </m:d>
                    <m:r>
                      <a:rPr lang="de-AT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+100</m:t>
                    </m:r>
                  </m:oMath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=−3</m:t>
                    </m:r>
                    <m:sSup>
                      <m:sSupPr>
                        <m:ctrlPr>
                          <a:rPr lang="de-AT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de-AT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−42</m:t>
                    </m:r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i="1" smtClean="0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−147+100</m:t>
                    </m:r>
                  </m:oMath>
                </a14:m>
                <a:endParaRPr lang="de-AT" sz="2400" dirty="0">
                  <a:solidFill>
                    <a:srgbClr val="00B05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de-AT" sz="2400" b="1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𝒇</m:t>
                    </m:r>
                    <m:d>
                      <m:dPr>
                        <m:ctrlPr>
                          <a:rPr lang="de-AT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4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</m:d>
                    <m:r>
                      <a:rPr lang="de-AT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=−</m:t>
                    </m:r>
                    <m:r>
                      <a:rPr lang="de-AT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𝟑</m:t>
                    </m:r>
                    <m:sSup>
                      <m:sSupPr>
                        <m:ctrlPr>
                          <a:rPr lang="de-AT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4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p>
                        <m:r>
                          <a:rPr lang="de-AT" sz="24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de-AT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de-AT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𝟒𝟐</m:t>
                    </m:r>
                    <m:r>
                      <a:rPr lang="de-AT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de-AT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de-AT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𝟒𝟕</m:t>
                    </m:r>
                  </m:oMath>
                </a14:m>
                <a:endParaRPr lang="de-AT" dirty="0"/>
              </a:p>
            </p:txBody>
          </p:sp>
        </mc:Choice>
        <mc:Fallback xmlns="">
          <p:sp>
            <p:nvSpPr>
              <p:cNvPr id="12" name="Rechteck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9900" y="3062292"/>
                <a:ext cx="6096000" cy="166686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4647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203574" y="828811"/>
            <a:ext cx="11255001" cy="42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20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4)</a:t>
            </a:r>
            <a:r>
              <a:rPr lang="de-AT" sz="20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Die quadratische Funktion ist in der </a:t>
            </a:r>
            <a:r>
              <a:rPr lang="de-AT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Scheitelpunktform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gegeben. Wandle in die </a:t>
            </a:r>
            <a:r>
              <a:rPr lang="de-AT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Hauptform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um.</a:t>
            </a:r>
            <a:endParaRPr lang="de-A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/>
              <p:cNvSpPr/>
              <p:nvPr/>
            </p:nvSpPr>
            <p:spPr>
              <a:xfrm>
                <a:off x="465411" y="1453634"/>
                <a:ext cx="291451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de-AT" b="1" dirty="0"/>
                  <a:t>a. 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de-AT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AT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de-AT" i="0">
                        <a:latin typeface="Cambria Math" panose="02040503050406030204" pitchFamily="18" charset="0"/>
                      </a:rPr>
                      <m:t>=0,5∙</m:t>
                    </m:r>
                    <m:d>
                      <m:dPr>
                        <m:ctrlPr>
                          <a:rPr lang="de-AT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AT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de-AT" i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de-AT" i="0">
                        <a:latin typeface="Cambria Math" panose="02040503050406030204" pitchFamily="18" charset="0"/>
                      </a:rPr>
                      <m:t>²−3</m:t>
                    </m:r>
                  </m:oMath>
                </a14:m>
                <a:endParaRPr lang="de-AT" dirty="0"/>
              </a:p>
            </p:txBody>
          </p:sp>
        </mc:Choice>
        <mc:Fallback xmlns="">
          <p:sp>
            <p:nvSpPr>
              <p:cNvPr id="5" name="Rechtec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411" y="1453634"/>
                <a:ext cx="2914516" cy="369332"/>
              </a:xfrm>
              <a:prstGeom prst="rect">
                <a:avLst/>
              </a:prstGeom>
              <a:blipFill rotWithShape="0">
                <a:blip r:embed="rId2"/>
                <a:stretch>
                  <a:fillRect l="-1674" t="-9836" b="-2295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83781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174</Words>
  <Application>Microsoft Office PowerPoint</Application>
  <PresentationFormat>Breitbild</PresentationFormat>
  <Paragraphs>16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0" baseType="lpstr">
      <vt:lpstr>Calibri</vt:lpstr>
      <vt:lpstr>Cambria Math</vt:lpstr>
      <vt:lpstr>Georgia</vt:lpstr>
      <vt:lpstr>Trebuchet MS</vt:lpstr>
      <vt:lpstr>Wingdings</vt:lpstr>
      <vt:lpstr>Holzart</vt:lpstr>
      <vt:lpstr>Die Scheitelpunktform  Umwandlung Scheitelpunktform -&gt; Hauptform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95</cp:revision>
  <dcterms:created xsi:type="dcterms:W3CDTF">2020-04-09T06:13:57Z</dcterms:created>
  <dcterms:modified xsi:type="dcterms:W3CDTF">2022-11-04T10:40:24Z</dcterms:modified>
</cp:coreProperties>
</file>