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78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833C4F5E-6D08-471B-8542-AC1234387029}"/>
              </a:ext>
            </a:extLst>
          </p:cNvPr>
          <p:cNvSpPr txBox="1">
            <a:spLocks/>
          </p:cNvSpPr>
          <p:nvPr/>
        </p:nvSpPr>
        <p:spPr>
          <a:xfrm>
            <a:off x="2158889" y="1771135"/>
            <a:ext cx="9652809" cy="206843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4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 graphisch lösen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Scheitelpunktform (Theoretische Überlegungen)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6FCFB484-2C14-4675-BD6E-869408C041FB}"/>
                  </a:ext>
                </a:extLst>
              </p:cNvPr>
              <p:cNvSpPr/>
              <p:nvPr/>
            </p:nvSpPr>
            <p:spPr>
              <a:xfrm>
                <a:off x="203574" y="625642"/>
                <a:ext cx="11416926" cy="4266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7)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falsche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mathematische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Aussage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Korrigiere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einen Teil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so, dass sie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ist. Es gibt dabei verschiedene Möglichkeiten bei jedem Beispiel.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der Parameter a größer als 0 und liegt der Scheitel der Funktion unterhalb der x-Achse, so besitzt die Funktion keine Nullstelle.</a:t>
                </a:r>
                <a:b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=1, 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 </m:t>
                    </m:r>
                  </m:oMath>
                </a14:m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14:m>
                  <m:oMath xmlns:m="http://schemas.openxmlformats.org/officeDocument/2006/math"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hat der Funktionsgraph genau eine Nullstelle.</a:t>
                </a:r>
                <a:b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6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die Parabel nach oben geöffnet und liegt der Scheitelpunkt auf der y-Achse, so hat die Funktion genau eine Nullstelle.</a:t>
                </a:r>
                <a:endParaRPr lang="de-AT" sz="16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6FCFB484-2C14-4675-BD6E-869408C041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625642"/>
                <a:ext cx="11416926" cy="4266874"/>
              </a:xfrm>
              <a:prstGeom prst="rect">
                <a:avLst/>
              </a:prstGeom>
              <a:blipFill>
                <a:blip r:embed="rId2"/>
                <a:stretch>
                  <a:fillRect l="-427" t="-714" b="-1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67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E546058-26D0-4FBC-85EF-1BC4339258A1}"/>
              </a:ext>
            </a:extLst>
          </p:cNvPr>
          <p:cNvSpPr/>
          <p:nvPr/>
        </p:nvSpPr>
        <p:spPr>
          <a:xfrm>
            <a:off x="203574" y="625642"/>
            <a:ext cx="1129174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8)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Skizziere einen zur quadratischen Gleichung passenden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Funktionsgraphen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den gegebenen Eigenschaften. Zeichne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Nullstelle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/n ein.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F0318B2-0651-42D9-AE32-586E49D6BE65}"/>
                  </a:ext>
                </a:extLst>
              </p:cNvPr>
              <p:cNvSpPr/>
              <p:nvPr/>
            </p:nvSpPr>
            <p:spPr>
              <a:xfrm>
                <a:off x="1262991" y="1694264"/>
                <a:ext cx="30373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de-AT" i="1" smtClean="0">
                          <a:latin typeface="Cambria Math" panose="02040503050406030204" pitchFamily="18" charset="0"/>
                        </a:rPr>
                        <m:t>&lt;0, </m:t>
                      </m:r>
                      <m:r>
                        <a:rPr lang="de-AT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AT" i="1" smtClean="0">
                          <a:latin typeface="Cambria Math" panose="02040503050406030204" pitchFamily="18" charset="0"/>
                        </a:rPr>
                        <m:t>&gt;0,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𝐾𝑒𝑖𝑛𝑒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𝑠𝑢𝑛𝑔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F0318B2-0651-42D9-AE32-586E49D6BE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991" y="1694264"/>
                <a:ext cx="3037370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Image result for koordinatensystem einfach">
            <a:extLst>
              <a:ext uri="{FF2B5EF4-FFF2-40B4-BE49-F238E27FC236}">
                <a16:creationId xmlns:a16="http://schemas.microsoft.com/office/drawing/2014/main" id="{47A836D1-5D82-4291-8923-C90ACDCEEE9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51" y="2292017"/>
            <a:ext cx="4151651" cy="402698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82C2E6C-B00E-4841-9403-43EFF1BA211F}"/>
                  </a:ext>
                </a:extLst>
              </p:cNvPr>
              <p:cNvSpPr/>
              <p:nvPr/>
            </p:nvSpPr>
            <p:spPr>
              <a:xfrm>
                <a:off x="7858333" y="1620102"/>
                <a:ext cx="28079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𝑠𝑢𝑛𝑔𝑒𝑛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&lt;0,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82C2E6C-B00E-4841-9403-43EFF1BA21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333" y="1620102"/>
                <a:ext cx="2807948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 descr="Image result for koordinatensystem einfach">
            <a:extLst>
              <a:ext uri="{FF2B5EF4-FFF2-40B4-BE49-F238E27FC236}">
                <a16:creationId xmlns:a16="http://schemas.microsoft.com/office/drawing/2014/main" id="{C045BC20-60C2-428A-BC76-DB4C0E6EC0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482" y="2292017"/>
            <a:ext cx="4151651" cy="4026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8690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1796573"/>
            <a:ext cx="118559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Theoretische Überlegungen zur Scheitelpunktform: Anzahl der Nullstellen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327743" y="2307724"/>
                <a:ext cx="117317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05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de-AT" sz="28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Scheitelpunktform</a:t>
                </a:r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de-AT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n</a:t>
                </a: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43" y="2307724"/>
                <a:ext cx="11731752" cy="523220"/>
              </a:xfrm>
              <a:prstGeom prst="rect">
                <a:avLst/>
              </a:prstGeom>
              <a:blipFill>
                <a:blip r:embed="rId2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2BE8534-BC4C-4F7C-AA7D-BD4B4F5D14EF}"/>
                  </a:ext>
                </a:extLst>
              </p:cNvPr>
              <p:cNvSpPr/>
              <p:nvPr/>
            </p:nvSpPr>
            <p:spPr>
              <a:xfrm>
                <a:off x="5029490" y="2947250"/>
                <a:ext cx="2133020" cy="58477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de-AT" sz="32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e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2BE8534-BC4C-4F7C-AA7D-BD4B4F5D14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490" y="2947250"/>
                <a:ext cx="213302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5" name="Pfeil: nach unten 4">
            <a:extLst>
              <a:ext uri="{FF2B5EF4-FFF2-40B4-BE49-F238E27FC236}">
                <a16:creationId xmlns:a16="http://schemas.microsoft.com/office/drawing/2014/main" id="{8687DC1F-7217-436B-A05E-F126A06FA786}"/>
              </a:ext>
            </a:extLst>
          </p:cNvPr>
          <p:cNvSpPr/>
          <p:nvPr/>
        </p:nvSpPr>
        <p:spPr>
          <a:xfrm rot="12494004">
            <a:off x="6004330" y="3683923"/>
            <a:ext cx="558800" cy="1623595"/>
          </a:xfrm>
          <a:prstGeom prst="downArrow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2967417-5D7C-4845-8C79-61AFD5D032FD}"/>
              </a:ext>
            </a:extLst>
          </p:cNvPr>
          <p:cNvSpPr txBox="1"/>
          <p:nvPr/>
        </p:nvSpPr>
        <p:spPr>
          <a:xfrm>
            <a:off x="1519807" y="5496909"/>
            <a:ext cx="9347624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 n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verschiebt den Graphen der Funktion nach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oben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bzw. unten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5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/>
              <p:nvPr/>
            </p:nvSpPr>
            <p:spPr>
              <a:xfrm>
                <a:off x="3858732" y="235568"/>
                <a:ext cx="1173175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400" b="1" u="sng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Schritt 1:</a:t>
                </a:r>
                <a:r>
                  <a:rPr lang="de-AT" sz="24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&gt;0 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oder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&lt;0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  <a:endParaRPr lang="de-AT" sz="4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732" y="235568"/>
                <a:ext cx="11731752" cy="461665"/>
              </a:xfrm>
              <a:prstGeom prst="rect">
                <a:avLst/>
              </a:prstGeom>
              <a:blipFill>
                <a:blip r:embed="rId2"/>
                <a:stretch>
                  <a:fillRect l="-832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748A20A-12F6-4F55-A49E-E518F9A32021}"/>
                  </a:ext>
                </a:extLst>
              </p:cNvPr>
              <p:cNvSpPr txBox="1"/>
              <p:nvPr/>
            </p:nvSpPr>
            <p:spPr>
              <a:xfrm>
                <a:off x="2447557" y="863664"/>
                <a:ext cx="10138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748A20A-12F6-4F55-A49E-E518F9A32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557" y="863664"/>
                <a:ext cx="1013867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E04397D-5698-49D5-B0A3-D65795DE2EB0}"/>
                  </a:ext>
                </a:extLst>
              </p:cNvPr>
              <p:cNvSpPr txBox="1"/>
              <p:nvPr/>
            </p:nvSpPr>
            <p:spPr>
              <a:xfrm>
                <a:off x="8730576" y="842575"/>
                <a:ext cx="10138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E04397D-5698-49D5-B0A3-D65795DE2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576" y="842575"/>
                <a:ext cx="101386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 descr="Image result for koordinatensystem einfach">
            <a:extLst>
              <a:ext uri="{FF2B5EF4-FFF2-40B4-BE49-F238E27FC236}">
                <a16:creationId xmlns:a16="http://schemas.microsoft.com/office/drawing/2014/main" id="{69D2F859-7624-4BE1-AEED-DF38BB50696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34" y="1453884"/>
            <a:ext cx="4871313" cy="4171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 descr="Image result for koordinatensystem einfach">
            <a:extLst>
              <a:ext uri="{FF2B5EF4-FFF2-40B4-BE49-F238E27FC236}">
                <a16:creationId xmlns:a16="http://schemas.microsoft.com/office/drawing/2014/main" id="{02C333A5-40BA-4CF9-9BAE-F6C2AE57C65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853" y="1461182"/>
            <a:ext cx="4871313" cy="417149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24974B9-B352-4A50-99ED-8E7176724E28}"/>
                  </a:ext>
                </a:extLst>
              </p:cNvPr>
              <p:cNvSpPr/>
              <p:nvPr/>
            </p:nvSpPr>
            <p:spPr>
              <a:xfrm>
                <a:off x="203574" y="6247586"/>
                <a:ext cx="11033514" cy="390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9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2</a:t>
                </a:r>
                <a:r>
                  <a:rPr lang="de-AT" sz="19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sz="19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Es ist </a:t>
                </a:r>
                <a:r>
                  <a:rPr lang="de-AT" sz="1900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entscheidend</a:t>
                </a:r>
                <a:r>
                  <a:rPr lang="de-AT" sz="19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ob der Funktionswert des Scheitelpunktes </a:t>
                </a:r>
                <a14:m>
                  <m:oMath xmlns:m="http://schemas.openxmlformats.org/officeDocument/2006/math">
                    <m:r>
                      <a:rPr lang="de-AT" sz="19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9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9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𝒏</m:t>
                    </m:r>
                    <m:r>
                      <a:rPr lang="de-AT" sz="19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9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9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positiv</a:t>
                </a:r>
                <a:r>
                  <a:rPr lang="de-AT" sz="19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de-AT" sz="19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</a:t>
                </a:r>
                <a:r>
                  <a:rPr lang="de-AT" sz="19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oder </a:t>
                </a:r>
                <a:r>
                  <a:rPr lang="de-AT" sz="19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negativ</a:t>
                </a:r>
                <a:r>
                  <a:rPr lang="de-AT" sz="19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ist!</a:t>
                </a:r>
                <a:endParaRPr lang="de-AT" sz="19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24974B9-B352-4A50-99ED-8E7176724E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6247586"/>
                <a:ext cx="11033514" cy="390620"/>
              </a:xfrm>
              <a:prstGeom prst="rect">
                <a:avLst/>
              </a:prstGeom>
              <a:blipFill>
                <a:blip r:embed="rId6"/>
                <a:stretch>
                  <a:fillRect l="-497" t="-6250" b="-2656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6F0C0B0C-DCAB-483E-AB1A-5C3BD0ED4166}"/>
                  </a:ext>
                </a:extLst>
              </p:cNvPr>
              <p:cNvSpPr/>
              <p:nvPr/>
            </p:nvSpPr>
            <p:spPr>
              <a:xfrm>
                <a:off x="5057906" y="5519583"/>
                <a:ext cx="1889172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6F0C0B0C-DCAB-483E-AB1A-5C3BD0ED41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906" y="5519583"/>
                <a:ext cx="188917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329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  <p:bldP spid="2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AA6BE70-14DA-4EF1-A0B3-9CCA69043DB0}"/>
              </a:ext>
            </a:extLst>
          </p:cNvPr>
          <p:cNvSpPr/>
          <p:nvPr/>
        </p:nvSpPr>
        <p:spPr>
          <a:xfrm>
            <a:off x="520965" y="925909"/>
            <a:ext cx="11150070" cy="1045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Parameter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 keine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Auswirkungen auf die Anzahl der Nullstellen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Dieser kann beliebig gewählt werden, da es keine Rolle spielt, ob der Scheitelpunkt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weiter rechts bzw. links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liegt!</a:t>
            </a:r>
            <a:endParaRPr lang="de-AT" dirty="0"/>
          </a:p>
        </p:txBody>
      </p:sp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14A19708-BE53-430C-843E-D9D655C553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343" y="2271462"/>
            <a:ext cx="4871313" cy="4171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4084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Fall 1: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blipFill>
                <a:blip r:embed="rId2"/>
                <a:stretch>
                  <a:fillRect l="-5263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/>
              <p:nvPr/>
            </p:nvSpPr>
            <p:spPr>
              <a:xfrm>
                <a:off x="0" y="1076864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Nullstellen</a:t>
                </a: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Scheitelpunkt liegt unterhalb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6864"/>
                <a:ext cx="6096000" cy="890244"/>
              </a:xfrm>
              <a:prstGeom prst="rect">
                <a:avLst/>
              </a:prstGeom>
              <a:blipFill>
                <a:blip r:embed="rId3"/>
                <a:stretch>
                  <a:fillRect t="-34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01" y="2017741"/>
            <a:ext cx="4332093" cy="4115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 descr="Image result for koordinatensystem einfach">
            <a:extLst>
              <a:ext uri="{FF2B5EF4-FFF2-40B4-BE49-F238E27FC236}">
                <a16:creationId xmlns:a16="http://schemas.microsoft.com/office/drawing/2014/main" id="{39565121-9712-4BAA-B2AD-CB4220D80AC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608" y="2017741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/>
              <p:nvPr/>
            </p:nvSpPr>
            <p:spPr>
              <a:xfrm>
                <a:off x="6096000" y="1125492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Nullstelle</a:t>
                </a:r>
                <a:r>
                  <a:rPr lang="de-AT" b="1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 liegt auf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125492"/>
                <a:ext cx="6096000" cy="890244"/>
              </a:xfrm>
              <a:prstGeom prst="rect">
                <a:avLst/>
              </a:prstGeom>
              <a:blipFill>
                <a:blip r:embed="rId5"/>
                <a:stretch>
                  <a:fillRect t="-34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586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Fall 1: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blipFill>
                <a:blip r:embed="rId2"/>
                <a:stretch>
                  <a:fillRect l="-5263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809" y="2117172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/>
              <p:nvPr/>
            </p:nvSpPr>
            <p:spPr>
              <a:xfrm>
                <a:off x="3048000" y="998783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Nullstelle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 liegt oberhalb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98783"/>
                <a:ext cx="6096000" cy="890244"/>
              </a:xfrm>
              <a:prstGeom prst="rect">
                <a:avLst/>
              </a:prstGeom>
              <a:blipFill>
                <a:blip r:embed="rId4"/>
                <a:stretch>
                  <a:fillRect t="-34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466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Fall 2: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blipFill>
                <a:blip r:embed="rId2"/>
                <a:stretch>
                  <a:fillRect l="-5263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/>
              <p:nvPr/>
            </p:nvSpPr>
            <p:spPr>
              <a:xfrm>
                <a:off x="0" y="1076864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Nullstellen</a:t>
                </a: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Scheitelpunkt liegt oberhalb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6864"/>
                <a:ext cx="6096000" cy="890244"/>
              </a:xfrm>
              <a:prstGeom prst="rect">
                <a:avLst/>
              </a:prstGeom>
              <a:blipFill>
                <a:blip r:embed="rId3"/>
                <a:stretch>
                  <a:fillRect t="-34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01" y="2122939"/>
            <a:ext cx="4332093" cy="4115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 descr="Image result for koordinatensystem einfach">
            <a:extLst>
              <a:ext uri="{FF2B5EF4-FFF2-40B4-BE49-F238E27FC236}">
                <a16:creationId xmlns:a16="http://schemas.microsoft.com/office/drawing/2014/main" id="{39565121-9712-4BAA-B2AD-CB4220D80AC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953" y="2122939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/>
              <p:nvPr/>
            </p:nvSpPr>
            <p:spPr>
              <a:xfrm>
                <a:off x="6096000" y="1084642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Nullstelle</a:t>
                </a:r>
                <a:r>
                  <a:rPr lang="de-AT" b="1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 liegt auf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84642"/>
                <a:ext cx="6096000" cy="890244"/>
              </a:xfrm>
              <a:prstGeom prst="rect">
                <a:avLst/>
              </a:prstGeom>
              <a:blipFill>
                <a:blip r:embed="rId5"/>
                <a:stretch>
                  <a:fillRect t="-34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708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Fall 2: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blipFill>
                <a:blip r:embed="rId2"/>
                <a:stretch>
                  <a:fillRect l="-5263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953" y="2117172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/>
              <p:nvPr/>
            </p:nvSpPr>
            <p:spPr>
              <a:xfrm>
                <a:off x="3048000" y="998783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Nullstelle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Scheitelpunkt liegt unterhalb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98783"/>
                <a:ext cx="6096000" cy="890244"/>
              </a:xfrm>
              <a:prstGeom prst="rect">
                <a:avLst/>
              </a:prstGeom>
              <a:blipFill>
                <a:blip r:embed="rId4"/>
                <a:stretch>
                  <a:fillRect t="-34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3916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E1AFCA-39FC-40A0-A572-46263F402482}"/>
                  </a:ext>
                </a:extLst>
              </p:cNvPr>
              <p:cNvSpPr/>
              <p:nvPr/>
            </p:nvSpPr>
            <p:spPr>
              <a:xfrm>
                <a:off x="203574" y="662220"/>
                <a:ext cx="11569326" cy="36959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6)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Ergänze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Lücken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so, dass eine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mathematisch korrekte Aussage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entsteht.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der Parameter a kleiner als 0 und liegt der Scheitel der Funktion unterhalb der x-Achse, so besitzt die Funktion ________ Nullstelle/n.</a:t>
                </a:r>
              </a:p>
              <a:p>
                <a:pPr marL="342900" lvl="0" indent="-342900">
                  <a:lnSpc>
                    <a:spcPct val="13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____0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hat der Funktionsgraph genau eine Nullstelle.</a:t>
                </a:r>
              </a:p>
              <a:p>
                <a:pPr marL="342900" lvl="0" indent="-342900">
                  <a:lnSpc>
                    <a:spcPct val="13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5000"/>
                  </a:lnSpc>
                  <a:spcAft>
                    <a:spcPts val="40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=3,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besitzt die Funktion __________ Nullstelle/n.</a:t>
                </a:r>
              </a:p>
              <a:p>
                <a:pPr lvl="0">
                  <a:lnSpc>
                    <a:spcPct val="135000"/>
                  </a:lnSpc>
                  <a:spcAft>
                    <a:spcPts val="4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0E1AFCA-39FC-40A0-A572-46263F4024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662220"/>
                <a:ext cx="11569326" cy="3695948"/>
              </a:xfrm>
              <a:prstGeom prst="rect">
                <a:avLst/>
              </a:prstGeom>
              <a:blipFill>
                <a:blip r:embed="rId2"/>
                <a:stretch>
                  <a:fillRect l="-421" t="-8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 descr="Image result for koordinatensystem einfach">
            <a:extLst>
              <a:ext uri="{FF2B5EF4-FFF2-40B4-BE49-F238E27FC236}">
                <a16:creationId xmlns:a16="http://schemas.microsoft.com/office/drawing/2014/main" id="{A602488A-1461-4AE0-975D-86E217879EF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01" y="1663700"/>
            <a:ext cx="3272246" cy="2596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rafik 7" descr="Image result for koordinatensystem einfach">
            <a:extLst>
              <a:ext uri="{FF2B5EF4-FFF2-40B4-BE49-F238E27FC236}">
                <a16:creationId xmlns:a16="http://schemas.microsoft.com/office/drawing/2014/main" id="{B79C12EC-4EA5-4447-A1C7-FD5F67E95C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699" y="4036460"/>
            <a:ext cx="2905301" cy="2423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4712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455</Words>
  <Application>Microsoft Office PowerPoint</Application>
  <PresentationFormat>Breitbild</PresentationFormat>
  <Paragraphs>42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Georgia</vt:lpstr>
      <vt:lpstr>Trebuchet MS</vt:lpstr>
      <vt:lpstr>Wingdings</vt:lpstr>
      <vt:lpstr>Holzart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121</cp:revision>
  <dcterms:created xsi:type="dcterms:W3CDTF">2020-04-09T06:13:57Z</dcterms:created>
  <dcterms:modified xsi:type="dcterms:W3CDTF">2022-11-04T10:47:42Z</dcterms:modified>
</cp:coreProperties>
</file>