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webextensions/webextension1.xml" ContentType="application/vnd.ms-office.webextension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78" r:id="rId3"/>
    <p:sldId id="292" r:id="rId4"/>
    <p:sldId id="293" r:id="rId5"/>
    <p:sldId id="294" r:id="rId6"/>
    <p:sldId id="297" r:id="rId7"/>
    <p:sldId id="295" r:id="rId8"/>
    <p:sldId id="296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gischer Lukas" userId="f78daebb-0565-485c-bd0e-1cd035e796ff" providerId="ADAL" clId="{050C9C81-B7ED-4E97-8E98-F9059E4435E4}"/>
    <pc:docChg chg="custSel delSld modSld">
      <pc:chgData name="Tegischer Lukas" userId="f78daebb-0565-485c-bd0e-1cd035e796ff" providerId="ADAL" clId="{050C9C81-B7ED-4E97-8E98-F9059E4435E4}" dt="2022-11-04T10:39:19.412" v="18" actId="47"/>
      <pc:docMkLst>
        <pc:docMk/>
      </pc:docMkLst>
      <pc:sldChg chg="addSp delSp modSp mod">
        <pc:chgData name="Tegischer Lukas" userId="f78daebb-0565-485c-bd0e-1cd035e796ff" providerId="ADAL" clId="{050C9C81-B7ED-4E97-8E98-F9059E4435E4}" dt="2022-11-04T10:38:43.375" v="3" actId="478"/>
        <pc:sldMkLst>
          <pc:docMk/>
          <pc:sldMk cId="336392357" sldId="256"/>
        </pc:sldMkLst>
        <pc:spChg chg="mod">
          <ac:chgData name="Tegischer Lukas" userId="f78daebb-0565-485c-bd0e-1cd035e796ff" providerId="ADAL" clId="{050C9C81-B7ED-4E97-8E98-F9059E4435E4}" dt="2022-11-04T10:38:39.173" v="0" actId="6549"/>
          <ac:spMkLst>
            <pc:docMk/>
            <pc:sldMk cId="336392357" sldId="256"/>
            <ac:spMk id="2" creationId="{00000000-0000-0000-0000-000000000000}"/>
          </ac:spMkLst>
        </pc:spChg>
        <pc:spChg chg="del">
          <ac:chgData name="Tegischer Lukas" userId="f78daebb-0565-485c-bd0e-1cd035e796ff" providerId="ADAL" clId="{050C9C81-B7ED-4E97-8E98-F9059E4435E4}" dt="2022-11-04T10:38:40.334" v="1" actId="478"/>
          <ac:spMkLst>
            <pc:docMk/>
            <pc:sldMk cId="336392357" sldId="256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050C9C81-B7ED-4E97-8E98-F9059E4435E4}" dt="2022-11-04T10:38:41.748" v="2" actId="478"/>
          <ac:spMkLst>
            <pc:docMk/>
            <pc:sldMk cId="336392357" sldId="256"/>
            <ac:spMk id="5" creationId="{9381B795-AA1C-43E6-ABA7-FF2D4912D296}"/>
          </ac:spMkLst>
        </pc:spChg>
        <pc:spChg chg="del">
          <ac:chgData name="Tegischer Lukas" userId="f78daebb-0565-485c-bd0e-1cd035e796ff" providerId="ADAL" clId="{050C9C81-B7ED-4E97-8E98-F9059E4435E4}" dt="2022-11-04T10:38:43.375" v="3" actId="478"/>
          <ac:spMkLst>
            <pc:docMk/>
            <pc:sldMk cId="336392357" sldId="256"/>
            <ac:spMk id="6" creationId="{00000000-0000-0000-0000-000000000000}"/>
          </ac:spMkLst>
        </pc:spChg>
      </pc:sldChg>
      <pc:sldChg chg="addSp delSp modSp mod">
        <pc:chgData name="Tegischer Lukas" userId="f78daebb-0565-485c-bd0e-1cd035e796ff" providerId="ADAL" clId="{050C9C81-B7ED-4E97-8E98-F9059E4435E4}" dt="2022-11-04T10:38:45.381" v="4" actId="478"/>
        <pc:sldMkLst>
          <pc:docMk/>
          <pc:sldMk cId="4068653008" sldId="278"/>
        </pc:sldMkLst>
        <pc:spChg chg="del">
          <ac:chgData name="Tegischer Lukas" userId="f78daebb-0565-485c-bd0e-1cd035e796ff" providerId="ADAL" clId="{050C9C81-B7ED-4E97-8E98-F9059E4435E4}" dt="2022-11-04T10:38:45.381" v="4" actId="478"/>
          <ac:spMkLst>
            <pc:docMk/>
            <pc:sldMk cId="4068653008" sldId="27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050C9C81-B7ED-4E97-8E98-F9059E4435E4}" dt="2022-11-04T10:38:45.381" v="4" actId="478"/>
          <ac:spMkLst>
            <pc:docMk/>
            <pc:sldMk cId="4068653008" sldId="278"/>
            <ac:spMk id="6" creationId="{542AA4B6-D3FB-FFAD-1A9A-6267CF611B4A}"/>
          </ac:spMkLst>
        </pc:spChg>
      </pc:sldChg>
      <pc:sldChg chg="del">
        <pc:chgData name="Tegischer Lukas" userId="f78daebb-0565-485c-bd0e-1cd035e796ff" providerId="ADAL" clId="{050C9C81-B7ED-4E97-8E98-F9059E4435E4}" dt="2022-11-04T10:39:19.412" v="18" actId="47"/>
        <pc:sldMkLst>
          <pc:docMk/>
          <pc:sldMk cId="3932101437" sldId="291"/>
        </pc:sldMkLst>
      </pc:sldChg>
      <pc:sldChg chg="addSp delSp modSp mod">
        <pc:chgData name="Tegischer Lukas" userId="f78daebb-0565-485c-bd0e-1cd035e796ff" providerId="ADAL" clId="{050C9C81-B7ED-4E97-8E98-F9059E4435E4}" dt="2022-11-04T10:38:50.481" v="6" actId="478"/>
        <pc:sldMkLst>
          <pc:docMk/>
          <pc:sldMk cId="104647082" sldId="292"/>
        </pc:sldMkLst>
        <pc:spChg chg="del">
          <ac:chgData name="Tegischer Lukas" userId="f78daebb-0565-485c-bd0e-1cd035e796ff" providerId="ADAL" clId="{050C9C81-B7ED-4E97-8E98-F9059E4435E4}" dt="2022-11-04T10:38:48.434" v="5" actId="478"/>
          <ac:spMkLst>
            <pc:docMk/>
            <pc:sldMk cId="104647082" sldId="292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050C9C81-B7ED-4E97-8E98-F9059E4435E4}" dt="2022-11-04T10:38:50.481" v="6" actId="478"/>
          <ac:spMkLst>
            <pc:docMk/>
            <pc:sldMk cId="104647082" sldId="292"/>
            <ac:spMk id="9" creationId="{9A60FB75-B9E5-03C1-5BB4-39E1BFCF0F8B}"/>
          </ac:spMkLst>
        </pc:spChg>
      </pc:sldChg>
      <pc:sldChg chg="addSp delSp modSp mod">
        <pc:chgData name="Tegischer Lukas" userId="f78daebb-0565-485c-bd0e-1cd035e796ff" providerId="ADAL" clId="{050C9C81-B7ED-4E97-8E98-F9059E4435E4}" dt="2022-11-04T10:38:55.270" v="8" actId="478"/>
        <pc:sldMkLst>
          <pc:docMk/>
          <pc:sldMk cId="3466190406" sldId="293"/>
        </pc:sldMkLst>
        <pc:spChg chg="del">
          <ac:chgData name="Tegischer Lukas" userId="f78daebb-0565-485c-bd0e-1cd035e796ff" providerId="ADAL" clId="{050C9C81-B7ED-4E97-8E98-F9059E4435E4}" dt="2022-11-04T10:38:53.747" v="7" actId="478"/>
          <ac:spMkLst>
            <pc:docMk/>
            <pc:sldMk cId="3466190406" sldId="293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050C9C81-B7ED-4E97-8E98-F9059E4435E4}" dt="2022-11-04T10:38:55.270" v="8" actId="478"/>
          <ac:spMkLst>
            <pc:docMk/>
            <pc:sldMk cId="3466190406" sldId="293"/>
            <ac:spMk id="11" creationId="{AE2ECAA8-6EAB-A524-DBA7-9A0298A843F4}"/>
          </ac:spMkLst>
        </pc:spChg>
      </pc:sldChg>
      <pc:sldChg chg="addSp delSp modSp mod">
        <pc:chgData name="Tegischer Lukas" userId="f78daebb-0565-485c-bd0e-1cd035e796ff" providerId="ADAL" clId="{050C9C81-B7ED-4E97-8E98-F9059E4435E4}" dt="2022-11-04T10:38:58.434" v="10" actId="478"/>
        <pc:sldMkLst>
          <pc:docMk/>
          <pc:sldMk cId="1139538758" sldId="294"/>
        </pc:sldMkLst>
        <pc:spChg chg="del">
          <ac:chgData name="Tegischer Lukas" userId="f78daebb-0565-485c-bd0e-1cd035e796ff" providerId="ADAL" clId="{050C9C81-B7ED-4E97-8E98-F9059E4435E4}" dt="2022-11-04T10:38:57.325" v="9" actId="478"/>
          <ac:spMkLst>
            <pc:docMk/>
            <pc:sldMk cId="1139538758" sldId="294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050C9C81-B7ED-4E97-8E98-F9059E4435E4}" dt="2022-11-04T10:38:58.434" v="10" actId="478"/>
          <ac:spMkLst>
            <pc:docMk/>
            <pc:sldMk cId="1139538758" sldId="294"/>
            <ac:spMk id="10" creationId="{8AE9CB4C-5EFA-B64E-6649-344C7D2BADE2}"/>
          </ac:spMkLst>
        </pc:spChg>
      </pc:sldChg>
      <pc:sldChg chg="addSp delSp modSp mod">
        <pc:chgData name="Tegischer Lukas" userId="f78daebb-0565-485c-bd0e-1cd035e796ff" providerId="ADAL" clId="{050C9C81-B7ED-4E97-8E98-F9059E4435E4}" dt="2022-11-04T10:39:13.051" v="15" actId="478"/>
        <pc:sldMkLst>
          <pc:docMk/>
          <pc:sldMk cId="2264107773" sldId="295"/>
        </pc:sldMkLst>
        <pc:spChg chg="del">
          <ac:chgData name="Tegischer Lukas" userId="f78daebb-0565-485c-bd0e-1cd035e796ff" providerId="ADAL" clId="{050C9C81-B7ED-4E97-8E98-F9059E4435E4}" dt="2022-11-04T10:39:11.401" v="14" actId="478"/>
          <ac:spMkLst>
            <pc:docMk/>
            <pc:sldMk cId="2264107773" sldId="295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050C9C81-B7ED-4E97-8E98-F9059E4435E4}" dt="2022-11-04T10:39:13.051" v="15" actId="478"/>
          <ac:spMkLst>
            <pc:docMk/>
            <pc:sldMk cId="2264107773" sldId="295"/>
            <ac:spMk id="4" creationId="{EB70ACEE-F2E8-2924-00C2-D4C6631AA6C9}"/>
          </ac:spMkLst>
        </pc:spChg>
        <pc:spChg chg="mod">
          <ac:chgData name="Tegischer Lukas" userId="f78daebb-0565-485c-bd0e-1cd035e796ff" providerId="ADAL" clId="{050C9C81-B7ED-4E97-8E98-F9059E4435E4}" dt="2022-11-04T10:39:09.611" v="13" actId="1076"/>
          <ac:spMkLst>
            <pc:docMk/>
            <pc:sldMk cId="2264107773" sldId="295"/>
            <ac:spMk id="8" creationId="{00000000-0000-0000-0000-000000000000}"/>
          </ac:spMkLst>
        </pc:spChg>
      </pc:sldChg>
      <pc:sldChg chg="addSp delSp modSp mod">
        <pc:chgData name="Tegischer Lukas" userId="f78daebb-0565-485c-bd0e-1cd035e796ff" providerId="ADAL" clId="{050C9C81-B7ED-4E97-8E98-F9059E4435E4}" dt="2022-11-04T10:39:18.356" v="17" actId="478"/>
        <pc:sldMkLst>
          <pc:docMk/>
          <pc:sldMk cId="2561832993" sldId="296"/>
        </pc:sldMkLst>
        <pc:spChg chg="del">
          <ac:chgData name="Tegischer Lukas" userId="f78daebb-0565-485c-bd0e-1cd035e796ff" providerId="ADAL" clId="{050C9C81-B7ED-4E97-8E98-F9059E4435E4}" dt="2022-11-04T10:39:15.805" v="16" actId="478"/>
          <ac:spMkLst>
            <pc:docMk/>
            <pc:sldMk cId="2561832993" sldId="296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050C9C81-B7ED-4E97-8E98-F9059E4435E4}" dt="2022-11-04T10:39:18.356" v="17" actId="478"/>
          <ac:spMkLst>
            <pc:docMk/>
            <pc:sldMk cId="2561832993" sldId="296"/>
            <ac:spMk id="4" creationId="{B1230C57-FAB8-D22C-8FC8-510AA2DB89E1}"/>
          </ac:spMkLst>
        </pc:spChg>
      </pc:sldChg>
      <pc:sldChg chg="addSp delSp modSp mod">
        <pc:chgData name="Tegischer Lukas" userId="f78daebb-0565-485c-bd0e-1cd035e796ff" providerId="ADAL" clId="{050C9C81-B7ED-4E97-8E98-F9059E4435E4}" dt="2022-11-04T10:39:03.978" v="12" actId="478"/>
        <pc:sldMkLst>
          <pc:docMk/>
          <pc:sldMk cId="2712566644" sldId="297"/>
        </pc:sldMkLst>
        <pc:spChg chg="del">
          <ac:chgData name="Tegischer Lukas" userId="f78daebb-0565-485c-bd0e-1cd035e796ff" providerId="ADAL" clId="{050C9C81-B7ED-4E97-8E98-F9059E4435E4}" dt="2022-11-04T10:39:00.813" v="11" actId="478"/>
          <ac:spMkLst>
            <pc:docMk/>
            <pc:sldMk cId="2712566644" sldId="297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050C9C81-B7ED-4E97-8E98-F9059E4435E4}" dt="2022-11-04T10:39:03.978" v="12" actId="478"/>
          <ac:spMkLst>
            <pc:docMk/>
            <pc:sldMk cId="2712566644" sldId="297"/>
            <ac:spMk id="5" creationId="{03C9521E-235F-CA6A-224C-C98C1690741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7058-E8D1-46B7-A40D-7DF4B908456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6C17-59A6-4923-A7BE-1C86F922364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448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550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24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264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A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3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40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285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09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26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50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678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58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8890" y="1771135"/>
            <a:ext cx="9281160" cy="206843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e-AT" sz="48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Scheitelpunktform</a:t>
            </a:r>
            <a:br>
              <a:rPr lang="de-AT" sz="44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AT" sz="28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28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</a:t>
            </a:r>
            <a:r>
              <a:rPr lang="de-AT" sz="2800" b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endParaRPr lang="de-AT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03574" y="2129911"/>
            <a:ext cx="115736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40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Scheitelpunktform – Parameter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/>
              <p:cNvSpPr/>
              <p:nvPr/>
            </p:nvSpPr>
            <p:spPr>
              <a:xfrm>
                <a:off x="124544" y="3171570"/>
                <a:ext cx="11731752" cy="5808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de-AT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32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32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de-AT" sz="32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de-AT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AT" sz="3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AT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de-AT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de-AT" sz="3200" b="1" i="1" smtClean="0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</m:d>
                      </m:e>
                      <m:sup>
                        <m:r>
                          <a:rPr lang="de-AT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de-AT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de-AT" sz="32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endParaRPr lang="de-AT" sz="3200" b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44" y="3171570"/>
                <a:ext cx="11731752" cy="5808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feil nach oben 8"/>
          <p:cNvSpPr/>
          <p:nvPr/>
        </p:nvSpPr>
        <p:spPr>
          <a:xfrm>
            <a:off x="6454860" y="3920620"/>
            <a:ext cx="745009" cy="1661027"/>
          </a:xfrm>
          <a:prstGeom prst="upArrow">
            <a:avLst>
              <a:gd name="adj1" fmla="val 50000"/>
              <a:gd name="adj2" fmla="val 654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42AA4B6-D3FB-FFAD-1A9A-6267CF611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8653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82603" y="625642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m - Auswirkungen</a:t>
            </a:r>
          </a:p>
        </p:txBody>
      </p:sp>
      <p:sp>
        <p:nvSpPr>
          <p:cNvPr id="5" name="Rechteck 4"/>
          <p:cNvSpPr/>
          <p:nvPr/>
        </p:nvSpPr>
        <p:spPr>
          <a:xfrm>
            <a:off x="462733" y="1334540"/>
            <a:ext cx="11213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 </a:t>
            </a:r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Parameter m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bewirkt eine </a:t>
            </a:r>
            <a:r>
              <a:rPr lang="de-AT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waagrechte Verschiebung</a:t>
            </a:r>
            <a:r>
              <a:rPr lang="de-AT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 Funktionsgraphen </a:t>
            </a:r>
            <a:r>
              <a:rPr lang="de-AT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b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Einheiten</a:t>
            </a:r>
            <a:r>
              <a:rPr lang="de-AT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entlang der </a:t>
            </a:r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x-Achse.</a:t>
            </a:r>
            <a:endParaRPr lang="de-A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462733" y="1827995"/>
                <a:ext cx="218444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AT" sz="3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Fall 1: </a:t>
                </a:r>
                <a14:m>
                  <m:oMath xmlns:m="http://schemas.openxmlformats.org/officeDocument/2006/math">
                    <m:r>
                      <a:rPr lang="de-AT" sz="3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AT" sz="32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de-AT" sz="32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33" y="1827995"/>
                <a:ext cx="2184444" cy="492443"/>
              </a:xfrm>
              <a:prstGeom prst="rect">
                <a:avLst/>
              </a:prstGeom>
              <a:blipFill rotWithShape="0">
                <a:blip r:embed="rId2"/>
                <a:stretch>
                  <a:fillRect l="-11453" t="-24691" b="-4938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/>
              <p:cNvSpPr/>
              <p:nvPr/>
            </p:nvSpPr>
            <p:spPr>
              <a:xfrm>
                <a:off x="462733" y="2462817"/>
                <a:ext cx="5759590" cy="388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Ist </a:t>
                </a:r>
                <a14:m>
                  <m:oMath xmlns:m="http://schemas.openxmlformats.org/officeDocument/2006/math">
                    <m:r>
                      <a:rPr lang="de-AT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de-AT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de-AT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de-AT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de-AT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 tritt eine Verschiebung </a:t>
                </a:r>
                <a:r>
                  <a:rPr lang="de-AT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um m</a:t>
                </a:r>
                <a:r>
                  <a:rPr lang="de-AT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nach </a:t>
                </a:r>
                <a:r>
                  <a:rPr lang="de-AT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rechts</a:t>
                </a:r>
                <a:r>
                  <a:rPr lang="de-AT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ein.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33" y="2462817"/>
                <a:ext cx="5759590" cy="388696"/>
              </a:xfrm>
              <a:prstGeom prst="rect">
                <a:avLst/>
              </a:prstGeom>
              <a:blipFill rotWithShape="0">
                <a:blip r:embed="rId3"/>
                <a:stretch>
                  <a:fillRect l="-952" t="-6250" b="-2031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fik 9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88" b="19758"/>
          <a:stretch/>
        </p:blipFill>
        <p:spPr bwMode="auto">
          <a:xfrm>
            <a:off x="6927414" y="1827995"/>
            <a:ext cx="4257599" cy="4717184"/>
          </a:xfrm>
          <a:prstGeom prst="rect">
            <a:avLst/>
          </a:prstGeom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/>
              <p:cNvSpPr/>
              <p:nvPr/>
            </p:nvSpPr>
            <p:spPr>
              <a:xfrm>
                <a:off x="831414" y="3935741"/>
                <a:ext cx="6096000" cy="12003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de-AT" sz="2400" b="1" u="sng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Bsp.:</a:t>
                </a:r>
                <a:r>
                  <a:rPr lang="de-AT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Die Funktion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de-AT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de-AT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=3∙(</m:t>
                    </m:r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−2)²</m:t>
                    </m:r>
                  </m:oMath>
                </a14:m>
                <a:r>
                  <a:rPr lang="de-AT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de-AT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mit </a:t>
                </a:r>
                <a14:m>
                  <m:oMath xmlns:m="http://schemas.openxmlformats.org/officeDocument/2006/math">
                    <m:r>
                      <a:rPr lang="de-AT" sz="2400" b="1" i="1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de-AT" sz="2400" b="1" i="1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400" b="1" i="1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de-AT" sz="2400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verschiebt die Funktion</a:t>
                </a:r>
                <a:br>
                  <a:rPr lang="de-AT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de-AT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de-AT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de-AT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</m:t>
                    </m:r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²</m:t>
                    </m:r>
                  </m:oMath>
                </a14:m>
                <a:r>
                  <a:rPr lang="de-AT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um </a:t>
                </a:r>
                <a:r>
                  <a:rPr lang="de-AT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 Einheiten</a:t>
                </a:r>
                <a:r>
                  <a:rPr lang="de-AT" sz="2400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nach</a:t>
                </a:r>
                <a:r>
                  <a:rPr lang="de-AT" sz="2400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rechts</a:t>
                </a:r>
                <a:r>
                  <a:rPr lang="de-AT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de-AT" sz="2400" dirty="0"/>
              </a:p>
            </p:txBody>
          </p:sp>
        </mc:Choice>
        <mc:Fallback xmlns="">
          <p:sp>
            <p:nvSpPr>
              <p:cNvPr id="8" name="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414" y="3935741"/>
                <a:ext cx="6096000" cy="1200329"/>
              </a:xfrm>
              <a:prstGeom prst="rect">
                <a:avLst/>
              </a:prstGeom>
              <a:blipFill rotWithShape="0">
                <a:blip r:embed="rId6"/>
                <a:stretch>
                  <a:fillRect l="-1500" t="-4061" b="-1066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64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82603" y="625642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m - Auswirkungen</a:t>
            </a:r>
          </a:p>
        </p:txBody>
      </p:sp>
      <p:sp>
        <p:nvSpPr>
          <p:cNvPr id="5" name="Rechteck 4"/>
          <p:cNvSpPr/>
          <p:nvPr/>
        </p:nvSpPr>
        <p:spPr>
          <a:xfrm>
            <a:off x="462733" y="1334540"/>
            <a:ext cx="11213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 </a:t>
            </a:r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Parameter m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bewirkt eine </a:t>
            </a:r>
            <a:r>
              <a:rPr lang="de-AT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waagrechte Verschiebung</a:t>
            </a:r>
            <a:r>
              <a:rPr lang="de-AT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 Funktionsgraphen </a:t>
            </a:r>
            <a:r>
              <a:rPr lang="de-AT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b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Einheiten</a:t>
            </a:r>
            <a:r>
              <a:rPr lang="de-AT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entlang der </a:t>
            </a:r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x-Achse.</a:t>
            </a:r>
            <a:endParaRPr lang="de-A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462733" y="1827995"/>
                <a:ext cx="218444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AT" sz="3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Fall 1: </a:t>
                </a:r>
                <a14:m>
                  <m:oMath xmlns:m="http://schemas.openxmlformats.org/officeDocument/2006/math">
                    <m:r>
                      <a:rPr lang="de-AT" sz="3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AT" sz="32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de-AT" sz="32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33" y="1827995"/>
                <a:ext cx="2184444" cy="492443"/>
              </a:xfrm>
              <a:prstGeom prst="rect">
                <a:avLst/>
              </a:prstGeom>
              <a:blipFill rotWithShape="0">
                <a:blip r:embed="rId2"/>
                <a:stretch>
                  <a:fillRect l="-11453" t="-24691" b="-4938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/>
              <p:cNvSpPr/>
              <p:nvPr/>
            </p:nvSpPr>
            <p:spPr>
              <a:xfrm>
                <a:off x="462733" y="2462817"/>
                <a:ext cx="5759590" cy="388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Ist </a:t>
                </a:r>
                <a14:m>
                  <m:oMath xmlns:m="http://schemas.openxmlformats.org/officeDocument/2006/math">
                    <m:r>
                      <a:rPr lang="de-AT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de-AT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de-AT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de-AT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de-AT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 tritt eine Verschiebung </a:t>
                </a:r>
                <a:r>
                  <a:rPr lang="de-AT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um m</a:t>
                </a:r>
                <a:r>
                  <a:rPr lang="de-AT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nach </a:t>
                </a:r>
                <a:r>
                  <a:rPr lang="de-AT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rechts</a:t>
                </a:r>
                <a:r>
                  <a:rPr lang="de-AT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ein.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33" y="2462817"/>
                <a:ext cx="5759590" cy="388696"/>
              </a:xfrm>
              <a:prstGeom prst="rect">
                <a:avLst/>
              </a:prstGeom>
              <a:blipFill rotWithShape="0">
                <a:blip r:embed="rId3"/>
                <a:stretch>
                  <a:fillRect l="-952" t="-6250" b="-2031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fik 9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88" b="19758"/>
          <a:stretch/>
        </p:blipFill>
        <p:spPr bwMode="auto">
          <a:xfrm>
            <a:off x="6927414" y="1827995"/>
            <a:ext cx="4257599" cy="4717184"/>
          </a:xfrm>
          <a:prstGeom prst="rect">
            <a:avLst/>
          </a:prstGeom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/>
              <p:cNvSpPr/>
              <p:nvPr/>
            </p:nvSpPr>
            <p:spPr>
              <a:xfrm>
                <a:off x="703077" y="3493146"/>
                <a:ext cx="6096000" cy="12003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de-AT" sz="2400" b="1" u="sng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Bsp.:</a:t>
                </a:r>
                <a:r>
                  <a:rPr lang="de-AT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Die Funktion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de-AT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de-AT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=3∙(</m:t>
                    </m:r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−2)²</m:t>
                    </m:r>
                  </m:oMath>
                </a14:m>
                <a:r>
                  <a:rPr lang="de-AT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de-AT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mit </a:t>
                </a:r>
                <a14:m>
                  <m:oMath xmlns:m="http://schemas.openxmlformats.org/officeDocument/2006/math">
                    <m:r>
                      <a:rPr lang="de-AT" sz="2400" b="1" i="1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de-AT" sz="2400" b="1" i="1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400" b="1" i="1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de-AT" sz="2400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verschiebt die Funktion</a:t>
                </a:r>
                <a:br>
                  <a:rPr lang="de-AT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de-AT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de-AT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de-AT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</m:t>
                    </m:r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²</m:t>
                    </m:r>
                  </m:oMath>
                </a14:m>
                <a:r>
                  <a:rPr lang="de-AT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um </a:t>
                </a:r>
                <a:r>
                  <a:rPr lang="de-AT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 Einheiten</a:t>
                </a:r>
                <a:r>
                  <a:rPr lang="de-AT" sz="2400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nach</a:t>
                </a:r>
                <a:r>
                  <a:rPr lang="de-AT" sz="2400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rechts</a:t>
                </a:r>
                <a:r>
                  <a:rPr lang="de-AT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de-AT" sz="2400" dirty="0"/>
              </a:p>
            </p:txBody>
          </p:sp>
        </mc:Choice>
        <mc:Fallback xmlns="">
          <p:sp>
            <p:nvSpPr>
              <p:cNvPr id="8" name="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77" y="3493146"/>
                <a:ext cx="6096000" cy="1200329"/>
              </a:xfrm>
              <a:prstGeom prst="rect">
                <a:avLst/>
              </a:prstGeom>
              <a:blipFill rotWithShape="0">
                <a:blip r:embed="rId6"/>
                <a:stretch>
                  <a:fillRect l="-1500" t="-4061" b="-1066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hteck 3"/>
          <p:cNvSpPr/>
          <p:nvPr/>
        </p:nvSpPr>
        <p:spPr>
          <a:xfrm>
            <a:off x="956201" y="5335109"/>
            <a:ext cx="4772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000" b="1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ACHTUNG</a:t>
            </a:r>
            <a:r>
              <a:rPr lang="de-AT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In der Klammer steht ein </a:t>
            </a:r>
            <a:r>
              <a:rPr lang="de-AT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MINUS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346619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82603" y="625642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m - Auswirkungen</a:t>
            </a:r>
          </a:p>
        </p:txBody>
      </p:sp>
      <p:sp>
        <p:nvSpPr>
          <p:cNvPr id="5" name="Rechteck 4"/>
          <p:cNvSpPr/>
          <p:nvPr/>
        </p:nvSpPr>
        <p:spPr>
          <a:xfrm>
            <a:off x="462733" y="1334540"/>
            <a:ext cx="11213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 </a:t>
            </a:r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Parameter m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bewirkt eine </a:t>
            </a:r>
            <a:r>
              <a:rPr lang="de-AT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waagrechte Verschiebung</a:t>
            </a:r>
            <a:r>
              <a:rPr lang="de-AT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 Funktionsgraphen </a:t>
            </a:r>
            <a:r>
              <a:rPr lang="de-AT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b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Einheiten</a:t>
            </a:r>
            <a:r>
              <a:rPr lang="de-AT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entlang der </a:t>
            </a:r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x-Achse.</a:t>
            </a:r>
            <a:endParaRPr lang="de-A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462733" y="1827995"/>
                <a:ext cx="218444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AT" sz="3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Fall 2: </a:t>
                </a:r>
                <a14:m>
                  <m:oMath xmlns:m="http://schemas.openxmlformats.org/officeDocument/2006/math">
                    <m:r>
                      <a:rPr lang="de-AT" sz="3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AT" sz="32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de-AT" sz="32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33" y="1827995"/>
                <a:ext cx="2184444" cy="492443"/>
              </a:xfrm>
              <a:prstGeom prst="rect">
                <a:avLst/>
              </a:prstGeom>
              <a:blipFill rotWithShape="0">
                <a:blip r:embed="rId2"/>
                <a:stretch>
                  <a:fillRect l="-11453" t="-24691" b="-4938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/>
              <p:cNvSpPr/>
              <p:nvPr/>
            </p:nvSpPr>
            <p:spPr>
              <a:xfrm>
                <a:off x="462733" y="2462817"/>
                <a:ext cx="5611664" cy="388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Ist </a:t>
                </a:r>
                <a14:m>
                  <m:oMath xmlns:m="http://schemas.openxmlformats.org/officeDocument/2006/math">
                    <m:r>
                      <a:rPr lang="de-AT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de-AT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de-AT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de-AT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de-AT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 tritt eine Verschiebung </a:t>
                </a:r>
                <a:r>
                  <a:rPr lang="de-AT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um m</a:t>
                </a:r>
                <a:r>
                  <a:rPr lang="de-AT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nach </a:t>
                </a:r>
                <a:r>
                  <a:rPr lang="de-AT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links </a:t>
                </a:r>
                <a:r>
                  <a:rPr lang="de-AT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ein.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33" y="2462817"/>
                <a:ext cx="5611664" cy="388696"/>
              </a:xfrm>
              <a:prstGeom prst="rect">
                <a:avLst/>
              </a:prstGeom>
              <a:blipFill rotWithShape="0">
                <a:blip r:embed="rId3"/>
                <a:stretch>
                  <a:fillRect l="-978" t="-6250" r="-109" b="-2031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hteck 3"/>
          <p:cNvSpPr/>
          <p:nvPr/>
        </p:nvSpPr>
        <p:spPr>
          <a:xfrm>
            <a:off x="956201" y="5335109"/>
            <a:ext cx="45499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000" b="1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ACHTUNG</a:t>
            </a:r>
            <a:r>
              <a:rPr lang="de-AT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In der Klammer steht ein </a:t>
            </a:r>
            <a:r>
              <a:rPr lang="de-AT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PLUS</a:t>
            </a:r>
            <a:endParaRPr lang="de-AT" sz="2000" dirty="0"/>
          </a:p>
        </p:txBody>
      </p:sp>
      <p:pic>
        <p:nvPicPr>
          <p:cNvPr id="11" name="Grafik 10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8523" b="26445"/>
          <a:stretch/>
        </p:blipFill>
        <p:spPr bwMode="auto">
          <a:xfrm>
            <a:off x="6074397" y="2003871"/>
            <a:ext cx="5901703" cy="4044003"/>
          </a:xfrm>
          <a:prstGeom prst="rect">
            <a:avLst/>
          </a:prstGeom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/>
              <p:cNvSpPr/>
              <p:nvPr/>
            </p:nvSpPr>
            <p:spPr>
              <a:xfrm>
                <a:off x="294527" y="3411610"/>
                <a:ext cx="6096000" cy="12003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de-AT" sz="2400" b="1" u="sng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Bsp.:</a:t>
                </a:r>
                <a:r>
                  <a:rPr lang="de-AT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Die Funktion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de-AT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de-AT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=0,5∙(</m:t>
                    </m:r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+3)²</m:t>
                    </m:r>
                  </m:oMath>
                </a14:m>
                <a:r>
                  <a:rPr lang="de-AT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de-AT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mit </a:t>
                </a:r>
                <a14:m>
                  <m:oMath xmlns:m="http://schemas.openxmlformats.org/officeDocument/2006/math">
                    <m:r>
                      <a:rPr lang="de-AT" sz="2400" b="1" i="1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de-AT" sz="2400" b="1" i="1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de-AT" sz="2400" b="1" i="1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de-AT" sz="2400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verschiebt die Funktion </a:t>
                </a:r>
                <a:endParaRPr lang="de-AT" sz="24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AT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de-AT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de-AT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=0,5</m:t>
                    </m:r>
                    <m:sSup>
                      <m:sSupPr>
                        <m:ctrlPr>
                          <a:rPr lang="de-AT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e-AT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AT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um </a:t>
                </a:r>
                <a:r>
                  <a:rPr lang="de-AT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 Einheiten</a:t>
                </a:r>
                <a:r>
                  <a:rPr lang="de-AT" sz="2400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nach</a:t>
                </a:r>
                <a:r>
                  <a:rPr lang="de-AT" sz="2400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links</a:t>
                </a:r>
                <a:r>
                  <a:rPr lang="de-AT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de-AT" dirty="0"/>
              </a:p>
            </p:txBody>
          </p:sp>
        </mc:Choice>
        <mc:Fallback xmlns="">
          <p:sp>
            <p:nvSpPr>
              <p:cNvPr id="9" name="Rechtec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27" y="3411610"/>
                <a:ext cx="6096000" cy="1200329"/>
              </a:xfrm>
              <a:prstGeom prst="rect">
                <a:avLst/>
              </a:prstGeom>
              <a:blipFill rotWithShape="0">
                <a:blip r:embed="rId6"/>
                <a:stretch>
                  <a:fillRect l="-1500" t="-4061" b="-1066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953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249869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m - Zusammenfassung</a:t>
            </a: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8" name="Add-In 7" title="GeoGebra for PowerPoint">
                <a:extLst>
                  <a:ext uri="{FF2B5EF4-FFF2-40B4-BE49-F238E27FC236}">
                    <a16:creationId xmlns:a16="http://schemas.microsoft.com/office/drawing/2014/main" id="{78EE5D34-48E3-410E-9270-902C06CF9D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5548649"/>
                  </p:ext>
                </p:extLst>
              </p:nvPr>
            </p:nvGraphicFramePr>
            <p:xfrm>
              <a:off x="637563" y="893131"/>
              <a:ext cx="11107024" cy="5715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8" name="Add-In 7" title="GeoGebra for PowerPoint">
                <a:extLst>
                  <a:ext uri="{FF2B5EF4-FFF2-40B4-BE49-F238E27FC236}">
                    <a16:creationId xmlns:a16="http://schemas.microsoft.com/office/drawing/2014/main" id="{78EE5D34-48E3-410E-9270-902C06CF9D8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7563" y="893131"/>
                <a:ext cx="11107024" cy="571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256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hteck 7"/>
              <p:cNvSpPr/>
              <p:nvPr/>
            </p:nvSpPr>
            <p:spPr>
              <a:xfrm>
                <a:off x="320842" y="625642"/>
                <a:ext cx="11550316" cy="734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0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Bsp. 1)</a:t>
                </a:r>
                <a:r>
                  <a:rPr lang="de-AT" sz="20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Bestimme die </a:t>
                </a:r>
                <a:r>
                  <a:rPr lang="de-AT" sz="20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Parameter a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und </a:t>
                </a:r>
                <a:r>
                  <a:rPr lang="de-AT" sz="20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Gib den </a:t>
                </a:r>
                <a:r>
                  <a:rPr lang="de-AT" sz="20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Scheitelpunkt S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und die </a:t>
                </a:r>
                <a:r>
                  <a:rPr lang="de-AT" sz="20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Funktionsgleichung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der Form </a:t>
                </a:r>
                <a14:m>
                  <m:oMath xmlns:m="http://schemas.openxmlformats.org/officeDocument/2006/math"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AT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AT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de-AT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de-AT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</m:d>
                      </m:e>
                      <m:sup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an. Zeichne die </a:t>
                </a:r>
                <a:r>
                  <a:rPr lang="de-AT" sz="20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Symmetrieachse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ein und gib die Gleichung der </a:t>
                </a:r>
                <a:r>
                  <a:rPr lang="de-AT" sz="20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Symmetrieachse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an.</a:t>
                </a:r>
                <a:endParaRPr lang="de-AT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42" y="625642"/>
                <a:ext cx="11550316" cy="734240"/>
              </a:xfrm>
              <a:prstGeom prst="rect">
                <a:avLst/>
              </a:prstGeom>
              <a:blipFill>
                <a:blip r:embed="rId2"/>
                <a:stretch>
                  <a:fillRect l="-581" t="-4167" b="-1500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Grafik 11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3396" b="30743"/>
          <a:stretch/>
        </p:blipFill>
        <p:spPr bwMode="auto">
          <a:xfrm>
            <a:off x="1629776" y="1698023"/>
            <a:ext cx="3760371" cy="48311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6497052" y="2606311"/>
                <a:ext cx="1396151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de-AT" sz="2400" dirty="0"/>
                  <a:t>a=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de-AT" sz="2400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de-AT" sz="2400" dirty="0"/>
                  <a:t>m=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de-AT" sz="2400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de-AT" sz="2400" dirty="0"/>
                  <a:t>S=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de-AT" sz="2400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de-AT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AT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AT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AT" sz="2400" i="1" dirty="0" smtClean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endParaRPr lang="de-AT" sz="24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052" y="2606311"/>
                <a:ext cx="1396151" cy="2677656"/>
              </a:xfrm>
              <a:prstGeom prst="rect">
                <a:avLst/>
              </a:prstGeom>
              <a:blipFill rotWithShape="0">
                <a:blip r:embed="rId5"/>
                <a:stretch>
                  <a:fillRect l="-6114" t="-1822" b="-387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Gerader Verbinder 5"/>
          <p:cNvCxnSpPr/>
          <p:nvPr/>
        </p:nvCxnSpPr>
        <p:spPr>
          <a:xfrm flipH="1">
            <a:off x="3789405" y="1698023"/>
            <a:ext cx="868" cy="483111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10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/>
              <p:cNvSpPr/>
              <p:nvPr/>
            </p:nvSpPr>
            <p:spPr>
              <a:xfrm>
                <a:off x="331910" y="625642"/>
                <a:ext cx="11550316" cy="734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0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Bsp. 1)</a:t>
                </a:r>
                <a:r>
                  <a:rPr lang="de-AT" sz="20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Bestimme die </a:t>
                </a:r>
                <a:r>
                  <a:rPr lang="de-AT" sz="20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Parameter a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und </a:t>
                </a:r>
                <a:r>
                  <a:rPr lang="de-AT" sz="20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Gib den </a:t>
                </a:r>
                <a:r>
                  <a:rPr lang="de-AT" sz="20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Scheitelpunkt S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und die </a:t>
                </a:r>
                <a:r>
                  <a:rPr lang="de-AT" sz="20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Funktionsgleichung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der Form </a:t>
                </a:r>
                <a14:m>
                  <m:oMath xmlns:m="http://schemas.openxmlformats.org/officeDocument/2006/math"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AT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AT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de-AT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de-AT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</m:d>
                      </m:e>
                      <m:sup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an. Zeichne die </a:t>
                </a:r>
                <a:r>
                  <a:rPr lang="de-AT" sz="20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Symmetrieachse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ein und gib die Gleichung der </a:t>
                </a:r>
                <a:r>
                  <a:rPr lang="de-AT" sz="20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Symmetrieachse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an.</a:t>
                </a:r>
                <a:endParaRPr lang="de-AT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10" y="625642"/>
                <a:ext cx="11550316" cy="734240"/>
              </a:xfrm>
              <a:prstGeom prst="rect">
                <a:avLst/>
              </a:prstGeom>
              <a:blipFill rotWithShape="0">
                <a:blip r:embed="rId2"/>
                <a:stretch>
                  <a:fillRect l="-528" t="-4167" b="-1500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6994357" y="2601531"/>
                <a:ext cx="1396151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de-AT" sz="2400" dirty="0"/>
                  <a:t>a=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de-AT" sz="2400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de-AT" sz="2400" dirty="0"/>
                  <a:t>m=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de-AT" sz="2400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de-AT" sz="2400" dirty="0"/>
                  <a:t>S=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de-AT" sz="2400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de-AT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AT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AT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AT" sz="2400" i="1" dirty="0" smtClean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endParaRPr lang="de-AT" sz="24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4357" y="2601531"/>
                <a:ext cx="1396151" cy="2677656"/>
              </a:xfrm>
              <a:prstGeom prst="rect">
                <a:avLst/>
              </a:prstGeom>
              <a:blipFill rotWithShape="0">
                <a:blip r:embed="rId3"/>
                <a:stretch>
                  <a:fillRect l="-5677" t="-1822" b="-387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3219" b="29788"/>
          <a:stretch/>
        </p:blipFill>
        <p:spPr bwMode="auto">
          <a:xfrm>
            <a:off x="692650" y="1592214"/>
            <a:ext cx="5820443" cy="46962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Gerader Verbinder 6"/>
          <p:cNvCxnSpPr/>
          <p:nvPr/>
        </p:nvCxnSpPr>
        <p:spPr>
          <a:xfrm>
            <a:off x="3345430" y="1592214"/>
            <a:ext cx="0" cy="480863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83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lzart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webextensions/webextension1.xml><?xml version="1.0" encoding="utf-8"?>
<we:webextension xmlns:we="http://schemas.microsoft.com/office/webextensions/webextension/2010/11" id="{7DC166CA-64FD-40CB-B0E6-C60A7F7390F7}">
  <we:reference id="wa104363477" version="1.0.0.3" store="de-DE" storeType="OMEX"/>
  <we:alternateReferences>
    <we:reference id="wa104363477" version="1.0.0.3" store="wa104363477" storeType="OMEX"/>
  </we:alternateReferences>
  <we:properties>
    <we:property name="__labs__" value="{&quot;configuration&quot;:null,&quot;hostVersion&quot;:{&quot;major&quot;:0,&quot;minor&quot;:1}}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Holzart</Template>
  <TotalTime>0</TotalTime>
  <Words>358</Words>
  <Application>Microsoft Office PowerPoint</Application>
  <PresentationFormat>Breitbild</PresentationFormat>
  <Paragraphs>41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Calibri</vt:lpstr>
      <vt:lpstr>Cambria Math</vt:lpstr>
      <vt:lpstr>Georgia</vt:lpstr>
      <vt:lpstr>Trebuchet MS</vt:lpstr>
      <vt:lpstr>Wingdings</vt:lpstr>
      <vt:lpstr>Holzart</vt:lpstr>
      <vt:lpstr>Die Scheitelpunktform  Parameter m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und Begriffe der Bruchrechnung (1. Klasse)</dc:title>
  <dc:creator>Lukas Tegischer</dc:creator>
  <cp:lastModifiedBy>Tegischer Lukas</cp:lastModifiedBy>
  <cp:revision>82</cp:revision>
  <dcterms:created xsi:type="dcterms:W3CDTF">2020-04-09T06:13:57Z</dcterms:created>
  <dcterms:modified xsi:type="dcterms:W3CDTF">2022-11-04T10:39:21Z</dcterms:modified>
</cp:coreProperties>
</file>