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56" r:id="rId2"/>
    <p:sldId id="278" r:id="rId3"/>
    <p:sldId id="287" r:id="rId4"/>
    <p:sldId id="288" r:id="rId5"/>
    <p:sldId id="290" r:id="rId6"/>
    <p:sldId id="292" r:id="rId7"/>
    <p:sldId id="304" r:id="rId8"/>
    <p:sldId id="294" r:id="rId9"/>
    <p:sldId id="293" r:id="rId10"/>
    <p:sldId id="295" r:id="rId11"/>
    <p:sldId id="296" r:id="rId12"/>
    <p:sldId id="297" r:id="rId13"/>
    <p:sldId id="298" r:id="rId14"/>
    <p:sldId id="299" r:id="rId15"/>
    <p:sldId id="300" r:id="rId16"/>
    <p:sldId id="301" r:id="rId17"/>
    <p:sldId id="302" r:id="rId18"/>
    <p:sldId id="279" r:id="rId1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egischer Lukas" userId="f78daebb-0565-485c-bd0e-1cd035e796ff" providerId="ADAL" clId="{385F1915-0F02-4485-8082-1D7B861D6C82}"/>
    <pc:docChg chg="custSel delSld modSld">
      <pc:chgData name="Tegischer Lukas" userId="f78daebb-0565-485c-bd0e-1cd035e796ff" providerId="ADAL" clId="{385F1915-0F02-4485-8082-1D7B861D6C82}" dt="2022-11-04T08:21:15.954" v="23" actId="47"/>
      <pc:docMkLst>
        <pc:docMk/>
      </pc:docMkLst>
      <pc:sldChg chg="addSp delSp modSp mod">
        <pc:chgData name="Tegischer Lukas" userId="f78daebb-0565-485c-bd0e-1cd035e796ff" providerId="ADAL" clId="{385F1915-0F02-4485-8082-1D7B861D6C82}" dt="2022-11-04T08:20:43.246" v="3" actId="478"/>
        <pc:sldMkLst>
          <pc:docMk/>
          <pc:sldMk cId="336392357" sldId="256"/>
        </pc:sldMkLst>
        <pc:spChg chg="mod">
          <ac:chgData name="Tegischer Lukas" userId="f78daebb-0565-485c-bd0e-1cd035e796ff" providerId="ADAL" clId="{385F1915-0F02-4485-8082-1D7B861D6C82}" dt="2022-11-04T08:20:39.426" v="0" actId="6549"/>
          <ac:spMkLst>
            <pc:docMk/>
            <pc:sldMk cId="336392357" sldId="256"/>
            <ac:spMk id="2" creationId="{00000000-0000-0000-0000-000000000000}"/>
          </ac:spMkLst>
        </pc:spChg>
        <pc:spChg chg="del">
          <ac:chgData name="Tegischer Lukas" userId="f78daebb-0565-485c-bd0e-1cd035e796ff" providerId="ADAL" clId="{385F1915-0F02-4485-8082-1D7B861D6C82}" dt="2022-11-04T08:20:41.259" v="1" actId="478"/>
          <ac:spMkLst>
            <pc:docMk/>
            <pc:sldMk cId="336392357" sldId="256"/>
            <ac:spMk id="3" creationId="{00000000-0000-0000-0000-000000000000}"/>
          </ac:spMkLst>
        </pc:spChg>
        <pc:spChg chg="add del mod">
          <ac:chgData name="Tegischer Lukas" userId="f78daebb-0565-485c-bd0e-1cd035e796ff" providerId="ADAL" clId="{385F1915-0F02-4485-8082-1D7B861D6C82}" dt="2022-11-04T08:20:42.502" v="2" actId="478"/>
          <ac:spMkLst>
            <pc:docMk/>
            <pc:sldMk cId="336392357" sldId="256"/>
            <ac:spMk id="5" creationId="{5671646A-CD4A-A749-4043-CE40D3E519DA}"/>
          </ac:spMkLst>
        </pc:spChg>
        <pc:spChg chg="del">
          <ac:chgData name="Tegischer Lukas" userId="f78daebb-0565-485c-bd0e-1cd035e796ff" providerId="ADAL" clId="{385F1915-0F02-4485-8082-1D7B861D6C82}" dt="2022-11-04T08:20:43.246" v="3" actId="478"/>
          <ac:spMkLst>
            <pc:docMk/>
            <pc:sldMk cId="336392357" sldId="256"/>
            <ac:spMk id="6" creationId="{00000000-0000-0000-0000-000000000000}"/>
          </ac:spMkLst>
        </pc:spChg>
      </pc:sldChg>
      <pc:sldChg chg="addSp delSp modSp mod">
        <pc:chgData name="Tegischer Lukas" userId="f78daebb-0565-485c-bd0e-1cd035e796ff" providerId="ADAL" clId="{385F1915-0F02-4485-8082-1D7B861D6C82}" dt="2022-11-04T08:20:46.697" v="5" actId="478"/>
        <pc:sldMkLst>
          <pc:docMk/>
          <pc:sldMk cId="4068653008" sldId="278"/>
        </pc:sldMkLst>
        <pc:spChg chg="del">
          <ac:chgData name="Tegischer Lukas" userId="f78daebb-0565-485c-bd0e-1cd035e796ff" providerId="ADAL" clId="{385F1915-0F02-4485-8082-1D7B861D6C82}" dt="2022-11-04T08:20:44.879" v="4" actId="478"/>
          <ac:spMkLst>
            <pc:docMk/>
            <pc:sldMk cId="4068653008" sldId="278"/>
            <ac:spMk id="3" creationId="{00000000-0000-0000-0000-000000000000}"/>
          </ac:spMkLst>
        </pc:spChg>
        <pc:spChg chg="add del mod">
          <ac:chgData name="Tegischer Lukas" userId="f78daebb-0565-485c-bd0e-1cd035e796ff" providerId="ADAL" clId="{385F1915-0F02-4485-8082-1D7B861D6C82}" dt="2022-11-04T08:20:46.697" v="5" actId="478"/>
          <ac:spMkLst>
            <pc:docMk/>
            <pc:sldMk cId="4068653008" sldId="278"/>
            <ac:spMk id="4" creationId="{547BADB3-6482-8ABE-34B4-FEA2E5AD0164}"/>
          </ac:spMkLst>
        </pc:spChg>
      </pc:sldChg>
      <pc:sldChg chg="delSp mod">
        <pc:chgData name="Tegischer Lukas" userId="f78daebb-0565-485c-bd0e-1cd035e796ff" providerId="ADAL" clId="{385F1915-0F02-4485-8082-1D7B861D6C82}" dt="2022-11-04T08:20:49.037" v="6" actId="478"/>
        <pc:sldMkLst>
          <pc:docMk/>
          <pc:sldMk cId="1681493715" sldId="287"/>
        </pc:sldMkLst>
        <pc:spChg chg="del">
          <ac:chgData name="Tegischer Lukas" userId="f78daebb-0565-485c-bd0e-1cd035e796ff" providerId="ADAL" clId="{385F1915-0F02-4485-8082-1D7B861D6C82}" dt="2022-11-04T08:20:49.037" v="6" actId="478"/>
          <ac:spMkLst>
            <pc:docMk/>
            <pc:sldMk cId="1681493715" sldId="287"/>
            <ac:spMk id="15" creationId="{00000000-0000-0000-0000-000000000000}"/>
          </ac:spMkLst>
        </pc:spChg>
      </pc:sldChg>
      <pc:sldChg chg="delSp mod">
        <pc:chgData name="Tegischer Lukas" userId="f78daebb-0565-485c-bd0e-1cd035e796ff" providerId="ADAL" clId="{385F1915-0F02-4485-8082-1D7B861D6C82}" dt="2022-11-04T08:20:52.029" v="7" actId="478"/>
        <pc:sldMkLst>
          <pc:docMk/>
          <pc:sldMk cId="1236310973" sldId="288"/>
        </pc:sldMkLst>
        <pc:spChg chg="del">
          <ac:chgData name="Tegischer Lukas" userId="f78daebb-0565-485c-bd0e-1cd035e796ff" providerId="ADAL" clId="{385F1915-0F02-4485-8082-1D7B861D6C82}" dt="2022-11-04T08:20:52.029" v="7" actId="478"/>
          <ac:spMkLst>
            <pc:docMk/>
            <pc:sldMk cId="1236310973" sldId="288"/>
            <ac:spMk id="15" creationId="{00000000-0000-0000-0000-000000000000}"/>
          </ac:spMkLst>
        </pc:spChg>
      </pc:sldChg>
      <pc:sldChg chg="delSp mod">
        <pc:chgData name="Tegischer Lukas" userId="f78daebb-0565-485c-bd0e-1cd035e796ff" providerId="ADAL" clId="{385F1915-0F02-4485-8082-1D7B861D6C82}" dt="2022-11-04T08:20:54.945" v="8" actId="478"/>
        <pc:sldMkLst>
          <pc:docMk/>
          <pc:sldMk cId="32397478" sldId="290"/>
        </pc:sldMkLst>
        <pc:spChg chg="del">
          <ac:chgData name="Tegischer Lukas" userId="f78daebb-0565-485c-bd0e-1cd035e796ff" providerId="ADAL" clId="{385F1915-0F02-4485-8082-1D7B861D6C82}" dt="2022-11-04T08:20:54.945" v="8" actId="478"/>
          <ac:spMkLst>
            <pc:docMk/>
            <pc:sldMk cId="32397478" sldId="290"/>
            <ac:spMk id="15" creationId="{00000000-0000-0000-0000-000000000000}"/>
          </ac:spMkLst>
        </pc:spChg>
      </pc:sldChg>
      <pc:sldChg chg="del">
        <pc:chgData name="Tegischer Lukas" userId="f78daebb-0565-485c-bd0e-1cd035e796ff" providerId="ADAL" clId="{385F1915-0F02-4485-8082-1D7B861D6C82}" dt="2022-11-04T08:21:15.954" v="23" actId="47"/>
        <pc:sldMkLst>
          <pc:docMk/>
          <pc:sldMk cId="3932101437" sldId="291"/>
        </pc:sldMkLst>
      </pc:sldChg>
      <pc:sldChg chg="delSp mod">
        <pc:chgData name="Tegischer Lukas" userId="f78daebb-0565-485c-bd0e-1cd035e796ff" providerId="ADAL" clId="{385F1915-0F02-4485-8082-1D7B861D6C82}" dt="2022-11-04T08:20:56.679" v="9" actId="478"/>
        <pc:sldMkLst>
          <pc:docMk/>
          <pc:sldMk cId="236873681" sldId="292"/>
        </pc:sldMkLst>
        <pc:spChg chg="del">
          <ac:chgData name="Tegischer Lukas" userId="f78daebb-0565-485c-bd0e-1cd035e796ff" providerId="ADAL" clId="{385F1915-0F02-4485-8082-1D7B861D6C82}" dt="2022-11-04T08:20:56.679" v="9" actId="478"/>
          <ac:spMkLst>
            <pc:docMk/>
            <pc:sldMk cId="236873681" sldId="292"/>
            <ac:spMk id="15" creationId="{00000000-0000-0000-0000-000000000000}"/>
          </ac:spMkLst>
        </pc:spChg>
      </pc:sldChg>
      <pc:sldChg chg="delSp mod">
        <pc:chgData name="Tegischer Lukas" userId="f78daebb-0565-485c-bd0e-1cd035e796ff" providerId="ADAL" clId="{385F1915-0F02-4485-8082-1D7B861D6C82}" dt="2022-11-04T08:21:01.812" v="12" actId="478"/>
        <pc:sldMkLst>
          <pc:docMk/>
          <pc:sldMk cId="2402333965" sldId="293"/>
        </pc:sldMkLst>
        <pc:spChg chg="del">
          <ac:chgData name="Tegischer Lukas" userId="f78daebb-0565-485c-bd0e-1cd035e796ff" providerId="ADAL" clId="{385F1915-0F02-4485-8082-1D7B861D6C82}" dt="2022-11-04T08:21:01.812" v="12" actId="478"/>
          <ac:spMkLst>
            <pc:docMk/>
            <pc:sldMk cId="2402333965" sldId="293"/>
            <ac:spMk id="15" creationId="{00000000-0000-0000-0000-000000000000}"/>
          </ac:spMkLst>
        </pc:spChg>
      </pc:sldChg>
      <pc:sldChg chg="delSp mod">
        <pc:chgData name="Tegischer Lukas" userId="f78daebb-0565-485c-bd0e-1cd035e796ff" providerId="ADAL" clId="{385F1915-0F02-4485-8082-1D7B861D6C82}" dt="2022-11-04T08:21:00.512" v="11" actId="478"/>
        <pc:sldMkLst>
          <pc:docMk/>
          <pc:sldMk cId="3398581252" sldId="294"/>
        </pc:sldMkLst>
        <pc:spChg chg="del">
          <ac:chgData name="Tegischer Lukas" userId="f78daebb-0565-485c-bd0e-1cd035e796ff" providerId="ADAL" clId="{385F1915-0F02-4485-8082-1D7B861D6C82}" dt="2022-11-04T08:21:00.512" v="11" actId="478"/>
          <ac:spMkLst>
            <pc:docMk/>
            <pc:sldMk cId="3398581252" sldId="294"/>
            <ac:spMk id="15" creationId="{00000000-0000-0000-0000-000000000000}"/>
          </ac:spMkLst>
        </pc:spChg>
      </pc:sldChg>
      <pc:sldChg chg="delSp mod">
        <pc:chgData name="Tegischer Lukas" userId="f78daebb-0565-485c-bd0e-1cd035e796ff" providerId="ADAL" clId="{385F1915-0F02-4485-8082-1D7B861D6C82}" dt="2022-11-04T08:21:03.267" v="13" actId="478"/>
        <pc:sldMkLst>
          <pc:docMk/>
          <pc:sldMk cId="3438333303" sldId="295"/>
        </pc:sldMkLst>
        <pc:spChg chg="del">
          <ac:chgData name="Tegischer Lukas" userId="f78daebb-0565-485c-bd0e-1cd035e796ff" providerId="ADAL" clId="{385F1915-0F02-4485-8082-1D7B861D6C82}" dt="2022-11-04T08:21:03.267" v="13" actId="478"/>
          <ac:spMkLst>
            <pc:docMk/>
            <pc:sldMk cId="3438333303" sldId="295"/>
            <ac:spMk id="15" creationId="{00000000-0000-0000-0000-000000000000}"/>
          </ac:spMkLst>
        </pc:spChg>
      </pc:sldChg>
      <pc:sldChg chg="delSp mod">
        <pc:chgData name="Tegischer Lukas" userId="f78daebb-0565-485c-bd0e-1cd035e796ff" providerId="ADAL" clId="{385F1915-0F02-4485-8082-1D7B861D6C82}" dt="2022-11-04T08:21:04.432" v="14" actId="478"/>
        <pc:sldMkLst>
          <pc:docMk/>
          <pc:sldMk cId="937100285" sldId="296"/>
        </pc:sldMkLst>
        <pc:spChg chg="del">
          <ac:chgData name="Tegischer Lukas" userId="f78daebb-0565-485c-bd0e-1cd035e796ff" providerId="ADAL" clId="{385F1915-0F02-4485-8082-1D7B861D6C82}" dt="2022-11-04T08:21:04.432" v="14" actId="478"/>
          <ac:spMkLst>
            <pc:docMk/>
            <pc:sldMk cId="937100285" sldId="296"/>
            <ac:spMk id="15" creationId="{00000000-0000-0000-0000-000000000000}"/>
          </ac:spMkLst>
        </pc:spChg>
      </pc:sldChg>
      <pc:sldChg chg="delSp modSp mod">
        <pc:chgData name="Tegischer Lukas" userId="f78daebb-0565-485c-bd0e-1cd035e796ff" providerId="ADAL" clId="{385F1915-0F02-4485-8082-1D7B861D6C82}" dt="2022-11-04T08:21:06.968" v="16" actId="478"/>
        <pc:sldMkLst>
          <pc:docMk/>
          <pc:sldMk cId="2825209280" sldId="297"/>
        </pc:sldMkLst>
        <pc:spChg chg="del mod">
          <ac:chgData name="Tegischer Lukas" userId="f78daebb-0565-485c-bd0e-1cd035e796ff" providerId="ADAL" clId="{385F1915-0F02-4485-8082-1D7B861D6C82}" dt="2022-11-04T08:21:06.968" v="16" actId="478"/>
          <ac:spMkLst>
            <pc:docMk/>
            <pc:sldMk cId="2825209280" sldId="297"/>
            <ac:spMk id="15" creationId="{00000000-0000-0000-0000-000000000000}"/>
          </ac:spMkLst>
        </pc:spChg>
      </pc:sldChg>
      <pc:sldChg chg="delSp mod">
        <pc:chgData name="Tegischer Lukas" userId="f78daebb-0565-485c-bd0e-1cd035e796ff" providerId="ADAL" clId="{385F1915-0F02-4485-8082-1D7B861D6C82}" dt="2022-11-04T08:21:08.167" v="17" actId="478"/>
        <pc:sldMkLst>
          <pc:docMk/>
          <pc:sldMk cId="2982510381" sldId="298"/>
        </pc:sldMkLst>
        <pc:spChg chg="del">
          <ac:chgData name="Tegischer Lukas" userId="f78daebb-0565-485c-bd0e-1cd035e796ff" providerId="ADAL" clId="{385F1915-0F02-4485-8082-1D7B861D6C82}" dt="2022-11-04T08:21:08.167" v="17" actId="478"/>
          <ac:spMkLst>
            <pc:docMk/>
            <pc:sldMk cId="2982510381" sldId="298"/>
            <ac:spMk id="15" creationId="{00000000-0000-0000-0000-000000000000}"/>
          </ac:spMkLst>
        </pc:spChg>
      </pc:sldChg>
      <pc:sldChg chg="delSp mod">
        <pc:chgData name="Tegischer Lukas" userId="f78daebb-0565-485c-bd0e-1cd035e796ff" providerId="ADAL" clId="{385F1915-0F02-4485-8082-1D7B861D6C82}" dt="2022-11-04T08:21:09.297" v="18" actId="478"/>
        <pc:sldMkLst>
          <pc:docMk/>
          <pc:sldMk cId="331934430" sldId="299"/>
        </pc:sldMkLst>
        <pc:spChg chg="del">
          <ac:chgData name="Tegischer Lukas" userId="f78daebb-0565-485c-bd0e-1cd035e796ff" providerId="ADAL" clId="{385F1915-0F02-4485-8082-1D7B861D6C82}" dt="2022-11-04T08:21:09.297" v="18" actId="478"/>
          <ac:spMkLst>
            <pc:docMk/>
            <pc:sldMk cId="331934430" sldId="299"/>
            <ac:spMk id="15" creationId="{00000000-0000-0000-0000-000000000000}"/>
          </ac:spMkLst>
        </pc:spChg>
      </pc:sldChg>
      <pc:sldChg chg="delSp mod">
        <pc:chgData name="Tegischer Lukas" userId="f78daebb-0565-485c-bd0e-1cd035e796ff" providerId="ADAL" clId="{385F1915-0F02-4485-8082-1D7B861D6C82}" dt="2022-11-04T08:21:10.556" v="19" actId="478"/>
        <pc:sldMkLst>
          <pc:docMk/>
          <pc:sldMk cId="3062557286" sldId="300"/>
        </pc:sldMkLst>
        <pc:spChg chg="del">
          <ac:chgData name="Tegischer Lukas" userId="f78daebb-0565-485c-bd0e-1cd035e796ff" providerId="ADAL" clId="{385F1915-0F02-4485-8082-1D7B861D6C82}" dt="2022-11-04T08:21:10.556" v="19" actId="478"/>
          <ac:spMkLst>
            <pc:docMk/>
            <pc:sldMk cId="3062557286" sldId="300"/>
            <ac:spMk id="15" creationId="{00000000-0000-0000-0000-000000000000}"/>
          </ac:spMkLst>
        </pc:spChg>
      </pc:sldChg>
      <pc:sldChg chg="delSp mod">
        <pc:chgData name="Tegischer Lukas" userId="f78daebb-0565-485c-bd0e-1cd035e796ff" providerId="ADAL" clId="{385F1915-0F02-4485-8082-1D7B861D6C82}" dt="2022-11-04T08:21:11.532" v="20" actId="478"/>
        <pc:sldMkLst>
          <pc:docMk/>
          <pc:sldMk cId="1483820273" sldId="301"/>
        </pc:sldMkLst>
        <pc:spChg chg="del">
          <ac:chgData name="Tegischer Lukas" userId="f78daebb-0565-485c-bd0e-1cd035e796ff" providerId="ADAL" clId="{385F1915-0F02-4485-8082-1D7B861D6C82}" dt="2022-11-04T08:21:11.532" v="20" actId="478"/>
          <ac:spMkLst>
            <pc:docMk/>
            <pc:sldMk cId="1483820273" sldId="301"/>
            <ac:spMk id="15" creationId="{00000000-0000-0000-0000-000000000000}"/>
          </ac:spMkLst>
        </pc:spChg>
      </pc:sldChg>
      <pc:sldChg chg="delSp mod">
        <pc:chgData name="Tegischer Lukas" userId="f78daebb-0565-485c-bd0e-1cd035e796ff" providerId="ADAL" clId="{385F1915-0F02-4485-8082-1D7B861D6C82}" dt="2022-11-04T08:21:12.528" v="21" actId="478"/>
        <pc:sldMkLst>
          <pc:docMk/>
          <pc:sldMk cId="2771930661" sldId="302"/>
        </pc:sldMkLst>
        <pc:spChg chg="del">
          <ac:chgData name="Tegischer Lukas" userId="f78daebb-0565-485c-bd0e-1cd035e796ff" providerId="ADAL" clId="{385F1915-0F02-4485-8082-1D7B861D6C82}" dt="2022-11-04T08:21:12.528" v="21" actId="478"/>
          <ac:spMkLst>
            <pc:docMk/>
            <pc:sldMk cId="2771930661" sldId="302"/>
            <ac:spMk id="15" creationId="{00000000-0000-0000-0000-000000000000}"/>
          </ac:spMkLst>
        </pc:spChg>
      </pc:sldChg>
      <pc:sldChg chg="del">
        <pc:chgData name="Tegischer Lukas" userId="f78daebb-0565-485c-bd0e-1cd035e796ff" providerId="ADAL" clId="{385F1915-0F02-4485-8082-1D7B861D6C82}" dt="2022-11-04T08:21:14.245" v="22" actId="47"/>
        <pc:sldMkLst>
          <pc:docMk/>
          <pc:sldMk cId="810747225" sldId="303"/>
        </pc:sldMkLst>
      </pc:sldChg>
      <pc:sldChg chg="delSp mod">
        <pc:chgData name="Tegischer Lukas" userId="f78daebb-0565-485c-bd0e-1cd035e796ff" providerId="ADAL" clId="{385F1915-0F02-4485-8082-1D7B861D6C82}" dt="2022-11-04T08:20:57.971" v="10" actId="478"/>
        <pc:sldMkLst>
          <pc:docMk/>
          <pc:sldMk cId="3962144868" sldId="304"/>
        </pc:sldMkLst>
        <pc:spChg chg="del">
          <ac:chgData name="Tegischer Lukas" userId="f78daebb-0565-485c-bd0e-1cd035e796ff" providerId="ADAL" clId="{385F1915-0F02-4485-8082-1D7B861D6C82}" dt="2022-11-04T08:20:57.971" v="10" actId="478"/>
          <ac:spMkLst>
            <pc:docMk/>
            <pc:sldMk cId="3962144868" sldId="304"/>
            <ac:spMk id="15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727058-E8D1-46B7-A40D-7DF4B908456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4B6C17-59A6-4923-A7BE-1C86F922364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765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72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34486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45501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62456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52644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de-AT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10375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24051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62858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40965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02683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64504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36784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de-AT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n-lt"/>
              </a:defRPr>
            </a:lvl1pPr>
          </a:lstStyle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65867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58890" y="1771135"/>
            <a:ext cx="9281160" cy="2068438"/>
          </a:xfrm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de-AT" sz="4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Aufbau der Hauptform</a:t>
            </a:r>
            <a:br>
              <a:rPr lang="de-AT" sz="4400" b="1" cap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de-AT" sz="2800" b="1" cap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AT" sz="2800" b="1" cap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Parameter a (Eigenschaften)</a:t>
            </a:r>
            <a:endParaRPr lang="de-AT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923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hteck 4">
                <a:extLst>
                  <a:ext uri="{FF2B5EF4-FFF2-40B4-BE49-F238E27FC236}">
                    <a16:creationId xmlns:a16="http://schemas.microsoft.com/office/drawing/2014/main" id="{77F67970-FB0E-4DB8-8A40-3E383CE7BAA6}"/>
                  </a:ext>
                </a:extLst>
              </p:cNvPr>
              <p:cNvSpPr/>
              <p:nvPr/>
            </p:nvSpPr>
            <p:spPr>
              <a:xfrm>
                <a:off x="2457119" y="391603"/>
                <a:ext cx="7277762" cy="4680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400"/>
                  </a:spcAft>
                </a:pPr>
                <a:r>
                  <a:rPr lang="de-AT" sz="2400" b="1" u="sng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Analyse der Funktionen </a:t>
                </a:r>
                <a14:m>
                  <m:oMath xmlns:m="http://schemas.openxmlformats.org/officeDocument/2006/math">
                    <m:r>
                      <a:rPr lang="de-AT" sz="2400" b="1" i="1" u="sng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de-AT" sz="2400" b="1" i="1" u="sng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e-AT" sz="2400" b="1" i="1" u="sng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de-AT" sz="2400" b="1" i="1" u="sng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de-AT" sz="2400" b="1" i="1" u="sng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de-AT" sz="2400" b="1" i="1" u="sng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de-AT" sz="2400" b="1" i="1" u="sng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²</m:t>
                    </m:r>
                  </m:oMath>
                </a14:m>
                <a:r>
                  <a:rPr lang="de-AT" sz="2400" b="1" u="sng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und </a:t>
                </a:r>
                <a14:m>
                  <m:oMath xmlns:m="http://schemas.openxmlformats.org/officeDocument/2006/math">
                    <m:r>
                      <a:rPr lang="de-AT" sz="2400" b="1" i="1" u="sng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de-AT" sz="2400" b="1" i="1" u="sng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e-AT" sz="2400" b="1" i="1" u="sng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de-AT" sz="2400" b="1" i="1" u="sng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de-AT" sz="2400" b="1" i="1" u="sng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de-AT" sz="2400" b="1" i="1" u="sng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de-AT" sz="2400" b="1" i="1" u="sng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de-AT" sz="2400" b="1" i="1" u="sng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de-AT" sz="2400" b="1" i="1" u="sng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²</m:t>
                    </m:r>
                  </m:oMath>
                </a14:m>
                <a:r>
                  <a:rPr lang="de-AT" sz="2400" b="1" u="sng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de-AT" sz="2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hteck 4">
                <a:extLst>
                  <a:ext uri="{FF2B5EF4-FFF2-40B4-BE49-F238E27FC236}">
                    <a16:creationId xmlns:a16="http://schemas.microsoft.com/office/drawing/2014/main" id="{77F67970-FB0E-4DB8-8A40-3E383CE7BA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7119" y="391603"/>
                <a:ext cx="7277762" cy="468077"/>
              </a:xfrm>
              <a:prstGeom prst="rect">
                <a:avLst/>
              </a:prstGeom>
              <a:blipFill>
                <a:blip r:embed="rId2"/>
                <a:stretch>
                  <a:fillRect l="-1256" t="-9091" r="-419" b="-28571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Grafik 10">
            <a:extLst>
              <a:ext uri="{FF2B5EF4-FFF2-40B4-BE49-F238E27FC236}">
                <a16:creationId xmlns:a16="http://schemas.microsoft.com/office/drawing/2014/main" id="{7E1FD422-C52D-421D-9DC9-921FBF0DD5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4387" y="1119096"/>
            <a:ext cx="2943225" cy="382905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CA01360E-0A92-4E2C-A9B2-69A748E316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478" y="1128621"/>
            <a:ext cx="2952750" cy="3819525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0E5A27A0-1117-42B5-ABA4-B4D2F5A143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07805" y="1128621"/>
            <a:ext cx="3419475" cy="3819525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D76E2856-E75C-435A-A52F-050507074C73}"/>
              </a:ext>
            </a:extLst>
          </p:cNvPr>
          <p:cNvSpPr/>
          <p:nvPr/>
        </p:nvSpPr>
        <p:spPr>
          <a:xfrm>
            <a:off x="658227" y="5224276"/>
            <a:ext cx="10892089" cy="1040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de-AT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Positiver Parameter a: Funktionswerte </a:t>
            </a:r>
            <a:r>
              <a:rPr lang="de-AT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bleiben</a:t>
            </a:r>
            <a:r>
              <a:rPr lang="de-AT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positiv</a:t>
            </a:r>
            <a:r>
              <a:rPr lang="de-AT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de-AT" sz="2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Parabel </a:t>
            </a:r>
            <a:r>
              <a:rPr lang="de-AT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ist</a:t>
            </a:r>
            <a:r>
              <a:rPr lang="de-AT" sz="2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nach oben </a:t>
            </a:r>
            <a:r>
              <a:rPr lang="de-AT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geöffnet.</a:t>
            </a:r>
            <a:endParaRPr lang="de-AT" sz="4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feil: nach rechts 8">
            <a:extLst>
              <a:ext uri="{FF2B5EF4-FFF2-40B4-BE49-F238E27FC236}">
                <a16:creationId xmlns:a16="http://schemas.microsoft.com/office/drawing/2014/main" id="{96C688B8-FE01-4551-933D-A3523E76D0EE}"/>
              </a:ext>
            </a:extLst>
          </p:cNvPr>
          <p:cNvSpPr/>
          <p:nvPr/>
        </p:nvSpPr>
        <p:spPr>
          <a:xfrm>
            <a:off x="2053596" y="5692916"/>
            <a:ext cx="1652632" cy="623852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383333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feld 12"/>
          <p:cNvSpPr txBox="1"/>
          <p:nvPr/>
        </p:nvSpPr>
        <p:spPr>
          <a:xfrm>
            <a:off x="203574" y="447706"/>
            <a:ext cx="95833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800" b="1" u="sng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Eigenschaft 3: Je größer |a| ist, desto steiler verläuft der Graph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hteck 1">
                <a:extLst>
                  <a:ext uri="{FF2B5EF4-FFF2-40B4-BE49-F238E27FC236}">
                    <a16:creationId xmlns:a16="http://schemas.microsoft.com/office/drawing/2014/main" id="{06FAD522-064D-4DB4-BB2B-AED169CF303C}"/>
                  </a:ext>
                </a:extLst>
              </p:cNvPr>
              <p:cNvSpPr/>
              <p:nvPr/>
            </p:nvSpPr>
            <p:spPr>
              <a:xfrm>
                <a:off x="203574" y="1206566"/>
                <a:ext cx="6662448" cy="1754326"/>
              </a:xfrm>
              <a:prstGeom prst="rect">
                <a:avLst/>
              </a:prstGeom>
              <a:ln w="28575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de-AT" sz="2400" b="1" u="sng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Fall 2:</a:t>
                </a:r>
                <a:r>
                  <a:rPr lang="de-AT" sz="2400" u="sng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AT" sz="2400" i="1" u="sng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de-AT" sz="2400" b="0" i="1" u="sng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de-AT" sz="2400" i="1" u="sng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de-AT" sz="2400" u="sng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(Aufpassen!)</a:t>
                </a:r>
                <a:br>
                  <a:rPr lang="de-AT" sz="2400" u="sng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endParaRPr lang="de-AT" sz="1200" u="sng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71450" indent="-171450">
                  <a:buFont typeface="Wingdings" panose="05000000000000000000" pitchFamily="2" charset="2"/>
                  <a:buChar char="v"/>
                </a:pPr>
                <a:r>
                  <a:rPr lang="de-AT" sz="24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de-AT" sz="2400" dirty="0">
                    <a:highlight>
                      <a:srgbClr val="FFFF00"/>
                    </a:highlight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Je kleiner a</a:t>
                </a:r>
                <a:r>
                  <a:rPr lang="de-AT" sz="24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ist, umso </a:t>
                </a:r>
                <a:r>
                  <a:rPr lang="de-AT" sz="2400" dirty="0">
                    <a:highlight>
                      <a:srgbClr val="FFFF00"/>
                    </a:highlight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steiler</a:t>
                </a:r>
                <a:r>
                  <a:rPr lang="de-AT" sz="24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verläuft die Parabel.</a:t>
                </a:r>
                <a:br>
                  <a:rPr lang="de-AT" sz="24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endParaRPr lang="de-AT" sz="2400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71450" indent="-171450">
                  <a:buFont typeface="Wingdings" panose="05000000000000000000" pitchFamily="2" charset="2"/>
                  <a:buChar char="v"/>
                </a:pPr>
                <a:r>
                  <a:rPr lang="de-AT" sz="24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de-AT" sz="2400" dirty="0">
                    <a:highlight>
                      <a:srgbClr val="FFFF00"/>
                    </a:highlight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Je größer a</a:t>
                </a:r>
                <a:r>
                  <a:rPr lang="de-AT" sz="24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ist, umso </a:t>
                </a:r>
                <a:r>
                  <a:rPr lang="de-AT" sz="2400" dirty="0">
                    <a:highlight>
                      <a:srgbClr val="FFFF00"/>
                    </a:highlight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flacher</a:t>
                </a:r>
                <a:r>
                  <a:rPr lang="de-AT" sz="24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verläuft die Parabel.</a:t>
                </a:r>
                <a:endParaRPr lang="de-AT" sz="2400" dirty="0"/>
              </a:p>
            </p:txBody>
          </p:sp>
        </mc:Choice>
        <mc:Fallback xmlns="">
          <p:sp>
            <p:nvSpPr>
              <p:cNvPr id="2" name="Rechteck 1">
                <a:extLst>
                  <a:ext uri="{FF2B5EF4-FFF2-40B4-BE49-F238E27FC236}">
                    <a16:creationId xmlns:a16="http://schemas.microsoft.com/office/drawing/2014/main" id="{06FAD522-064D-4DB4-BB2B-AED169CF30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574" y="1206566"/>
                <a:ext cx="6662448" cy="1754326"/>
              </a:xfrm>
              <a:prstGeom prst="rect">
                <a:avLst/>
              </a:prstGeom>
              <a:blipFill>
                <a:blip r:embed="rId2"/>
                <a:stretch>
                  <a:fillRect l="-1184" t="-2048" b="-5802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hteck 3">
                <a:extLst>
                  <a:ext uri="{FF2B5EF4-FFF2-40B4-BE49-F238E27FC236}">
                    <a16:creationId xmlns:a16="http://schemas.microsoft.com/office/drawing/2014/main" id="{AF9CA618-D095-4D89-807F-5B7B26F9038D}"/>
                  </a:ext>
                </a:extLst>
              </p:cNvPr>
              <p:cNvSpPr/>
              <p:nvPr/>
            </p:nvSpPr>
            <p:spPr>
              <a:xfrm>
                <a:off x="930025" y="3707430"/>
                <a:ext cx="2488566" cy="15081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de-AT" sz="2800" b="1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Beispiel</a:t>
                </a:r>
                <a:r>
                  <a:rPr lang="de-AT" sz="28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de-AT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e-AT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de-AT" sz="32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e>
                    </m:d>
                    <m:r>
                      <a:rPr lang="de-AT" sz="3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de-AT" sz="32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6</m:t>
                    </m:r>
                  </m:oMath>
                </a14:m>
                <a:r>
                  <a:rPr lang="de-AT" sz="3200" i="1" dirty="0"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de-AT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e-AT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−0,5</m:t>
                        </m:r>
                      </m:e>
                    </m:d>
                    <m:r>
                      <a:rPr lang="de-AT" sz="3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=0,5</m:t>
                    </m:r>
                  </m:oMath>
                </a14:m>
                <a:r>
                  <a:rPr lang="de-AT" sz="3200" dirty="0"/>
                  <a:t> </a:t>
                </a:r>
              </a:p>
            </p:txBody>
          </p:sp>
        </mc:Choice>
        <mc:Fallback xmlns="">
          <p:sp>
            <p:nvSpPr>
              <p:cNvPr id="4" name="Rechteck 3">
                <a:extLst>
                  <a:ext uri="{FF2B5EF4-FFF2-40B4-BE49-F238E27FC236}">
                    <a16:creationId xmlns:a16="http://schemas.microsoft.com/office/drawing/2014/main" id="{AF9CA618-D095-4D89-807F-5B7B26F903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025" y="3707430"/>
                <a:ext cx="2488566" cy="1508105"/>
              </a:xfrm>
              <a:prstGeom prst="rect">
                <a:avLst/>
              </a:prstGeom>
              <a:blipFill>
                <a:blip r:embed="rId3"/>
                <a:stretch>
                  <a:fillRect l="-5147" t="-3629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Grafik 7">
            <a:extLst>
              <a:ext uri="{FF2B5EF4-FFF2-40B4-BE49-F238E27FC236}">
                <a16:creationId xmlns:a16="http://schemas.microsoft.com/office/drawing/2014/main" id="{0AC023C1-DC04-4443-8FE7-1018F8C952B1}"/>
              </a:ext>
            </a:extLst>
          </p:cNvPr>
          <p:cNvPicPr/>
          <p:nvPr/>
        </p:nvPicPr>
        <p:blipFill rotWithShape="1">
          <a:blip r:embed="rId4"/>
          <a:srcRect l="40353" b="26982"/>
          <a:stretch/>
        </p:blipFill>
        <p:spPr bwMode="auto">
          <a:xfrm>
            <a:off x="7111209" y="1479282"/>
            <a:ext cx="4877217" cy="4456297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B60EDD2F-AE47-40B2-A12A-0CFD7A105288}"/>
              </a:ext>
            </a:extLst>
          </p:cNvPr>
          <p:cNvCxnSpPr>
            <a:cxnSpLocks/>
          </p:cNvCxnSpPr>
          <p:nvPr/>
        </p:nvCxnSpPr>
        <p:spPr>
          <a:xfrm flipH="1" flipV="1">
            <a:off x="2824879" y="4461482"/>
            <a:ext cx="1677798" cy="11890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>
            <a:extLst>
              <a:ext uri="{FF2B5EF4-FFF2-40B4-BE49-F238E27FC236}">
                <a16:creationId xmlns:a16="http://schemas.microsoft.com/office/drawing/2014/main" id="{3CF205A8-07C4-49DB-830B-446729A60894}"/>
              </a:ext>
            </a:extLst>
          </p:cNvPr>
          <p:cNvSpPr txBox="1"/>
          <p:nvPr/>
        </p:nvSpPr>
        <p:spPr>
          <a:xfrm>
            <a:off x="4703342" y="4349554"/>
            <a:ext cx="12202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b="1" u="sng" dirty="0">
                <a:solidFill>
                  <a:srgbClr val="0070C0"/>
                </a:solidFill>
              </a:rPr>
              <a:t>steiler!</a:t>
            </a:r>
          </a:p>
        </p:txBody>
      </p:sp>
    </p:spTree>
    <p:extLst>
      <p:ext uri="{BB962C8B-B14F-4D97-AF65-F5344CB8AC3E}">
        <p14:creationId xmlns:p14="http://schemas.microsoft.com/office/powerpoint/2010/main" val="9371002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feld 12"/>
          <p:cNvSpPr txBox="1"/>
          <p:nvPr/>
        </p:nvSpPr>
        <p:spPr>
          <a:xfrm>
            <a:off x="203574" y="447706"/>
            <a:ext cx="95833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800" b="1" u="sng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Eigenschaft 3: Je größer |a| ist, desto steiler verläuft der Graph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hteck 1">
                <a:extLst>
                  <a:ext uri="{FF2B5EF4-FFF2-40B4-BE49-F238E27FC236}">
                    <a16:creationId xmlns:a16="http://schemas.microsoft.com/office/drawing/2014/main" id="{06FAD522-064D-4DB4-BB2B-AED169CF303C}"/>
                  </a:ext>
                </a:extLst>
              </p:cNvPr>
              <p:cNvSpPr/>
              <p:nvPr/>
            </p:nvSpPr>
            <p:spPr>
              <a:xfrm>
                <a:off x="203574" y="1206566"/>
                <a:ext cx="6662448" cy="1754326"/>
              </a:xfrm>
              <a:prstGeom prst="rect">
                <a:avLst/>
              </a:prstGeom>
              <a:ln w="28575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de-AT" sz="2400" b="1" u="sng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Fall 2:</a:t>
                </a:r>
                <a:r>
                  <a:rPr lang="de-AT" sz="2400" u="sng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AT" sz="2400" i="1" u="sng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de-AT" sz="2400" b="0" i="1" u="sng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de-AT" sz="2400" i="1" u="sng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de-AT" sz="2400" u="sng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(Aufpassen!)</a:t>
                </a:r>
                <a:br>
                  <a:rPr lang="de-AT" sz="2400" u="sng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endParaRPr lang="de-AT" sz="1200" u="sng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71450" indent="-171450">
                  <a:buFont typeface="Wingdings" panose="05000000000000000000" pitchFamily="2" charset="2"/>
                  <a:buChar char="v"/>
                </a:pPr>
                <a:r>
                  <a:rPr lang="de-AT" sz="24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de-AT" sz="2400" dirty="0">
                    <a:highlight>
                      <a:srgbClr val="FFFF00"/>
                    </a:highlight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Je kleiner a</a:t>
                </a:r>
                <a:r>
                  <a:rPr lang="de-AT" sz="24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ist, umso </a:t>
                </a:r>
                <a:r>
                  <a:rPr lang="de-AT" sz="2400" dirty="0">
                    <a:highlight>
                      <a:srgbClr val="FFFF00"/>
                    </a:highlight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steiler</a:t>
                </a:r>
                <a:r>
                  <a:rPr lang="de-AT" sz="24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verläuft die Parabel.</a:t>
                </a:r>
                <a:br>
                  <a:rPr lang="de-AT" sz="24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endParaRPr lang="de-AT" sz="2400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71450" indent="-171450">
                  <a:buFont typeface="Wingdings" panose="05000000000000000000" pitchFamily="2" charset="2"/>
                  <a:buChar char="v"/>
                </a:pPr>
                <a:r>
                  <a:rPr lang="de-AT" sz="24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de-AT" sz="2400" dirty="0">
                    <a:highlight>
                      <a:srgbClr val="FFFF00"/>
                    </a:highlight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Je größer a</a:t>
                </a:r>
                <a:r>
                  <a:rPr lang="de-AT" sz="24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ist, umso </a:t>
                </a:r>
                <a:r>
                  <a:rPr lang="de-AT" sz="2400" dirty="0">
                    <a:highlight>
                      <a:srgbClr val="FFFF00"/>
                    </a:highlight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flacher</a:t>
                </a:r>
                <a:r>
                  <a:rPr lang="de-AT" sz="24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verläuft die Parabel.</a:t>
                </a:r>
                <a:endParaRPr lang="de-AT" sz="2400" dirty="0"/>
              </a:p>
            </p:txBody>
          </p:sp>
        </mc:Choice>
        <mc:Fallback xmlns="">
          <p:sp>
            <p:nvSpPr>
              <p:cNvPr id="2" name="Rechteck 1">
                <a:extLst>
                  <a:ext uri="{FF2B5EF4-FFF2-40B4-BE49-F238E27FC236}">
                    <a16:creationId xmlns:a16="http://schemas.microsoft.com/office/drawing/2014/main" id="{06FAD522-064D-4DB4-BB2B-AED169CF30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574" y="1206566"/>
                <a:ext cx="6662448" cy="1754326"/>
              </a:xfrm>
              <a:prstGeom prst="rect">
                <a:avLst/>
              </a:prstGeom>
              <a:blipFill>
                <a:blip r:embed="rId2"/>
                <a:stretch>
                  <a:fillRect l="-1184" t="-2048" b="-5802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Grafik 7">
            <a:extLst>
              <a:ext uri="{FF2B5EF4-FFF2-40B4-BE49-F238E27FC236}">
                <a16:creationId xmlns:a16="http://schemas.microsoft.com/office/drawing/2014/main" id="{0AC023C1-DC04-4443-8FE7-1018F8C952B1}"/>
              </a:ext>
            </a:extLst>
          </p:cNvPr>
          <p:cNvPicPr/>
          <p:nvPr/>
        </p:nvPicPr>
        <p:blipFill rotWithShape="1">
          <a:blip r:embed="rId3"/>
          <a:srcRect l="40353" b="26982"/>
          <a:stretch/>
        </p:blipFill>
        <p:spPr bwMode="auto">
          <a:xfrm>
            <a:off x="7111209" y="1479282"/>
            <a:ext cx="4877217" cy="4456297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hteck 2">
                <a:extLst>
                  <a:ext uri="{FF2B5EF4-FFF2-40B4-BE49-F238E27FC236}">
                    <a16:creationId xmlns:a16="http://schemas.microsoft.com/office/drawing/2014/main" id="{975189B3-0D18-485E-871F-0C2053B923DB}"/>
                  </a:ext>
                </a:extLst>
              </p:cNvPr>
              <p:cNvSpPr/>
              <p:nvPr/>
            </p:nvSpPr>
            <p:spPr>
              <a:xfrm>
                <a:off x="607390" y="4278282"/>
                <a:ext cx="6096000" cy="80560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20000"/>
                  </a:lnSpc>
                  <a:spcAft>
                    <a:spcPts val="800"/>
                  </a:spcAft>
                </a:pPr>
                <a:r>
                  <a:rPr lang="de-AT" sz="2000" b="1" u="sng" dirty="0">
                    <a:solidFill>
                      <a:srgbClr val="0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Bemerkung</a:t>
                </a:r>
                <a:r>
                  <a:rPr lang="de-AT" sz="2000" dirty="0">
                    <a:solidFill>
                      <a:srgbClr val="0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Die </a:t>
                </a:r>
                <a:r>
                  <a:rPr lang="de-AT" sz="2000" b="1" dirty="0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rote Funktion </a:t>
                </a:r>
                <a:r>
                  <a:rPr lang="de-AT" sz="2000" dirty="0">
                    <a:solidFill>
                      <a:srgbClr val="0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stellt die gespiegelte Normalparabel mit </a:t>
                </a:r>
                <a14:m>
                  <m:oMath xmlns:m="http://schemas.openxmlformats.org/officeDocument/2006/math">
                    <m:r>
                      <a:rPr lang="de-AT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de-AT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=−1</m:t>
                    </m:r>
                  </m:oMath>
                </a14:m>
                <a:r>
                  <a:rPr lang="de-AT" sz="2000" dirty="0">
                    <a:solidFill>
                      <a:srgbClr val="0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dar.</a:t>
                </a:r>
                <a:endParaRPr lang="de-AT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hteck 2">
                <a:extLst>
                  <a:ext uri="{FF2B5EF4-FFF2-40B4-BE49-F238E27FC236}">
                    <a16:creationId xmlns:a16="http://schemas.microsoft.com/office/drawing/2014/main" id="{975189B3-0D18-485E-871F-0C2053B923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390" y="4278282"/>
                <a:ext cx="6096000" cy="805605"/>
              </a:xfrm>
              <a:prstGeom prst="rect">
                <a:avLst/>
              </a:prstGeom>
              <a:blipFill>
                <a:blip r:embed="rId4"/>
                <a:stretch>
                  <a:fillRect l="-1100" b="-12879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52092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feld 12"/>
          <p:cNvSpPr txBox="1"/>
          <p:nvPr/>
        </p:nvSpPr>
        <p:spPr>
          <a:xfrm>
            <a:off x="203574" y="447706"/>
            <a:ext cx="95833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800" b="1" u="sng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Eigenschaft 3: Je größer |a| ist, desto steiler verläuft der Graph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hteck 1">
                <a:extLst>
                  <a:ext uri="{FF2B5EF4-FFF2-40B4-BE49-F238E27FC236}">
                    <a16:creationId xmlns:a16="http://schemas.microsoft.com/office/drawing/2014/main" id="{06FAD522-064D-4DB4-BB2B-AED169CF303C}"/>
                  </a:ext>
                </a:extLst>
              </p:cNvPr>
              <p:cNvSpPr/>
              <p:nvPr/>
            </p:nvSpPr>
            <p:spPr>
              <a:xfrm>
                <a:off x="203574" y="1206566"/>
                <a:ext cx="6662448" cy="1754326"/>
              </a:xfrm>
              <a:prstGeom prst="rect">
                <a:avLst/>
              </a:prstGeom>
              <a:ln w="28575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de-AT" sz="2400" b="1" u="sng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Fall 2:</a:t>
                </a:r>
                <a:r>
                  <a:rPr lang="de-AT" sz="2400" u="sng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AT" sz="2400" i="1" u="sng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de-AT" sz="2400" b="0" i="1" u="sng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de-AT" sz="2400" i="1" u="sng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de-AT" sz="2400" u="sng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(Aufpassen!)</a:t>
                </a:r>
                <a:br>
                  <a:rPr lang="de-AT" sz="2400" u="sng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endParaRPr lang="de-AT" sz="1200" u="sng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71450" indent="-171450">
                  <a:buFont typeface="Wingdings" panose="05000000000000000000" pitchFamily="2" charset="2"/>
                  <a:buChar char="v"/>
                </a:pPr>
                <a:r>
                  <a:rPr lang="de-AT" sz="24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de-AT" sz="2400" dirty="0">
                    <a:highlight>
                      <a:srgbClr val="FFFF00"/>
                    </a:highlight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Je kleiner a</a:t>
                </a:r>
                <a:r>
                  <a:rPr lang="de-AT" sz="24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ist, umso </a:t>
                </a:r>
                <a:r>
                  <a:rPr lang="de-AT" sz="2400" dirty="0">
                    <a:highlight>
                      <a:srgbClr val="FFFF00"/>
                    </a:highlight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steiler</a:t>
                </a:r>
                <a:r>
                  <a:rPr lang="de-AT" sz="24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verläuft die Parabel.</a:t>
                </a:r>
                <a:br>
                  <a:rPr lang="de-AT" sz="24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endParaRPr lang="de-AT" sz="2400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71450" indent="-171450">
                  <a:buFont typeface="Wingdings" panose="05000000000000000000" pitchFamily="2" charset="2"/>
                  <a:buChar char="v"/>
                </a:pPr>
                <a:r>
                  <a:rPr lang="de-AT" sz="24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de-AT" sz="2400" dirty="0">
                    <a:highlight>
                      <a:srgbClr val="FFFF00"/>
                    </a:highlight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Je größer a</a:t>
                </a:r>
                <a:r>
                  <a:rPr lang="de-AT" sz="24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ist, umso </a:t>
                </a:r>
                <a:r>
                  <a:rPr lang="de-AT" sz="2400" dirty="0">
                    <a:highlight>
                      <a:srgbClr val="FFFF00"/>
                    </a:highlight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flacher</a:t>
                </a:r>
                <a:r>
                  <a:rPr lang="de-AT" sz="24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verläuft die Parabel.</a:t>
                </a:r>
                <a:endParaRPr lang="de-AT" sz="2400" dirty="0"/>
              </a:p>
            </p:txBody>
          </p:sp>
        </mc:Choice>
        <mc:Fallback xmlns="">
          <p:sp>
            <p:nvSpPr>
              <p:cNvPr id="2" name="Rechteck 1">
                <a:extLst>
                  <a:ext uri="{FF2B5EF4-FFF2-40B4-BE49-F238E27FC236}">
                    <a16:creationId xmlns:a16="http://schemas.microsoft.com/office/drawing/2014/main" id="{06FAD522-064D-4DB4-BB2B-AED169CF30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574" y="1206566"/>
                <a:ext cx="6662448" cy="1754326"/>
              </a:xfrm>
              <a:prstGeom prst="rect">
                <a:avLst/>
              </a:prstGeom>
              <a:blipFill>
                <a:blip r:embed="rId2"/>
                <a:stretch>
                  <a:fillRect l="-1184" t="-2048" b="-5802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Grafik 7">
            <a:extLst>
              <a:ext uri="{FF2B5EF4-FFF2-40B4-BE49-F238E27FC236}">
                <a16:creationId xmlns:a16="http://schemas.microsoft.com/office/drawing/2014/main" id="{0AC023C1-DC04-4443-8FE7-1018F8C952B1}"/>
              </a:ext>
            </a:extLst>
          </p:cNvPr>
          <p:cNvPicPr/>
          <p:nvPr/>
        </p:nvPicPr>
        <p:blipFill rotWithShape="1">
          <a:blip r:embed="rId3"/>
          <a:srcRect l="40353" b="26982"/>
          <a:stretch/>
        </p:blipFill>
        <p:spPr bwMode="auto">
          <a:xfrm>
            <a:off x="7111209" y="1479282"/>
            <a:ext cx="4877217" cy="4456297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hteck 3">
                <a:extLst>
                  <a:ext uri="{FF2B5EF4-FFF2-40B4-BE49-F238E27FC236}">
                    <a16:creationId xmlns:a16="http://schemas.microsoft.com/office/drawing/2014/main" id="{6C323DB6-82D2-4A5E-8D2D-C42405BFFADD}"/>
                  </a:ext>
                </a:extLst>
              </p:cNvPr>
              <p:cNvSpPr/>
              <p:nvPr/>
            </p:nvSpPr>
            <p:spPr>
              <a:xfrm>
                <a:off x="314824" y="3707430"/>
                <a:ext cx="6439948" cy="16476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  <a:spcAft>
                    <a:spcPts val="800"/>
                  </a:spcAft>
                </a:pPr>
                <a:r>
                  <a:rPr lang="de-AT" sz="2000" b="1" u="sng" dirty="0">
                    <a:solidFill>
                      <a:srgbClr val="0070C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Blaue Funktion </a:t>
                </a:r>
                <a14:m>
                  <m:oMath xmlns:m="http://schemas.openxmlformats.org/officeDocument/2006/math">
                    <m:r>
                      <a:rPr lang="de-AT" sz="2000" i="1" u="sng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de-AT" sz="2000" i="1" u="sng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e-AT" sz="2000" i="1" u="sng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de-AT" sz="2000" i="1" u="sng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=−6</m:t>
                    </m:r>
                    <m:r>
                      <a:rPr lang="de-AT" sz="2000" i="1" u="sng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de-AT" sz="2000" i="1" u="sng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²</m:t>
                    </m:r>
                  </m:oMath>
                </a14:m>
                <a:r>
                  <a:rPr lang="de-AT" sz="2000" u="sng" dirty="0">
                    <a:solidFill>
                      <a:srgbClr val="0070C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mit </a:t>
                </a:r>
                <a14:m>
                  <m:oMath xmlns:m="http://schemas.openxmlformats.org/officeDocument/2006/math">
                    <m:r>
                      <a:rPr lang="de-AT" sz="2000" i="1" u="sng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de-AT" sz="2000" i="1" u="sng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=−6</m:t>
                    </m:r>
                  </m:oMath>
                </a14:m>
                <a:r>
                  <a:rPr lang="de-AT" sz="2000" u="sng" dirty="0">
                    <a:solidFill>
                      <a:srgbClr val="0070C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endParaRPr lang="de-AT" sz="3200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20000"/>
                  </a:lnSpc>
                  <a:spcAft>
                    <a:spcPts val="0"/>
                  </a:spcAft>
                  <a:buFont typeface="Symbol" panose="05050102010706020507" pitchFamily="18" charset="2"/>
                  <a:buChar char=""/>
                </a:pPr>
                <a:r>
                  <a:rPr lang="de-AT" sz="2000" dirty="0">
                    <a:solidFill>
                      <a:srgbClr val="0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Parameter a ist </a:t>
                </a:r>
                <a:r>
                  <a:rPr lang="de-AT" sz="2000" b="1" dirty="0">
                    <a:solidFill>
                      <a:srgbClr val="0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negativ</a:t>
                </a:r>
                <a:r>
                  <a:rPr lang="de-AT" sz="2000" dirty="0">
                    <a:solidFill>
                      <a:srgbClr val="0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-&gt; Graph ist nach </a:t>
                </a:r>
                <a:r>
                  <a:rPr lang="de-AT" sz="2000" b="1" dirty="0">
                    <a:solidFill>
                      <a:srgbClr val="0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UNTEN</a:t>
                </a:r>
                <a:r>
                  <a:rPr lang="de-AT" sz="2000" dirty="0">
                    <a:solidFill>
                      <a:srgbClr val="0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offen.</a:t>
                </a:r>
                <a:endParaRPr lang="de-AT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20000"/>
                  </a:lnSpc>
                  <a:spcAft>
                    <a:spcPts val="0"/>
                  </a:spcAft>
                  <a:buFont typeface="Symbol" panose="05050102010706020507" pitchFamily="18" charset="2"/>
                  <a:buChar char=""/>
                </a:pPr>
                <a:r>
                  <a:rPr lang="de-AT" sz="2000" b="1" dirty="0">
                    <a:solidFill>
                      <a:srgbClr val="0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Betrag</a:t>
                </a:r>
                <a:r>
                  <a:rPr lang="de-AT" sz="2000" dirty="0">
                    <a:solidFill>
                      <a:srgbClr val="0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von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de-AT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e-AT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d>
                    <m:r>
                      <a:rPr lang="de-AT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de-AT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e-AT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−6</m:t>
                        </m:r>
                      </m:e>
                    </m:d>
                    <m:r>
                      <a:rPr lang="de-AT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=6</m:t>
                    </m:r>
                  </m:oMath>
                </a14:m>
                <a:r>
                  <a:rPr lang="de-AT" sz="2000" dirty="0">
                    <a:solidFill>
                      <a:srgbClr val="0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ist </a:t>
                </a:r>
                <a:r>
                  <a:rPr lang="de-AT" sz="2000" b="1" dirty="0">
                    <a:solidFill>
                      <a:srgbClr val="0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größer als 1</a:t>
                </a:r>
                <a:r>
                  <a:rPr lang="de-AT" sz="2000" dirty="0">
                    <a:solidFill>
                      <a:srgbClr val="0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-&gt; </a:t>
                </a:r>
                <a:r>
                  <a:rPr lang="de-AT" sz="2000" b="1" dirty="0">
                    <a:solidFill>
                      <a:srgbClr val="0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Funktion verläuft steiler</a:t>
                </a:r>
                <a:r>
                  <a:rPr lang="de-AT" sz="2000" dirty="0">
                    <a:solidFill>
                      <a:srgbClr val="0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als die gespiegelte Normalparabel.</a:t>
                </a:r>
                <a:endParaRPr lang="de-AT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hteck 3">
                <a:extLst>
                  <a:ext uri="{FF2B5EF4-FFF2-40B4-BE49-F238E27FC236}">
                    <a16:creationId xmlns:a16="http://schemas.microsoft.com/office/drawing/2014/main" id="{6C323DB6-82D2-4A5E-8D2D-C42405BFFA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824" y="3707430"/>
                <a:ext cx="6439948" cy="1647631"/>
              </a:xfrm>
              <a:prstGeom prst="rect">
                <a:avLst/>
              </a:prstGeom>
              <a:blipFill>
                <a:blip r:embed="rId4"/>
                <a:stretch>
                  <a:fillRect l="-1042" b="-5926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25103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feld 12"/>
          <p:cNvSpPr txBox="1"/>
          <p:nvPr/>
        </p:nvSpPr>
        <p:spPr>
          <a:xfrm>
            <a:off x="203574" y="447706"/>
            <a:ext cx="95833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800" b="1" u="sng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Eigenschaft 3: Je größer |a| ist, desto steiler verläuft der Graph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hteck 1">
                <a:extLst>
                  <a:ext uri="{FF2B5EF4-FFF2-40B4-BE49-F238E27FC236}">
                    <a16:creationId xmlns:a16="http://schemas.microsoft.com/office/drawing/2014/main" id="{06FAD522-064D-4DB4-BB2B-AED169CF303C}"/>
                  </a:ext>
                </a:extLst>
              </p:cNvPr>
              <p:cNvSpPr/>
              <p:nvPr/>
            </p:nvSpPr>
            <p:spPr>
              <a:xfrm>
                <a:off x="203574" y="1206566"/>
                <a:ext cx="6662448" cy="1754326"/>
              </a:xfrm>
              <a:prstGeom prst="rect">
                <a:avLst/>
              </a:prstGeom>
              <a:ln w="28575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de-AT" sz="2400" b="1" u="sng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Fall 2:</a:t>
                </a:r>
                <a:r>
                  <a:rPr lang="de-AT" sz="2400" u="sng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AT" sz="2400" i="1" u="sng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de-AT" sz="2400" b="0" i="1" u="sng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de-AT" sz="2400" i="1" u="sng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de-AT" sz="2400" u="sng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(Aufpassen!)</a:t>
                </a:r>
                <a:br>
                  <a:rPr lang="de-AT" sz="2400" u="sng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endParaRPr lang="de-AT" sz="1200" u="sng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71450" indent="-171450">
                  <a:buFont typeface="Wingdings" panose="05000000000000000000" pitchFamily="2" charset="2"/>
                  <a:buChar char="v"/>
                </a:pPr>
                <a:r>
                  <a:rPr lang="de-AT" sz="24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de-AT" sz="2400" dirty="0">
                    <a:highlight>
                      <a:srgbClr val="FFFF00"/>
                    </a:highlight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Je kleiner a</a:t>
                </a:r>
                <a:r>
                  <a:rPr lang="de-AT" sz="24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ist, umso </a:t>
                </a:r>
                <a:r>
                  <a:rPr lang="de-AT" sz="2400" dirty="0">
                    <a:highlight>
                      <a:srgbClr val="FFFF00"/>
                    </a:highlight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steiler</a:t>
                </a:r>
                <a:r>
                  <a:rPr lang="de-AT" sz="24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verläuft die Parabel.</a:t>
                </a:r>
                <a:br>
                  <a:rPr lang="de-AT" sz="24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endParaRPr lang="de-AT" sz="2400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71450" indent="-171450">
                  <a:buFont typeface="Wingdings" panose="05000000000000000000" pitchFamily="2" charset="2"/>
                  <a:buChar char="v"/>
                </a:pPr>
                <a:r>
                  <a:rPr lang="de-AT" sz="24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de-AT" sz="2400" dirty="0">
                    <a:highlight>
                      <a:srgbClr val="FFFF00"/>
                    </a:highlight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Je größer a</a:t>
                </a:r>
                <a:r>
                  <a:rPr lang="de-AT" sz="24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ist, umso </a:t>
                </a:r>
                <a:r>
                  <a:rPr lang="de-AT" sz="2400" dirty="0">
                    <a:highlight>
                      <a:srgbClr val="FFFF00"/>
                    </a:highlight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flacher</a:t>
                </a:r>
                <a:r>
                  <a:rPr lang="de-AT" sz="24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verläuft die Parabel.</a:t>
                </a:r>
                <a:endParaRPr lang="de-AT" sz="2400" dirty="0"/>
              </a:p>
            </p:txBody>
          </p:sp>
        </mc:Choice>
        <mc:Fallback xmlns="">
          <p:sp>
            <p:nvSpPr>
              <p:cNvPr id="2" name="Rechteck 1">
                <a:extLst>
                  <a:ext uri="{FF2B5EF4-FFF2-40B4-BE49-F238E27FC236}">
                    <a16:creationId xmlns:a16="http://schemas.microsoft.com/office/drawing/2014/main" id="{06FAD522-064D-4DB4-BB2B-AED169CF30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574" y="1206566"/>
                <a:ext cx="6662448" cy="1754326"/>
              </a:xfrm>
              <a:prstGeom prst="rect">
                <a:avLst/>
              </a:prstGeom>
              <a:blipFill>
                <a:blip r:embed="rId2"/>
                <a:stretch>
                  <a:fillRect l="-1184" t="-2048" b="-5802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Grafik 7">
            <a:extLst>
              <a:ext uri="{FF2B5EF4-FFF2-40B4-BE49-F238E27FC236}">
                <a16:creationId xmlns:a16="http://schemas.microsoft.com/office/drawing/2014/main" id="{0AC023C1-DC04-4443-8FE7-1018F8C952B1}"/>
              </a:ext>
            </a:extLst>
          </p:cNvPr>
          <p:cNvPicPr/>
          <p:nvPr/>
        </p:nvPicPr>
        <p:blipFill rotWithShape="1">
          <a:blip r:embed="rId3"/>
          <a:srcRect l="40353" b="26982"/>
          <a:stretch/>
        </p:blipFill>
        <p:spPr bwMode="auto">
          <a:xfrm>
            <a:off x="7111209" y="1479282"/>
            <a:ext cx="4877217" cy="4456297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hteck 2">
                <a:extLst>
                  <a:ext uri="{FF2B5EF4-FFF2-40B4-BE49-F238E27FC236}">
                    <a16:creationId xmlns:a16="http://schemas.microsoft.com/office/drawing/2014/main" id="{192D52F7-166C-493A-BC16-3134AB04EADE}"/>
                  </a:ext>
                </a:extLst>
              </p:cNvPr>
              <p:cNvSpPr/>
              <p:nvPr/>
            </p:nvSpPr>
            <p:spPr>
              <a:xfrm>
                <a:off x="338355" y="3897109"/>
                <a:ext cx="6431561" cy="20169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  <a:spcAft>
                    <a:spcPts val="800"/>
                  </a:spcAft>
                </a:pPr>
                <a:r>
                  <a:rPr lang="de-AT" sz="2000" b="1" u="sng" dirty="0">
                    <a:solidFill>
                      <a:srgbClr val="7030A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Violette Funktion </a:t>
                </a:r>
                <a14:m>
                  <m:oMath xmlns:m="http://schemas.openxmlformats.org/officeDocument/2006/math">
                    <m:r>
                      <a:rPr lang="de-AT" sz="2000" i="1" u="sng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de-AT" sz="2000" i="1" u="sng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e-AT" sz="2000" i="1" u="sng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de-AT" sz="2000" i="1" u="sng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=−0,5</m:t>
                    </m:r>
                    <m:r>
                      <a:rPr lang="de-AT" sz="2000" i="1" u="sng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de-AT" sz="2000" i="1" u="sng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²</m:t>
                    </m:r>
                  </m:oMath>
                </a14:m>
                <a:r>
                  <a:rPr lang="de-AT" sz="2000" u="sng" dirty="0">
                    <a:solidFill>
                      <a:srgbClr val="7030A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mit </a:t>
                </a:r>
                <a14:m>
                  <m:oMath xmlns:m="http://schemas.openxmlformats.org/officeDocument/2006/math">
                    <m:r>
                      <a:rPr lang="de-AT" sz="2000" i="1" u="sng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de-AT" sz="2000" i="1" u="sng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=−0,5</m:t>
                    </m:r>
                  </m:oMath>
                </a14:m>
                <a:r>
                  <a:rPr lang="de-AT" sz="2000" u="sng" dirty="0">
                    <a:solidFill>
                      <a:srgbClr val="7030A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de-AT" sz="3200" dirty="0">
                  <a:solidFill>
                    <a:srgbClr val="7030A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20000"/>
                  </a:lnSpc>
                  <a:spcAft>
                    <a:spcPts val="0"/>
                  </a:spcAft>
                  <a:buFont typeface="Symbol" panose="05050102010706020507" pitchFamily="18" charset="2"/>
                  <a:buChar char=""/>
                </a:pPr>
                <a:r>
                  <a:rPr lang="de-AT" sz="2000" dirty="0">
                    <a:solidFill>
                      <a:srgbClr val="0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Parameter a ist </a:t>
                </a:r>
                <a:r>
                  <a:rPr lang="de-AT" sz="2000" b="1" dirty="0">
                    <a:solidFill>
                      <a:srgbClr val="0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negativ</a:t>
                </a:r>
                <a:r>
                  <a:rPr lang="de-AT" sz="2000" dirty="0">
                    <a:solidFill>
                      <a:srgbClr val="0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-&gt; Graph ist nach </a:t>
                </a:r>
                <a:r>
                  <a:rPr lang="de-AT" sz="2000" b="1" dirty="0">
                    <a:solidFill>
                      <a:srgbClr val="0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UNTEN</a:t>
                </a:r>
                <a:r>
                  <a:rPr lang="de-AT" sz="2000" dirty="0">
                    <a:solidFill>
                      <a:srgbClr val="0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offen.</a:t>
                </a:r>
                <a:endParaRPr lang="de-AT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20000"/>
                  </a:lnSpc>
                  <a:spcAft>
                    <a:spcPts val="0"/>
                  </a:spcAft>
                  <a:buFont typeface="Symbol" panose="05050102010706020507" pitchFamily="18" charset="2"/>
                  <a:buChar char=""/>
                </a:pPr>
                <a:r>
                  <a:rPr lang="de-AT" sz="2000" b="1" dirty="0">
                    <a:solidFill>
                      <a:srgbClr val="0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Betrag</a:t>
                </a:r>
                <a:r>
                  <a:rPr lang="de-AT" sz="2000" dirty="0">
                    <a:solidFill>
                      <a:srgbClr val="0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von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de-AT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e-AT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d>
                    <m:r>
                      <a:rPr lang="de-AT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de-AT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e-AT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−0,5</m:t>
                        </m:r>
                      </m:e>
                    </m:d>
                    <m:r>
                      <a:rPr lang="de-AT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=0,5</m:t>
                    </m:r>
                  </m:oMath>
                </a14:m>
                <a:r>
                  <a:rPr lang="de-AT" sz="2000" dirty="0">
                    <a:solidFill>
                      <a:srgbClr val="0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ist kleiner</a:t>
                </a:r>
                <a:r>
                  <a:rPr lang="de-AT" sz="2000" b="1" dirty="0">
                    <a:solidFill>
                      <a:srgbClr val="0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als 1</a:t>
                </a:r>
                <a:r>
                  <a:rPr lang="de-AT" sz="2000" dirty="0">
                    <a:solidFill>
                      <a:srgbClr val="0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br>
                  <a:rPr lang="de-AT" sz="2000" dirty="0">
                    <a:solidFill>
                      <a:srgbClr val="0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de-AT" sz="2000" dirty="0">
                    <a:solidFill>
                      <a:srgbClr val="0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-&gt; </a:t>
                </a:r>
                <a:r>
                  <a:rPr lang="de-AT" sz="2000" b="1" dirty="0">
                    <a:solidFill>
                      <a:srgbClr val="0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Funktion verläuft flacher</a:t>
                </a:r>
                <a:r>
                  <a:rPr lang="de-AT" sz="2000" dirty="0">
                    <a:solidFill>
                      <a:srgbClr val="0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als die gespiegelte Normalparabel.</a:t>
                </a:r>
                <a:endParaRPr lang="de-AT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hteck 2">
                <a:extLst>
                  <a:ext uri="{FF2B5EF4-FFF2-40B4-BE49-F238E27FC236}">
                    <a16:creationId xmlns:a16="http://schemas.microsoft.com/office/drawing/2014/main" id="{192D52F7-166C-493A-BC16-3134AB04EA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355" y="3897109"/>
                <a:ext cx="6431561" cy="2016962"/>
              </a:xfrm>
              <a:prstGeom prst="rect">
                <a:avLst/>
              </a:prstGeom>
              <a:blipFill>
                <a:blip r:embed="rId4"/>
                <a:stretch>
                  <a:fillRect l="-1043" b="-4532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9344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hteck 4">
                <a:extLst>
                  <a:ext uri="{FF2B5EF4-FFF2-40B4-BE49-F238E27FC236}">
                    <a16:creationId xmlns:a16="http://schemas.microsoft.com/office/drawing/2014/main" id="{77F67970-FB0E-4DB8-8A40-3E383CE7BAA6}"/>
                  </a:ext>
                </a:extLst>
              </p:cNvPr>
              <p:cNvSpPr/>
              <p:nvPr/>
            </p:nvSpPr>
            <p:spPr>
              <a:xfrm>
                <a:off x="2457119" y="391603"/>
                <a:ext cx="7691336" cy="4680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400"/>
                  </a:spcAft>
                </a:pPr>
                <a:r>
                  <a:rPr lang="de-AT" sz="2400" b="1" u="sng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Analyse der Funktionen </a:t>
                </a:r>
                <a14:m>
                  <m:oMath xmlns:m="http://schemas.openxmlformats.org/officeDocument/2006/math">
                    <m:r>
                      <a:rPr lang="de-AT" sz="2400" b="1" i="1" u="sng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de-AT" sz="2400" b="1" i="1" u="sng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e-AT" sz="2400" b="1" i="1" u="sng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de-AT" sz="2400" b="1" i="1" u="sng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de-AT" sz="2400" b="1" i="1" u="sng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de-AT" sz="2400" b="1" i="1" u="sng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𝟔</m:t>
                    </m:r>
                    <m:r>
                      <a:rPr lang="de-AT" sz="2400" b="1" i="1" u="sng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de-AT" sz="2400" b="1" i="1" u="sng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²</m:t>
                    </m:r>
                  </m:oMath>
                </a14:m>
                <a:r>
                  <a:rPr lang="de-AT" sz="2400" b="1" u="sng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und </a:t>
                </a:r>
                <a14:m>
                  <m:oMath xmlns:m="http://schemas.openxmlformats.org/officeDocument/2006/math">
                    <m:r>
                      <a:rPr lang="de-AT" sz="2400" b="1" i="1" u="sng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de-AT" sz="2400" b="1" i="1" u="sng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e-AT" sz="2400" b="1" i="1" u="sng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de-AT" sz="2400" b="1" i="1" u="sng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de-AT" sz="2400" b="1" i="1" u="sng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de-AT" sz="2400" b="1" i="1" u="sng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de-AT" sz="2400" b="1" i="1" u="sng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de-AT" sz="2400" b="1" i="1" u="sng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𝟓</m:t>
                    </m:r>
                    <m:r>
                      <a:rPr lang="de-AT" sz="2400" b="1" i="1" u="sng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de-AT" sz="2400" b="1" i="1" u="sng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²</m:t>
                    </m:r>
                  </m:oMath>
                </a14:m>
                <a:r>
                  <a:rPr lang="de-AT" sz="2400" b="1" u="sng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de-AT" sz="2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hteck 4">
                <a:extLst>
                  <a:ext uri="{FF2B5EF4-FFF2-40B4-BE49-F238E27FC236}">
                    <a16:creationId xmlns:a16="http://schemas.microsoft.com/office/drawing/2014/main" id="{77F67970-FB0E-4DB8-8A40-3E383CE7BA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7119" y="391603"/>
                <a:ext cx="7691336" cy="468077"/>
              </a:xfrm>
              <a:prstGeom prst="rect">
                <a:avLst/>
              </a:prstGeom>
              <a:blipFill>
                <a:blip r:embed="rId2"/>
                <a:stretch>
                  <a:fillRect l="-1189" t="-9091" r="-872" b="-28571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Grafik 5">
            <a:extLst>
              <a:ext uri="{FF2B5EF4-FFF2-40B4-BE49-F238E27FC236}">
                <a16:creationId xmlns:a16="http://schemas.microsoft.com/office/drawing/2014/main" id="{0067E6A4-CB1E-4F97-BBF3-1D6D9787E7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928" y="1175014"/>
            <a:ext cx="3343481" cy="3526805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50DD14F1-7294-43D4-A849-B85CCCBFEE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221" y="1119096"/>
            <a:ext cx="2548118" cy="355138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hteck 8">
                <a:extLst>
                  <a:ext uri="{FF2B5EF4-FFF2-40B4-BE49-F238E27FC236}">
                    <a16:creationId xmlns:a16="http://schemas.microsoft.com/office/drawing/2014/main" id="{3B0EAAD4-ED9A-4ED6-B159-D8DE7D482B73}"/>
                  </a:ext>
                </a:extLst>
              </p:cNvPr>
              <p:cNvSpPr/>
              <p:nvPr/>
            </p:nvSpPr>
            <p:spPr>
              <a:xfrm>
                <a:off x="508932" y="5094363"/>
                <a:ext cx="11174135" cy="11772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240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de-AT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de-AT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de-AT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de-AT" sz="2400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de-AT" sz="2400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𝟔</m:t>
                      </m:r>
                      <m:sSup>
                        <m:sSupPr>
                          <m:ctrlPr>
                            <a:rPr lang="de-AT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de-AT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de-AT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de-AT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de-AT" sz="1050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v"/>
                </a:pPr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Der Funktionswert ist an </a:t>
                </a:r>
                <a:r>
                  <a:rPr lang="de-AT" b="1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jeder Stelle</a:t>
                </a:r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um das </a:t>
                </a:r>
                <a:r>
                  <a:rPr lang="de-AT" b="1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Sechsfache „</a:t>
                </a:r>
                <a:r>
                  <a:rPr lang="de-AT" b="1" dirty="0">
                    <a:solidFill>
                      <a:srgbClr val="0070C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größer</a:t>
                </a:r>
                <a:r>
                  <a:rPr lang="de-AT" b="1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“ </a:t>
                </a:r>
                <a:r>
                  <a:rPr lang="de-AT" b="1" dirty="0">
                    <a:solidFill>
                      <a:srgbClr val="0070C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(-)</a:t>
                </a:r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als der Funktionswert bei der Normalparabel. </a:t>
                </a:r>
              </a:p>
              <a:p>
                <a:pPr marL="285750" indent="-285750">
                  <a:buFont typeface="Wingdings" panose="05000000000000000000" pitchFamily="2" charset="2"/>
                  <a:buChar char="v"/>
                </a:pPr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Zudem werden aufgrund des negativen Vorzeichens alle Funktionswerte negativ.</a:t>
                </a:r>
                <a:endParaRPr lang="de-AT" dirty="0"/>
              </a:p>
            </p:txBody>
          </p:sp>
        </mc:Choice>
        <mc:Fallback xmlns="">
          <p:sp>
            <p:nvSpPr>
              <p:cNvPr id="9" name="Rechteck 8">
                <a:extLst>
                  <a:ext uri="{FF2B5EF4-FFF2-40B4-BE49-F238E27FC236}">
                    <a16:creationId xmlns:a16="http://schemas.microsoft.com/office/drawing/2014/main" id="{3B0EAAD4-ED9A-4ED6-B159-D8DE7D482B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932" y="5094363"/>
                <a:ext cx="11174135" cy="1177245"/>
              </a:xfrm>
              <a:prstGeom prst="rect">
                <a:avLst/>
              </a:prstGeom>
              <a:blipFill>
                <a:blip r:embed="rId5"/>
                <a:stretch>
                  <a:fillRect l="-327" r="-327" b="-7772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25572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hteck 4">
                <a:extLst>
                  <a:ext uri="{FF2B5EF4-FFF2-40B4-BE49-F238E27FC236}">
                    <a16:creationId xmlns:a16="http://schemas.microsoft.com/office/drawing/2014/main" id="{77F67970-FB0E-4DB8-8A40-3E383CE7BAA6}"/>
                  </a:ext>
                </a:extLst>
              </p:cNvPr>
              <p:cNvSpPr/>
              <p:nvPr/>
            </p:nvSpPr>
            <p:spPr>
              <a:xfrm>
                <a:off x="2457119" y="391603"/>
                <a:ext cx="7691336" cy="4680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400"/>
                  </a:spcAft>
                </a:pPr>
                <a:r>
                  <a:rPr lang="de-AT" sz="2400" b="1" u="sng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Analyse der Funktionen </a:t>
                </a:r>
                <a14:m>
                  <m:oMath xmlns:m="http://schemas.openxmlformats.org/officeDocument/2006/math">
                    <m:r>
                      <a:rPr lang="de-AT" sz="2400" b="1" i="1" u="sng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de-AT" sz="2400" b="1" i="1" u="sng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e-AT" sz="2400" b="1" i="1" u="sng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de-AT" sz="2400" b="1" i="1" u="sng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de-AT" sz="2400" b="1" i="1" u="sng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de-AT" sz="2400" b="1" i="1" u="sng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𝟔</m:t>
                    </m:r>
                    <m:r>
                      <a:rPr lang="de-AT" sz="2400" b="1" i="1" u="sng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de-AT" sz="2400" b="1" i="1" u="sng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²</m:t>
                    </m:r>
                  </m:oMath>
                </a14:m>
                <a:r>
                  <a:rPr lang="de-AT" sz="2400" b="1" u="sng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und </a:t>
                </a:r>
                <a14:m>
                  <m:oMath xmlns:m="http://schemas.openxmlformats.org/officeDocument/2006/math">
                    <m:r>
                      <a:rPr lang="de-AT" sz="2400" b="1" i="1" u="sng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de-AT" sz="2400" b="1" i="1" u="sng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e-AT" sz="2400" b="1" i="1" u="sng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de-AT" sz="2400" b="1" i="1" u="sng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de-AT" sz="2400" b="1" i="1" u="sng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de-AT" sz="2400" b="1" i="1" u="sng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de-AT" sz="2400" b="1" i="1" u="sng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de-AT" sz="2400" b="1" i="1" u="sng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𝟓</m:t>
                    </m:r>
                    <m:r>
                      <a:rPr lang="de-AT" sz="2400" b="1" i="1" u="sng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de-AT" sz="2400" b="1" i="1" u="sng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²</m:t>
                    </m:r>
                  </m:oMath>
                </a14:m>
                <a:r>
                  <a:rPr lang="de-AT" sz="2400" b="1" u="sng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de-AT" sz="2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hteck 4">
                <a:extLst>
                  <a:ext uri="{FF2B5EF4-FFF2-40B4-BE49-F238E27FC236}">
                    <a16:creationId xmlns:a16="http://schemas.microsoft.com/office/drawing/2014/main" id="{77F67970-FB0E-4DB8-8A40-3E383CE7BA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7119" y="391603"/>
                <a:ext cx="7691336" cy="468077"/>
              </a:xfrm>
              <a:prstGeom prst="rect">
                <a:avLst/>
              </a:prstGeom>
              <a:blipFill>
                <a:blip r:embed="rId2"/>
                <a:stretch>
                  <a:fillRect l="-1189" t="-9091" r="-872" b="-28571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Grafik 5">
            <a:extLst>
              <a:ext uri="{FF2B5EF4-FFF2-40B4-BE49-F238E27FC236}">
                <a16:creationId xmlns:a16="http://schemas.microsoft.com/office/drawing/2014/main" id="{0067E6A4-CB1E-4F97-BBF3-1D6D9787E7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928" y="1175014"/>
            <a:ext cx="3343481" cy="3526805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50DD14F1-7294-43D4-A849-B85CCCBFEE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221" y="1119096"/>
            <a:ext cx="2548118" cy="3551384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12DB4ECF-5541-444A-9B46-6A882A9575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56151" y="1131386"/>
            <a:ext cx="4058514" cy="35390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hteck 1">
                <a:extLst>
                  <a:ext uri="{FF2B5EF4-FFF2-40B4-BE49-F238E27FC236}">
                    <a16:creationId xmlns:a16="http://schemas.microsoft.com/office/drawing/2014/main" id="{DE414752-8905-4C0F-9790-E31A58A3B4FB}"/>
                  </a:ext>
                </a:extLst>
              </p:cNvPr>
              <p:cNvSpPr/>
              <p:nvPr/>
            </p:nvSpPr>
            <p:spPr>
              <a:xfrm>
                <a:off x="707245" y="5119233"/>
                <a:ext cx="11191084" cy="13471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240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de-AT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de-AT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de-AT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de-AT" sz="24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de-AT" sz="24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𝟎</m:t>
                      </m:r>
                      <m:r>
                        <a:rPr lang="de-AT" sz="24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de-AT" sz="24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𝟓</m:t>
                      </m:r>
                      <m:sSup>
                        <m:sSupPr>
                          <m:ctrlPr>
                            <a:rPr lang="de-AT" sz="24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de-AT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de-AT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de-AT" sz="2400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300"/>
                  </a:spcAft>
                </a:pPr>
                <a:endParaRPr lang="de-AT" sz="1000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lnSpc>
                    <a:spcPct val="107000"/>
                  </a:lnSpc>
                  <a:spcAft>
                    <a:spcPts val="300"/>
                  </a:spcAft>
                  <a:buFont typeface="Wingdings" panose="05000000000000000000" pitchFamily="2" charset="2"/>
                  <a:buChar char="v"/>
                </a:pPr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Multipliziert man </a:t>
                </a:r>
                <a14:m>
                  <m:oMath xmlns:m="http://schemas.openxmlformats.org/officeDocument/2006/math"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de-AT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e-AT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²</m:t>
                    </m:r>
                  </m:oMath>
                </a14:m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immer mit </a:t>
                </a:r>
                <a14:m>
                  <m:oMath xmlns:m="http://schemas.openxmlformats.org/officeDocument/2006/math"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−0,5</m:t>
                    </m:r>
                  </m:oMath>
                </a14:m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werden die Funktionswerte </a:t>
                </a:r>
                <a:r>
                  <a:rPr lang="de-AT" b="1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halbiert</a:t>
                </a:r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und </a:t>
                </a:r>
                <a:r>
                  <a:rPr lang="de-AT" b="1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negativ</a:t>
                </a:r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pPr marL="285750" indent="-285750">
                  <a:lnSpc>
                    <a:spcPct val="107000"/>
                  </a:lnSpc>
                  <a:spcAft>
                    <a:spcPts val="300"/>
                  </a:spcAft>
                  <a:buFont typeface="Wingdings" panose="05000000000000000000" pitchFamily="2" charset="2"/>
                  <a:buChar char="v"/>
                </a:pPr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Der Graph verläuft somit </a:t>
                </a:r>
                <a:r>
                  <a:rPr lang="de-AT" b="1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flacher</a:t>
                </a:r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und ist nach </a:t>
                </a:r>
                <a:r>
                  <a:rPr lang="de-AT" b="1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unten offen</a:t>
                </a:r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de-AT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hteck 1">
                <a:extLst>
                  <a:ext uri="{FF2B5EF4-FFF2-40B4-BE49-F238E27FC236}">
                    <a16:creationId xmlns:a16="http://schemas.microsoft.com/office/drawing/2014/main" id="{DE414752-8905-4C0F-9790-E31A58A3B4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245" y="5119233"/>
                <a:ext cx="11191084" cy="1347164"/>
              </a:xfrm>
              <a:prstGeom prst="rect">
                <a:avLst/>
              </a:prstGeom>
              <a:blipFill>
                <a:blip r:embed="rId6"/>
                <a:stretch>
                  <a:fillRect l="-327" b="-6335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38202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hteck 4">
                <a:extLst>
                  <a:ext uri="{FF2B5EF4-FFF2-40B4-BE49-F238E27FC236}">
                    <a16:creationId xmlns:a16="http://schemas.microsoft.com/office/drawing/2014/main" id="{77F67970-FB0E-4DB8-8A40-3E383CE7BAA6}"/>
                  </a:ext>
                </a:extLst>
              </p:cNvPr>
              <p:cNvSpPr/>
              <p:nvPr/>
            </p:nvSpPr>
            <p:spPr>
              <a:xfrm>
                <a:off x="2457119" y="391603"/>
                <a:ext cx="7691336" cy="4680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400"/>
                  </a:spcAft>
                </a:pPr>
                <a:r>
                  <a:rPr lang="de-AT" sz="2400" b="1" u="sng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Analyse der Funktionen </a:t>
                </a:r>
                <a14:m>
                  <m:oMath xmlns:m="http://schemas.openxmlformats.org/officeDocument/2006/math">
                    <m:r>
                      <a:rPr lang="de-AT" sz="2400" b="1" i="1" u="sng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de-AT" sz="2400" b="1" i="1" u="sng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e-AT" sz="2400" b="1" i="1" u="sng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de-AT" sz="2400" b="1" i="1" u="sng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de-AT" sz="2400" b="1" i="1" u="sng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de-AT" sz="2400" b="1" i="1" u="sng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𝟔</m:t>
                    </m:r>
                    <m:r>
                      <a:rPr lang="de-AT" sz="2400" b="1" i="1" u="sng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de-AT" sz="2400" b="1" i="1" u="sng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²</m:t>
                    </m:r>
                  </m:oMath>
                </a14:m>
                <a:r>
                  <a:rPr lang="de-AT" sz="2400" b="1" u="sng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und </a:t>
                </a:r>
                <a14:m>
                  <m:oMath xmlns:m="http://schemas.openxmlformats.org/officeDocument/2006/math">
                    <m:r>
                      <a:rPr lang="de-AT" sz="2400" b="1" i="1" u="sng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de-AT" sz="2400" b="1" i="1" u="sng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e-AT" sz="2400" b="1" i="1" u="sng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de-AT" sz="2400" b="1" i="1" u="sng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de-AT" sz="2400" b="1" i="1" u="sng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de-AT" sz="2400" b="1" i="1" u="sng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de-AT" sz="2400" b="1" i="1" u="sng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de-AT" sz="2400" b="1" i="1" u="sng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𝟓</m:t>
                    </m:r>
                    <m:r>
                      <a:rPr lang="de-AT" sz="2400" b="1" i="1" u="sng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de-AT" sz="2400" b="1" i="1" u="sng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²</m:t>
                    </m:r>
                  </m:oMath>
                </a14:m>
                <a:r>
                  <a:rPr lang="de-AT" sz="2400" b="1" u="sng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de-AT" sz="2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hteck 4">
                <a:extLst>
                  <a:ext uri="{FF2B5EF4-FFF2-40B4-BE49-F238E27FC236}">
                    <a16:creationId xmlns:a16="http://schemas.microsoft.com/office/drawing/2014/main" id="{77F67970-FB0E-4DB8-8A40-3E383CE7BA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7119" y="391603"/>
                <a:ext cx="7691336" cy="468077"/>
              </a:xfrm>
              <a:prstGeom prst="rect">
                <a:avLst/>
              </a:prstGeom>
              <a:blipFill>
                <a:blip r:embed="rId2"/>
                <a:stretch>
                  <a:fillRect l="-1189" t="-9091" r="-872" b="-28571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Grafik 5">
            <a:extLst>
              <a:ext uri="{FF2B5EF4-FFF2-40B4-BE49-F238E27FC236}">
                <a16:creationId xmlns:a16="http://schemas.microsoft.com/office/drawing/2014/main" id="{0067E6A4-CB1E-4F97-BBF3-1D6D9787E7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928" y="1175014"/>
            <a:ext cx="3343481" cy="3526805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50DD14F1-7294-43D4-A849-B85CCCBFEE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221" y="1119096"/>
            <a:ext cx="2548118" cy="3551384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12DB4ECF-5541-444A-9B46-6A882A9575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56151" y="1131386"/>
            <a:ext cx="4058514" cy="3539094"/>
          </a:xfrm>
          <a:prstGeom prst="rect">
            <a:avLst/>
          </a:prstGeom>
        </p:spPr>
      </p:pic>
      <p:sp>
        <p:nvSpPr>
          <p:cNvPr id="13" name="Rechteck 12">
            <a:extLst>
              <a:ext uri="{FF2B5EF4-FFF2-40B4-BE49-F238E27FC236}">
                <a16:creationId xmlns:a16="http://schemas.microsoft.com/office/drawing/2014/main" id="{8B1ACE37-6AAE-4A37-B6E3-A525DB3D2838}"/>
              </a:ext>
            </a:extLst>
          </p:cNvPr>
          <p:cNvSpPr/>
          <p:nvPr/>
        </p:nvSpPr>
        <p:spPr>
          <a:xfrm>
            <a:off x="203574" y="5264949"/>
            <a:ext cx="1147613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AT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Aufgrund des </a:t>
            </a:r>
            <a:r>
              <a:rPr lang="de-AT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negativen Parameters a</a:t>
            </a:r>
            <a:r>
              <a:rPr lang="de-AT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erkennt man, dass die </a:t>
            </a:r>
            <a:r>
              <a:rPr lang="de-AT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Funktionswerte </a:t>
            </a:r>
            <a:r>
              <a:rPr lang="de-AT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negativ</a:t>
            </a:r>
            <a:r>
              <a:rPr lang="de-AT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werden. </a:t>
            </a:r>
          </a:p>
          <a:p>
            <a:pPr algn="ctr"/>
            <a:endParaRPr lang="de-AT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de-AT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Somit ist die </a:t>
            </a:r>
            <a:r>
              <a:rPr lang="de-AT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Parabel nach unten geöffnet</a:t>
            </a:r>
            <a:endParaRPr lang="de-AT" dirty="0"/>
          </a:p>
        </p:txBody>
      </p:sp>
      <p:sp>
        <p:nvSpPr>
          <p:cNvPr id="14" name="Pfeil: nach rechts 13">
            <a:extLst>
              <a:ext uri="{FF2B5EF4-FFF2-40B4-BE49-F238E27FC236}">
                <a16:creationId xmlns:a16="http://schemas.microsoft.com/office/drawing/2014/main" id="{BDA83331-4259-4E32-883D-56429DBD3E6F}"/>
              </a:ext>
            </a:extLst>
          </p:cNvPr>
          <p:cNvSpPr/>
          <p:nvPr/>
        </p:nvSpPr>
        <p:spPr>
          <a:xfrm>
            <a:off x="2046913" y="5682986"/>
            <a:ext cx="1652632" cy="623852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719306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feld 12"/>
          <p:cNvSpPr txBox="1"/>
          <p:nvPr/>
        </p:nvSpPr>
        <p:spPr>
          <a:xfrm>
            <a:off x="3735059" y="1623367"/>
            <a:ext cx="50617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36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Der Parameter a gibt an…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1509129" y="2544148"/>
            <a:ext cx="951356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de-AT" sz="3600" dirty="0">
                <a:latin typeface="Calibri" panose="020F0502020204030204" pitchFamily="34" charset="0"/>
                <a:cs typeface="Calibri" panose="020F0502020204030204" pitchFamily="34" charset="0"/>
              </a:rPr>
              <a:t>ob die </a:t>
            </a:r>
            <a:r>
              <a:rPr lang="de-AT" sz="3600" b="1" dirty="0">
                <a:latin typeface="Calibri" panose="020F0502020204030204" pitchFamily="34" charset="0"/>
                <a:cs typeface="Calibri" panose="020F0502020204030204" pitchFamily="34" charset="0"/>
              </a:rPr>
              <a:t>Parabel</a:t>
            </a:r>
            <a:r>
              <a:rPr lang="de-AT" sz="3600" dirty="0">
                <a:latin typeface="Calibri" panose="020F0502020204030204" pitchFamily="34" charset="0"/>
                <a:cs typeface="Calibri" panose="020F0502020204030204" pitchFamily="34" charset="0"/>
              </a:rPr>
              <a:t> nach </a:t>
            </a:r>
            <a:r>
              <a:rPr lang="de-AT" sz="3600" b="1" dirty="0">
                <a:latin typeface="Calibri" panose="020F0502020204030204" pitchFamily="34" charset="0"/>
                <a:cs typeface="Calibri" panose="020F0502020204030204" pitchFamily="34" charset="0"/>
              </a:rPr>
              <a:t>unten</a:t>
            </a:r>
            <a:r>
              <a:rPr lang="de-AT" sz="3600" dirty="0">
                <a:latin typeface="Calibri" panose="020F0502020204030204" pitchFamily="34" charset="0"/>
                <a:cs typeface="Calibri" panose="020F0502020204030204" pitchFamily="34" charset="0"/>
              </a:rPr>
              <a:t> oder </a:t>
            </a:r>
            <a:r>
              <a:rPr lang="de-AT" sz="3600" b="1" dirty="0">
                <a:latin typeface="Calibri" panose="020F0502020204030204" pitchFamily="34" charset="0"/>
                <a:cs typeface="Calibri" panose="020F0502020204030204" pitchFamily="34" charset="0"/>
              </a:rPr>
              <a:t>oben</a:t>
            </a:r>
            <a:r>
              <a:rPr lang="de-AT" sz="3600" dirty="0">
                <a:latin typeface="Calibri" panose="020F0502020204030204" pitchFamily="34" charset="0"/>
                <a:cs typeface="Calibri" panose="020F0502020204030204" pitchFamily="34" charset="0"/>
              </a:rPr>
              <a:t> offen ist.</a:t>
            </a:r>
            <a:br>
              <a:rPr lang="de-AT" sz="3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de-AT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de-AT" sz="3600" b="1" dirty="0">
                <a:latin typeface="Calibri" panose="020F0502020204030204" pitchFamily="34" charset="0"/>
                <a:cs typeface="Calibri" panose="020F0502020204030204" pitchFamily="34" charset="0"/>
              </a:rPr>
              <a:t>wie stark</a:t>
            </a:r>
            <a:r>
              <a:rPr lang="de-AT" sz="3600" dirty="0">
                <a:latin typeface="Calibri" panose="020F0502020204030204" pitchFamily="34" charset="0"/>
                <a:cs typeface="Calibri" panose="020F0502020204030204" pitchFamily="34" charset="0"/>
              </a:rPr>
              <a:t> der Graph </a:t>
            </a:r>
            <a:r>
              <a:rPr lang="de-AT" sz="3600" b="1" dirty="0">
                <a:latin typeface="Calibri" panose="020F0502020204030204" pitchFamily="34" charset="0"/>
                <a:cs typeface="Calibri" panose="020F0502020204030204" pitchFamily="34" charset="0"/>
              </a:rPr>
              <a:t>steigt</a:t>
            </a:r>
            <a:r>
              <a:rPr lang="de-AT" sz="3600" dirty="0">
                <a:latin typeface="Calibri" panose="020F0502020204030204" pitchFamily="34" charset="0"/>
                <a:cs typeface="Calibri" panose="020F0502020204030204" pitchFamily="34" charset="0"/>
              </a:rPr>
              <a:t> oder </a:t>
            </a:r>
            <a:r>
              <a:rPr lang="de-AT" sz="3600" b="1" dirty="0">
                <a:latin typeface="Calibri" panose="020F0502020204030204" pitchFamily="34" charset="0"/>
                <a:cs typeface="Calibri" panose="020F0502020204030204" pitchFamily="34" charset="0"/>
              </a:rPr>
              <a:t>fällt</a:t>
            </a:r>
            <a:r>
              <a:rPr lang="de-AT" sz="3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832657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eck 16">
            <a:extLst>
              <a:ext uri="{FF2B5EF4-FFF2-40B4-BE49-F238E27FC236}">
                <a16:creationId xmlns:a16="http://schemas.microsoft.com/office/drawing/2014/main" id="{933FEBC4-EB34-4061-A300-C5AF82F8D4B9}"/>
              </a:ext>
            </a:extLst>
          </p:cNvPr>
          <p:cNvSpPr/>
          <p:nvPr/>
        </p:nvSpPr>
        <p:spPr>
          <a:xfrm>
            <a:off x="203572" y="1320118"/>
            <a:ext cx="1157369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AT" sz="4000" b="1" u="sng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Hauptform – Parameter 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hteck 17">
                <a:extLst>
                  <a:ext uri="{FF2B5EF4-FFF2-40B4-BE49-F238E27FC236}">
                    <a16:creationId xmlns:a16="http://schemas.microsoft.com/office/drawing/2014/main" id="{3AE0741F-813F-4E80-B776-023ECBE8F8D7}"/>
                  </a:ext>
                </a:extLst>
              </p:cNvPr>
              <p:cNvSpPr/>
              <p:nvPr/>
            </p:nvSpPr>
            <p:spPr>
              <a:xfrm>
                <a:off x="124542" y="2141680"/>
                <a:ext cx="11731752" cy="5808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de-AT" sz="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 </a:t>
                </a:r>
                <a14:m>
                  <m:oMath xmlns:m="http://schemas.openxmlformats.org/officeDocument/2006/math">
                    <m:r>
                      <a:rPr lang="de-AT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de-AT" sz="32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AT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de-AT" sz="32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de-AT" sz="3200" b="1" i="1" smtClean="0">
                        <a:solidFill>
                          <a:srgbClr val="00B05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sSup>
                      <m:sSupPr>
                        <m:ctrlPr>
                          <a:rPr lang="de-AT" sz="32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de-AT" sz="320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de-AT" sz="32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de-AT" sz="32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de-AT" sz="32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𝑏𝑥</m:t>
                    </m:r>
                    <m:r>
                      <a:rPr lang="de-AT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</m:oMath>
                </a14:m>
                <a:r>
                  <a:rPr lang="de-AT" sz="3200" dirty="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</a:p>
            </p:txBody>
          </p:sp>
        </mc:Choice>
        <mc:Fallback xmlns="">
          <p:sp>
            <p:nvSpPr>
              <p:cNvPr id="18" name="Rechteck 17">
                <a:extLst>
                  <a:ext uri="{FF2B5EF4-FFF2-40B4-BE49-F238E27FC236}">
                    <a16:creationId xmlns:a16="http://schemas.microsoft.com/office/drawing/2014/main" id="{3AE0741F-813F-4E80-B776-023ECBE8F8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542" y="2141680"/>
                <a:ext cx="11731752" cy="580800"/>
              </a:xfrm>
              <a:prstGeom prst="rect">
                <a:avLst/>
              </a:prstGeom>
              <a:blipFill>
                <a:blip r:embed="rId2"/>
                <a:stretch>
                  <a:fillRect t="-14583" b="-32292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Pfeil nach oben 8">
            <a:extLst>
              <a:ext uri="{FF2B5EF4-FFF2-40B4-BE49-F238E27FC236}">
                <a16:creationId xmlns:a16="http://schemas.microsoft.com/office/drawing/2014/main" id="{2CC21461-1921-450C-AA07-D764A6F1EADF}"/>
              </a:ext>
            </a:extLst>
          </p:cNvPr>
          <p:cNvSpPr/>
          <p:nvPr/>
        </p:nvSpPr>
        <p:spPr>
          <a:xfrm>
            <a:off x="5350990" y="2848199"/>
            <a:ext cx="745009" cy="1661027"/>
          </a:xfrm>
          <a:prstGeom prst="upArrow">
            <a:avLst>
              <a:gd name="adj1" fmla="val 50000"/>
              <a:gd name="adj2" fmla="val 65480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>
                <a:extLst>
                  <a:ext uri="{FF2B5EF4-FFF2-40B4-BE49-F238E27FC236}">
                    <a16:creationId xmlns:a16="http://schemas.microsoft.com/office/drawing/2014/main" id="{9D86492C-E860-4FB8-A1F4-27D5AB63C912}"/>
                  </a:ext>
                </a:extLst>
              </p:cNvPr>
              <p:cNvSpPr txBox="1"/>
              <p:nvPr/>
            </p:nvSpPr>
            <p:spPr>
              <a:xfrm>
                <a:off x="653707" y="4931838"/>
                <a:ext cx="1088458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AT" sz="2400" dirty="0"/>
                  <a:t>Wir betrachten nun quadratische Funktionen des Typs </a:t>
                </a:r>
                <a14:m>
                  <m:oMath xmlns:m="http://schemas.openxmlformats.org/officeDocument/2006/math">
                    <m:r>
                      <a:rPr lang="de-AT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de-AT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AT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de-AT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AT" sz="2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lang="de-AT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AT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de-AT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de-AT" sz="2400" dirty="0"/>
                  <a:t> </a:t>
                </a:r>
                <a14:m>
                  <m:oMath xmlns:m="http://schemas.openxmlformats.org/officeDocument/2006/math">
                    <m:r>
                      <a:rPr lang="de-AT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de-AT" sz="20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de-AT" sz="20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de-AT" sz="2000" i="1">
                        <a:latin typeface="Cambria Math" panose="02040503050406030204" pitchFamily="18" charset="0"/>
                      </a:rPr>
                      <m:t>ℝ</m:t>
                    </m:r>
                    <m:r>
                      <a:rPr lang="de-AT" sz="20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de-AT" sz="20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de-AT" sz="2000" i="1">
                        <a:latin typeface="Cambria Math" panose="02040503050406030204" pitchFamily="18" charset="0"/>
                      </a:rPr>
                      <m:t>≠0)</m:t>
                    </m:r>
                  </m:oMath>
                </a14:m>
                <a:endParaRPr lang="de-AT" sz="2400" dirty="0"/>
              </a:p>
            </p:txBody>
          </p:sp>
        </mc:Choice>
        <mc:Fallback xmlns="">
          <p:sp>
            <p:nvSpPr>
              <p:cNvPr id="5" name="Textfeld 4">
                <a:extLst>
                  <a:ext uri="{FF2B5EF4-FFF2-40B4-BE49-F238E27FC236}">
                    <a16:creationId xmlns:a16="http://schemas.microsoft.com/office/drawing/2014/main" id="{9D86492C-E860-4FB8-A1F4-27D5AB63C9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707" y="4931838"/>
                <a:ext cx="10884583" cy="461665"/>
              </a:xfrm>
              <a:prstGeom prst="rect">
                <a:avLst/>
              </a:prstGeom>
              <a:blipFill>
                <a:blip r:embed="rId3"/>
                <a:stretch>
                  <a:fillRect l="-840" t="-10526" b="-28947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86530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feld 12"/>
          <p:cNvSpPr txBox="1"/>
          <p:nvPr/>
        </p:nvSpPr>
        <p:spPr>
          <a:xfrm>
            <a:off x="2347377" y="533866"/>
            <a:ext cx="74972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800" b="1" u="sng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Eigenschaft 1: Positives oder negatives Voreichen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hteck 3"/>
              <p:cNvSpPr/>
              <p:nvPr/>
            </p:nvSpPr>
            <p:spPr>
              <a:xfrm>
                <a:off x="409302" y="1768232"/>
                <a:ext cx="5547360" cy="3748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lvl="0" indent="-342900">
                  <a:lnSpc>
                    <a:spcPct val="107000"/>
                  </a:lnSpc>
                  <a:spcAft>
                    <a:spcPts val="800"/>
                  </a:spcAft>
                  <a:buSzPts val="1000"/>
                  <a:buFont typeface="Symbol" panose="05050102010706020507" pitchFamily="18" charset="2"/>
                  <a:buChar char=""/>
                  <a:tabLst>
                    <a:tab pos="457200" algn="l"/>
                  </a:tabLst>
                </a:pPr>
                <a:r>
                  <a:rPr lang="de-AT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Ist </a:t>
                </a:r>
                <a14:m>
                  <m:oMath xmlns:m="http://schemas.openxmlformats.org/officeDocument/2006/math">
                    <m:r>
                      <a:rPr lang="de-AT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de-AT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de-AT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de-AT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so ist die Parabel </a:t>
                </a:r>
                <a:r>
                  <a:rPr lang="de-AT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nach oben offen</a:t>
                </a:r>
                <a:r>
                  <a:rPr lang="de-AT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Rechteck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302" y="1768232"/>
                <a:ext cx="5547360" cy="374846"/>
              </a:xfrm>
              <a:prstGeom prst="rect">
                <a:avLst/>
              </a:prstGeom>
              <a:blipFill rotWithShape="0">
                <a:blip r:embed="rId2"/>
                <a:stretch>
                  <a:fillRect t="-6452" b="-24194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/>
              <p:cNvSpPr txBox="1"/>
              <p:nvPr/>
            </p:nvSpPr>
            <p:spPr>
              <a:xfrm>
                <a:off x="4499661" y="1198203"/>
                <a:ext cx="2914003" cy="430887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28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de-AT" sz="2800" b="0" i="1" smtClean="0">
                          <a:latin typeface="Cambria Math" panose="02040503050406030204" pitchFamily="18" charset="0"/>
                        </a:rPr>
                        <m:t>&gt;0  </m:t>
                      </m:r>
                      <m:r>
                        <a:rPr lang="de-AT" sz="2800" b="0" i="1" smtClean="0">
                          <a:latin typeface="Cambria Math" panose="02040503050406030204" pitchFamily="18" charset="0"/>
                        </a:rPr>
                        <m:t>𝑜𝑑𝑒𝑟</m:t>
                      </m:r>
                      <m:r>
                        <a:rPr lang="de-AT" sz="2800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de-AT" sz="28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de-AT" sz="2800" b="0" i="1" smtClean="0">
                          <a:latin typeface="Cambria Math" panose="02040503050406030204" pitchFamily="18" charset="0"/>
                        </a:rPr>
                        <m:t>&lt;0</m:t>
                      </m:r>
                    </m:oMath>
                  </m:oMathPara>
                </a14:m>
                <a:endParaRPr lang="de-AT" sz="2800" dirty="0"/>
              </a:p>
            </p:txBody>
          </p:sp>
        </mc:Choice>
        <mc:Fallback xmlns="">
          <p:sp>
            <p:nvSpPr>
              <p:cNvPr id="6" name="Textfeld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661" y="1198203"/>
                <a:ext cx="2914003" cy="43088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hteck 6"/>
              <p:cNvSpPr/>
              <p:nvPr/>
            </p:nvSpPr>
            <p:spPr>
              <a:xfrm>
                <a:off x="6281530" y="1740666"/>
                <a:ext cx="6096000" cy="374846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342900" lvl="0" indent="-342900">
                  <a:lnSpc>
                    <a:spcPct val="107000"/>
                  </a:lnSpc>
                  <a:spcAft>
                    <a:spcPts val="800"/>
                  </a:spcAft>
                  <a:buSzPts val="1000"/>
                  <a:buFont typeface="Symbol" panose="05050102010706020507" pitchFamily="18" charset="2"/>
                  <a:buChar char=""/>
                  <a:tabLst>
                    <a:tab pos="457200" algn="l"/>
                  </a:tabLst>
                </a:pPr>
                <a:r>
                  <a:rPr lang="de-AT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Ist </a:t>
                </a:r>
                <a14:m>
                  <m:oMath xmlns:m="http://schemas.openxmlformats.org/officeDocument/2006/math">
                    <m:r>
                      <a:rPr lang="de-AT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de-AT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de-AT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de-AT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so ist die Parabel </a:t>
                </a:r>
                <a:r>
                  <a:rPr lang="de-AT" b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nach unten offen</a:t>
                </a:r>
                <a:r>
                  <a:rPr lang="de-AT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Rechteck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1530" y="1740666"/>
                <a:ext cx="6096000" cy="374846"/>
              </a:xfrm>
              <a:prstGeom prst="rect">
                <a:avLst/>
              </a:prstGeom>
              <a:blipFill rotWithShape="0">
                <a:blip r:embed="rId4"/>
                <a:stretch>
                  <a:fillRect t="-8197" b="-26230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Grafik 15"/>
          <p:cNvPicPr/>
          <p:nvPr/>
        </p:nvPicPr>
        <p:blipFill rotWithShape="1">
          <a:blip r:embed="rId5"/>
          <a:srcRect l="52323" b="19459"/>
          <a:stretch/>
        </p:blipFill>
        <p:spPr bwMode="auto">
          <a:xfrm>
            <a:off x="907803" y="2284195"/>
            <a:ext cx="3862980" cy="4328639"/>
          </a:xfrm>
          <a:prstGeom prst="rect">
            <a:avLst/>
          </a:prstGeom>
          <a:ln w="28575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Pfeil nach oben 16"/>
          <p:cNvSpPr/>
          <p:nvPr/>
        </p:nvSpPr>
        <p:spPr>
          <a:xfrm>
            <a:off x="2574320" y="2201836"/>
            <a:ext cx="685715" cy="1083832"/>
          </a:xfrm>
          <a:prstGeom prst="upArrow">
            <a:avLst/>
          </a:prstGeom>
          <a:solidFill>
            <a:srgbClr val="FFFF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AT"/>
          </a:p>
        </p:txBody>
      </p:sp>
      <p:pic>
        <p:nvPicPr>
          <p:cNvPr id="18" name="Grafik 17"/>
          <p:cNvPicPr/>
          <p:nvPr/>
        </p:nvPicPr>
        <p:blipFill rotWithShape="1">
          <a:blip r:embed="rId6"/>
          <a:srcRect l="54946" t="-598" b="16860"/>
          <a:stretch/>
        </p:blipFill>
        <p:spPr bwMode="auto">
          <a:xfrm>
            <a:off x="7037646" y="2283129"/>
            <a:ext cx="3702723" cy="4329705"/>
          </a:xfrm>
          <a:prstGeom prst="rect">
            <a:avLst/>
          </a:prstGeom>
          <a:ln w="28575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9" name="Pfeil nach oben 18"/>
          <p:cNvSpPr/>
          <p:nvPr/>
        </p:nvSpPr>
        <p:spPr>
          <a:xfrm rot="10800000">
            <a:off x="8548394" y="5372146"/>
            <a:ext cx="657961" cy="1121417"/>
          </a:xfrm>
          <a:prstGeom prst="upArrow">
            <a:avLst/>
          </a:prstGeom>
          <a:solidFill>
            <a:srgbClr val="FFFF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814937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7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feld 12"/>
          <p:cNvSpPr txBox="1"/>
          <p:nvPr/>
        </p:nvSpPr>
        <p:spPr>
          <a:xfrm>
            <a:off x="3104059" y="355595"/>
            <a:ext cx="59838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800" b="1" u="sng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Eigenschaft 2: Umkehr des Vorzeichens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hteck 10"/>
              <p:cNvSpPr/>
              <p:nvPr/>
            </p:nvSpPr>
            <p:spPr>
              <a:xfrm>
                <a:off x="1953366" y="1035014"/>
                <a:ext cx="8311385" cy="677108"/>
              </a:xfrm>
              <a:prstGeom prst="rect">
                <a:avLst/>
              </a:prstGeom>
              <a:ln w="28575"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de-AT" sz="2000" u="sng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Für Funktion des Typs </a:t>
                </a:r>
                <a14:m>
                  <m:oMath xmlns:m="http://schemas.openxmlformats.org/officeDocument/2006/math">
                    <m:r>
                      <a:rPr lang="de-AT" sz="2000" b="0" i="1" u="sng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de-AT" sz="2000" b="0" i="1" u="sng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e-AT" sz="2000" b="0" i="1" u="sng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de-AT" sz="2000" b="0" i="1" u="sng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de-AT" sz="2000" b="0" i="1" u="sng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sSup>
                      <m:sSupPr>
                        <m:ctrlPr>
                          <a:rPr lang="de-AT" sz="2000" b="0" i="1" u="sng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de-AT" sz="2000" b="0" i="1" u="sng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de-AT" sz="2000" b="0" i="1" u="sng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de-AT" sz="2000" u="sng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gilt:</a:t>
                </a:r>
              </a:p>
              <a:p>
                <a:pPr algn="ctr"/>
                <a:r>
                  <a:rPr lang="de-AT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Eine </a:t>
                </a:r>
                <a:r>
                  <a:rPr lang="de-AT" b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Vorzeichenumkehr </a:t>
                </a:r>
                <a:r>
                  <a:rPr lang="de-AT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von a bewirkt eine </a:t>
                </a:r>
                <a:r>
                  <a:rPr lang="de-AT" b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Spiegelung </a:t>
                </a:r>
                <a:r>
                  <a:rPr lang="de-AT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des Graphen  an der </a:t>
                </a:r>
                <a:r>
                  <a:rPr lang="de-AT" b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x-Achse</a:t>
                </a:r>
                <a:r>
                  <a:rPr lang="de-AT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de-AT" dirty="0"/>
              </a:p>
            </p:txBody>
          </p:sp>
        </mc:Choice>
        <mc:Fallback xmlns="">
          <p:sp>
            <p:nvSpPr>
              <p:cNvPr id="11" name="Rechteck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3366" y="1035014"/>
                <a:ext cx="8311385" cy="677108"/>
              </a:xfrm>
              <a:prstGeom prst="rect">
                <a:avLst/>
              </a:prstGeom>
              <a:blipFill rotWithShape="0">
                <a:blip r:embed="rId2"/>
                <a:stretch>
                  <a:fillRect t="-3448" b="-10345"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Grafik 11"/>
          <p:cNvPicPr/>
          <p:nvPr/>
        </p:nvPicPr>
        <p:blipFill rotWithShape="1">
          <a:blip r:embed="rId3"/>
          <a:srcRect l="71652" b="5305"/>
          <a:stretch/>
        </p:blipFill>
        <p:spPr bwMode="auto">
          <a:xfrm>
            <a:off x="732954" y="1965295"/>
            <a:ext cx="2182523" cy="4038545"/>
          </a:xfrm>
          <a:prstGeom prst="rect">
            <a:avLst/>
          </a:prstGeom>
          <a:ln w="28575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Grafik 13"/>
          <p:cNvPicPr/>
          <p:nvPr/>
        </p:nvPicPr>
        <p:blipFill rotWithShape="1">
          <a:blip r:embed="rId4"/>
          <a:srcRect l="71237" b="5105"/>
          <a:stretch/>
        </p:blipFill>
        <p:spPr bwMode="auto">
          <a:xfrm>
            <a:off x="4099303" y="1965295"/>
            <a:ext cx="2139039" cy="4038545"/>
          </a:xfrm>
          <a:prstGeom prst="rect">
            <a:avLst/>
          </a:prstGeom>
          <a:ln w="28575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Grafik 19"/>
          <p:cNvPicPr/>
          <p:nvPr/>
        </p:nvPicPr>
        <p:blipFill rotWithShape="1">
          <a:blip r:embed="rId5"/>
          <a:srcRect l="55499" b="6899"/>
          <a:stretch/>
        </p:blipFill>
        <p:spPr bwMode="auto">
          <a:xfrm>
            <a:off x="7422168" y="1965295"/>
            <a:ext cx="3513147" cy="4038545"/>
          </a:xfrm>
          <a:prstGeom prst="rect">
            <a:avLst/>
          </a:prstGeom>
          <a:ln w="28575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1" name="Rechteck 20"/>
          <p:cNvSpPr/>
          <p:nvPr/>
        </p:nvSpPr>
        <p:spPr>
          <a:xfrm>
            <a:off x="934084" y="6257013"/>
            <a:ext cx="10349948" cy="369332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de-AT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Allgemeine quadratische Funktionen</a:t>
            </a:r>
            <a:r>
              <a:rPr lang="de-A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Änderung der Öffnung der Parabel: unten/oben 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2363109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feld 12"/>
          <p:cNvSpPr txBox="1"/>
          <p:nvPr/>
        </p:nvSpPr>
        <p:spPr>
          <a:xfrm>
            <a:off x="203574" y="447706"/>
            <a:ext cx="95833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800" b="1" u="sng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Eigenschaft 3: Je größer |a| ist, desto steiler verläuft der Graph</a:t>
            </a:r>
          </a:p>
        </p:txBody>
      </p:sp>
      <p:pic>
        <p:nvPicPr>
          <p:cNvPr id="10" name="Grafik 9"/>
          <p:cNvPicPr/>
          <p:nvPr/>
        </p:nvPicPr>
        <p:blipFill rotWithShape="1">
          <a:blip r:embed="rId2"/>
          <a:srcRect l="41345" b="25251"/>
          <a:stretch/>
        </p:blipFill>
        <p:spPr bwMode="auto">
          <a:xfrm>
            <a:off x="7010400" y="1415113"/>
            <a:ext cx="4812632" cy="4745055"/>
          </a:xfrm>
          <a:prstGeom prst="rect">
            <a:avLst/>
          </a:prstGeom>
          <a:ln w="28575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hteck 1">
                <a:extLst>
                  <a:ext uri="{FF2B5EF4-FFF2-40B4-BE49-F238E27FC236}">
                    <a16:creationId xmlns:a16="http://schemas.microsoft.com/office/drawing/2014/main" id="{06FAD522-064D-4DB4-BB2B-AED169CF303C}"/>
                  </a:ext>
                </a:extLst>
              </p:cNvPr>
              <p:cNvSpPr/>
              <p:nvPr/>
            </p:nvSpPr>
            <p:spPr>
              <a:xfrm>
                <a:off x="203574" y="1206566"/>
                <a:ext cx="6662448" cy="1754326"/>
              </a:xfrm>
              <a:prstGeom prst="rect">
                <a:avLst/>
              </a:prstGeom>
              <a:ln w="28575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de-AT" sz="2400" b="1" u="sng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Fall 1:</a:t>
                </a:r>
                <a:r>
                  <a:rPr lang="de-AT" sz="2400" u="sng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AT" sz="2400" i="1" u="sng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de-AT" sz="2400" i="1" u="sng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&gt;0</m:t>
                    </m:r>
                  </m:oMath>
                </a14:m>
                <a:br>
                  <a:rPr lang="de-AT" sz="2400" u="sng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endParaRPr lang="de-AT" sz="1200" u="sng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71450" indent="-171450">
                  <a:buFont typeface="Wingdings" panose="05000000000000000000" pitchFamily="2" charset="2"/>
                  <a:buChar char="v"/>
                </a:pPr>
                <a:r>
                  <a:rPr lang="de-AT" sz="24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de-AT" sz="2400" dirty="0">
                    <a:highlight>
                      <a:srgbClr val="FFFF00"/>
                    </a:highlight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Je größer a</a:t>
                </a:r>
                <a:r>
                  <a:rPr lang="de-AT" sz="24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ist, umso </a:t>
                </a:r>
                <a:r>
                  <a:rPr lang="de-AT" sz="2400" dirty="0">
                    <a:highlight>
                      <a:srgbClr val="FFFF00"/>
                    </a:highlight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steiler</a:t>
                </a:r>
                <a:r>
                  <a:rPr lang="de-AT" sz="24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verläuft die Parabel.</a:t>
                </a:r>
                <a:br>
                  <a:rPr lang="de-AT" sz="24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endParaRPr lang="de-AT" sz="2400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71450" indent="-171450">
                  <a:buFont typeface="Wingdings" panose="05000000000000000000" pitchFamily="2" charset="2"/>
                  <a:buChar char="v"/>
                </a:pPr>
                <a:r>
                  <a:rPr lang="de-AT" sz="24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de-AT" sz="2400" dirty="0">
                    <a:highlight>
                      <a:srgbClr val="FFFF00"/>
                    </a:highlight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Je kleiner a</a:t>
                </a:r>
                <a:r>
                  <a:rPr lang="de-AT" sz="24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ist, umso </a:t>
                </a:r>
                <a:r>
                  <a:rPr lang="de-AT" sz="2400" dirty="0">
                    <a:highlight>
                      <a:srgbClr val="FFFF00"/>
                    </a:highlight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flacher</a:t>
                </a:r>
                <a:r>
                  <a:rPr lang="de-AT" sz="24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verläuft die Parabel.</a:t>
                </a:r>
                <a:endParaRPr lang="de-AT" sz="2400" dirty="0"/>
              </a:p>
            </p:txBody>
          </p:sp>
        </mc:Choice>
        <mc:Fallback xmlns="">
          <p:sp>
            <p:nvSpPr>
              <p:cNvPr id="2" name="Rechteck 1">
                <a:extLst>
                  <a:ext uri="{FF2B5EF4-FFF2-40B4-BE49-F238E27FC236}">
                    <a16:creationId xmlns:a16="http://schemas.microsoft.com/office/drawing/2014/main" id="{06FAD522-064D-4DB4-BB2B-AED169CF30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574" y="1206566"/>
                <a:ext cx="6662448" cy="1754326"/>
              </a:xfrm>
              <a:prstGeom prst="rect">
                <a:avLst/>
              </a:prstGeom>
              <a:blipFill>
                <a:blip r:embed="rId3"/>
                <a:stretch>
                  <a:fillRect l="-1184" t="-2048" b="-5802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hteck 2">
                <a:extLst>
                  <a:ext uri="{FF2B5EF4-FFF2-40B4-BE49-F238E27FC236}">
                    <a16:creationId xmlns:a16="http://schemas.microsoft.com/office/drawing/2014/main" id="{804D3171-25F7-44A8-BF5F-DCC5A78E6F8D}"/>
                  </a:ext>
                </a:extLst>
              </p:cNvPr>
              <p:cNvSpPr/>
              <p:nvPr/>
            </p:nvSpPr>
            <p:spPr>
              <a:xfrm>
                <a:off x="486798" y="4056491"/>
                <a:ext cx="6096000" cy="80560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20000"/>
                  </a:lnSpc>
                  <a:spcAft>
                    <a:spcPts val="800"/>
                  </a:spcAft>
                </a:pPr>
                <a:r>
                  <a:rPr lang="de-AT" sz="2000" b="1" u="sng" dirty="0">
                    <a:solidFill>
                      <a:srgbClr val="0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Bemerkung</a:t>
                </a:r>
                <a:r>
                  <a:rPr lang="de-AT" sz="2000" dirty="0">
                    <a:solidFill>
                      <a:srgbClr val="0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Die </a:t>
                </a:r>
                <a:r>
                  <a:rPr lang="de-AT" sz="2000" b="1" dirty="0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rote Funktion </a:t>
                </a:r>
                <a:r>
                  <a:rPr lang="de-AT" sz="2000" dirty="0">
                    <a:solidFill>
                      <a:srgbClr val="0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stellt die bereits bekannte Normalparabel mit </a:t>
                </a:r>
                <a14:m>
                  <m:oMath xmlns:m="http://schemas.openxmlformats.org/officeDocument/2006/math">
                    <m:r>
                      <a:rPr lang="de-AT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de-AT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de-AT" sz="2000" dirty="0">
                    <a:solidFill>
                      <a:srgbClr val="0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dar.</a:t>
                </a:r>
                <a:endParaRPr lang="de-AT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hteck 2">
                <a:extLst>
                  <a:ext uri="{FF2B5EF4-FFF2-40B4-BE49-F238E27FC236}">
                    <a16:creationId xmlns:a16="http://schemas.microsoft.com/office/drawing/2014/main" id="{804D3171-25F7-44A8-BF5F-DCC5A78E6F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798" y="4056491"/>
                <a:ext cx="6096000" cy="805605"/>
              </a:xfrm>
              <a:prstGeom prst="rect">
                <a:avLst/>
              </a:prstGeom>
              <a:blipFill>
                <a:blip r:embed="rId4"/>
                <a:stretch>
                  <a:fillRect l="-1100" r="-1800" b="-12030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974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feld 12"/>
          <p:cNvSpPr txBox="1"/>
          <p:nvPr/>
        </p:nvSpPr>
        <p:spPr>
          <a:xfrm>
            <a:off x="203574" y="447706"/>
            <a:ext cx="95833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800" b="1" u="sng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Eigenschaft 3: Je größer |a| ist, desto steiler verläuft der Graph</a:t>
            </a:r>
          </a:p>
        </p:txBody>
      </p:sp>
      <p:pic>
        <p:nvPicPr>
          <p:cNvPr id="10" name="Grafik 9"/>
          <p:cNvPicPr/>
          <p:nvPr/>
        </p:nvPicPr>
        <p:blipFill rotWithShape="1">
          <a:blip r:embed="rId2"/>
          <a:srcRect l="41345" b="25251"/>
          <a:stretch/>
        </p:blipFill>
        <p:spPr bwMode="auto">
          <a:xfrm>
            <a:off x="7010400" y="1415113"/>
            <a:ext cx="4812632" cy="4745055"/>
          </a:xfrm>
          <a:prstGeom prst="rect">
            <a:avLst/>
          </a:prstGeom>
          <a:ln w="28575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hteck 1">
                <a:extLst>
                  <a:ext uri="{FF2B5EF4-FFF2-40B4-BE49-F238E27FC236}">
                    <a16:creationId xmlns:a16="http://schemas.microsoft.com/office/drawing/2014/main" id="{06FAD522-064D-4DB4-BB2B-AED169CF303C}"/>
                  </a:ext>
                </a:extLst>
              </p:cNvPr>
              <p:cNvSpPr/>
              <p:nvPr/>
            </p:nvSpPr>
            <p:spPr>
              <a:xfrm>
                <a:off x="203574" y="1206566"/>
                <a:ext cx="6662448" cy="1754326"/>
              </a:xfrm>
              <a:prstGeom prst="rect">
                <a:avLst/>
              </a:prstGeom>
              <a:ln w="28575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de-AT" sz="2400" b="1" u="sng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Fall 1:</a:t>
                </a:r>
                <a:r>
                  <a:rPr lang="de-AT" sz="2400" u="sng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AT" sz="2400" i="1" u="sng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de-AT" sz="2400" i="1" u="sng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&gt;0</m:t>
                    </m:r>
                  </m:oMath>
                </a14:m>
                <a:br>
                  <a:rPr lang="de-AT" sz="2400" u="sng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endParaRPr lang="de-AT" sz="1200" u="sng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71450" indent="-171450">
                  <a:buFont typeface="Wingdings" panose="05000000000000000000" pitchFamily="2" charset="2"/>
                  <a:buChar char="v"/>
                </a:pPr>
                <a:r>
                  <a:rPr lang="de-AT" sz="24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de-AT" sz="2400" dirty="0">
                    <a:highlight>
                      <a:srgbClr val="FFFF00"/>
                    </a:highlight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Je größer a</a:t>
                </a:r>
                <a:r>
                  <a:rPr lang="de-AT" sz="24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ist, umso </a:t>
                </a:r>
                <a:r>
                  <a:rPr lang="de-AT" sz="2400" dirty="0">
                    <a:highlight>
                      <a:srgbClr val="FFFF00"/>
                    </a:highlight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steiler</a:t>
                </a:r>
                <a:r>
                  <a:rPr lang="de-AT" sz="24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verläuft die Parabel.</a:t>
                </a:r>
                <a:br>
                  <a:rPr lang="de-AT" sz="24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endParaRPr lang="de-AT" sz="2400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71450" indent="-171450">
                  <a:buFont typeface="Wingdings" panose="05000000000000000000" pitchFamily="2" charset="2"/>
                  <a:buChar char="v"/>
                </a:pPr>
                <a:r>
                  <a:rPr lang="de-AT" sz="24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de-AT" sz="2400" dirty="0">
                    <a:highlight>
                      <a:srgbClr val="FFFF00"/>
                    </a:highlight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Je kleiner a</a:t>
                </a:r>
                <a:r>
                  <a:rPr lang="de-AT" sz="24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ist, umso </a:t>
                </a:r>
                <a:r>
                  <a:rPr lang="de-AT" sz="2400" dirty="0">
                    <a:highlight>
                      <a:srgbClr val="FFFF00"/>
                    </a:highlight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flacher</a:t>
                </a:r>
                <a:r>
                  <a:rPr lang="de-AT" sz="24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verläuft die Parabel.</a:t>
                </a:r>
                <a:endParaRPr lang="de-AT" sz="2400" dirty="0"/>
              </a:p>
            </p:txBody>
          </p:sp>
        </mc:Choice>
        <mc:Fallback xmlns="">
          <p:sp>
            <p:nvSpPr>
              <p:cNvPr id="2" name="Rechteck 1">
                <a:extLst>
                  <a:ext uri="{FF2B5EF4-FFF2-40B4-BE49-F238E27FC236}">
                    <a16:creationId xmlns:a16="http://schemas.microsoft.com/office/drawing/2014/main" id="{06FAD522-064D-4DB4-BB2B-AED169CF30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574" y="1206566"/>
                <a:ext cx="6662448" cy="1754326"/>
              </a:xfrm>
              <a:prstGeom prst="rect">
                <a:avLst/>
              </a:prstGeom>
              <a:blipFill>
                <a:blip r:embed="rId3"/>
                <a:stretch>
                  <a:fillRect l="-1184" t="-2048" b="-5802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hteck 3">
                <a:extLst>
                  <a:ext uri="{FF2B5EF4-FFF2-40B4-BE49-F238E27FC236}">
                    <a16:creationId xmlns:a16="http://schemas.microsoft.com/office/drawing/2014/main" id="{D5E9BEE5-3D3F-4942-A176-380119B45893}"/>
                  </a:ext>
                </a:extLst>
              </p:cNvPr>
              <p:cNvSpPr/>
              <p:nvPr/>
            </p:nvSpPr>
            <p:spPr>
              <a:xfrm>
                <a:off x="486798" y="3840379"/>
                <a:ext cx="6096000" cy="16476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20000"/>
                  </a:lnSpc>
                  <a:spcAft>
                    <a:spcPts val="800"/>
                  </a:spcAft>
                </a:pPr>
                <a:r>
                  <a:rPr lang="de-AT" sz="2000" b="1" u="sng" dirty="0">
                    <a:solidFill>
                      <a:srgbClr val="0070C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Blaue Funktion </a:t>
                </a:r>
                <a14:m>
                  <m:oMath xmlns:m="http://schemas.openxmlformats.org/officeDocument/2006/math">
                    <m:r>
                      <a:rPr lang="de-AT" sz="2000" b="1" i="1" u="sng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𝒇</m:t>
                    </m:r>
                    <m:r>
                      <a:rPr lang="de-AT" sz="2000" b="1" i="1" u="sng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de-AT" sz="2000" b="1" i="1" u="sng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de-AT" sz="2000" b="1" i="1" u="sng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)=</m:t>
                    </m:r>
                    <m:r>
                      <a:rPr lang="de-AT" sz="2000" b="1" i="1" u="sng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de-AT" sz="2000" b="1" i="1" u="sng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de-AT" sz="2000" b="1" i="1" u="sng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²</m:t>
                    </m:r>
                  </m:oMath>
                </a14:m>
                <a:r>
                  <a:rPr lang="de-AT" sz="2000" b="1" u="sng" dirty="0">
                    <a:solidFill>
                      <a:srgbClr val="0070C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mit </a:t>
                </a:r>
                <a14:m>
                  <m:oMath xmlns:m="http://schemas.openxmlformats.org/officeDocument/2006/math">
                    <m:r>
                      <a:rPr lang="de-AT" sz="2000" b="1" i="1" u="sng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de-AT" sz="2000" b="1" i="1" u="sng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de-AT" sz="2000" b="1" i="1" u="sng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lang="de-AT" sz="2000" b="1" u="sng" dirty="0">
                    <a:solidFill>
                      <a:srgbClr val="0070C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endParaRPr lang="de-AT" sz="32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20000"/>
                  </a:lnSpc>
                  <a:spcAft>
                    <a:spcPts val="0"/>
                  </a:spcAft>
                  <a:buFont typeface="Symbol" panose="05050102010706020507" pitchFamily="18" charset="2"/>
                  <a:buChar char=""/>
                </a:pPr>
                <a:r>
                  <a:rPr lang="de-AT" sz="2000" b="1" dirty="0">
                    <a:solidFill>
                      <a:srgbClr val="0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Parameter a</a:t>
                </a:r>
                <a:r>
                  <a:rPr lang="de-AT" sz="2000" dirty="0">
                    <a:solidFill>
                      <a:srgbClr val="0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ist </a:t>
                </a:r>
                <a:r>
                  <a:rPr lang="de-AT" sz="2000" b="1" dirty="0">
                    <a:solidFill>
                      <a:srgbClr val="0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positiv</a:t>
                </a:r>
                <a:r>
                  <a:rPr lang="de-AT" sz="2000" dirty="0">
                    <a:solidFill>
                      <a:srgbClr val="0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-&gt; Graph ist nach </a:t>
                </a:r>
                <a:r>
                  <a:rPr lang="de-AT" sz="2000" b="1" dirty="0">
                    <a:solidFill>
                      <a:srgbClr val="0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OBEN</a:t>
                </a:r>
                <a:r>
                  <a:rPr lang="de-AT" sz="2000" dirty="0">
                    <a:solidFill>
                      <a:srgbClr val="0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de-AT" sz="2000" b="1" dirty="0">
                    <a:solidFill>
                      <a:srgbClr val="0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offen</a:t>
                </a:r>
                <a:r>
                  <a:rPr lang="de-AT" sz="2000" dirty="0">
                    <a:solidFill>
                      <a:srgbClr val="0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de-AT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20000"/>
                  </a:lnSpc>
                  <a:spcAft>
                    <a:spcPts val="0"/>
                  </a:spcAft>
                  <a:buFont typeface="Symbol" panose="05050102010706020507" pitchFamily="18" charset="2"/>
                  <a:buChar char=""/>
                </a:pPr>
                <a:r>
                  <a:rPr lang="de-AT" sz="2000" dirty="0">
                    <a:solidFill>
                      <a:srgbClr val="0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Parameter a ist größer als 1 -&gt; </a:t>
                </a:r>
                <a:r>
                  <a:rPr lang="de-AT" sz="2000" b="1" dirty="0">
                    <a:solidFill>
                      <a:srgbClr val="0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Funktion verläuft steiler</a:t>
                </a:r>
                <a:r>
                  <a:rPr lang="de-AT" sz="2000" dirty="0">
                    <a:solidFill>
                      <a:srgbClr val="0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als die Normalparabel.</a:t>
                </a:r>
                <a:endParaRPr lang="de-AT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hteck 3">
                <a:extLst>
                  <a:ext uri="{FF2B5EF4-FFF2-40B4-BE49-F238E27FC236}">
                    <a16:creationId xmlns:a16="http://schemas.microsoft.com/office/drawing/2014/main" id="{D5E9BEE5-3D3F-4942-A176-380119B458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798" y="3840379"/>
                <a:ext cx="6096000" cy="1647631"/>
              </a:xfrm>
              <a:prstGeom prst="rect">
                <a:avLst/>
              </a:prstGeom>
              <a:blipFill>
                <a:blip r:embed="rId4"/>
                <a:stretch>
                  <a:fillRect l="-1100" b="-5926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8736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feld 12"/>
          <p:cNvSpPr txBox="1"/>
          <p:nvPr/>
        </p:nvSpPr>
        <p:spPr>
          <a:xfrm>
            <a:off x="203574" y="447706"/>
            <a:ext cx="95833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800" b="1" u="sng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Eigenschaft 3: Je größer |a| ist, desto steiler verläuft der Graph</a:t>
            </a:r>
          </a:p>
        </p:txBody>
      </p:sp>
      <p:pic>
        <p:nvPicPr>
          <p:cNvPr id="10" name="Grafik 9"/>
          <p:cNvPicPr/>
          <p:nvPr/>
        </p:nvPicPr>
        <p:blipFill rotWithShape="1">
          <a:blip r:embed="rId2"/>
          <a:srcRect l="41345" b="25251"/>
          <a:stretch/>
        </p:blipFill>
        <p:spPr bwMode="auto">
          <a:xfrm>
            <a:off x="7010400" y="1415113"/>
            <a:ext cx="4812632" cy="4745055"/>
          </a:xfrm>
          <a:prstGeom prst="rect">
            <a:avLst/>
          </a:prstGeom>
          <a:ln w="28575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hteck 1">
                <a:extLst>
                  <a:ext uri="{FF2B5EF4-FFF2-40B4-BE49-F238E27FC236}">
                    <a16:creationId xmlns:a16="http://schemas.microsoft.com/office/drawing/2014/main" id="{06FAD522-064D-4DB4-BB2B-AED169CF303C}"/>
                  </a:ext>
                </a:extLst>
              </p:cNvPr>
              <p:cNvSpPr/>
              <p:nvPr/>
            </p:nvSpPr>
            <p:spPr>
              <a:xfrm>
                <a:off x="203574" y="1206566"/>
                <a:ext cx="6662448" cy="1754326"/>
              </a:xfrm>
              <a:prstGeom prst="rect">
                <a:avLst/>
              </a:prstGeom>
              <a:ln w="28575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de-AT" sz="2400" b="1" u="sng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Fall 1:</a:t>
                </a:r>
                <a:r>
                  <a:rPr lang="de-AT" sz="2400" u="sng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AT" sz="2400" i="1" u="sng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de-AT" sz="2400" i="1" u="sng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&gt;0</m:t>
                    </m:r>
                  </m:oMath>
                </a14:m>
                <a:br>
                  <a:rPr lang="de-AT" sz="2400" u="sng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endParaRPr lang="de-AT" sz="1200" u="sng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71450" indent="-171450">
                  <a:buFont typeface="Wingdings" panose="05000000000000000000" pitchFamily="2" charset="2"/>
                  <a:buChar char="v"/>
                </a:pPr>
                <a:r>
                  <a:rPr lang="de-AT" sz="24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de-AT" sz="2400" dirty="0">
                    <a:highlight>
                      <a:srgbClr val="FFFF00"/>
                    </a:highlight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Je größer a</a:t>
                </a:r>
                <a:r>
                  <a:rPr lang="de-AT" sz="24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ist, umso </a:t>
                </a:r>
                <a:r>
                  <a:rPr lang="de-AT" sz="2400" dirty="0">
                    <a:highlight>
                      <a:srgbClr val="FFFF00"/>
                    </a:highlight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steiler</a:t>
                </a:r>
                <a:r>
                  <a:rPr lang="de-AT" sz="24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verläuft die Parabel.</a:t>
                </a:r>
                <a:br>
                  <a:rPr lang="de-AT" sz="24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endParaRPr lang="de-AT" sz="2400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71450" indent="-171450">
                  <a:buFont typeface="Wingdings" panose="05000000000000000000" pitchFamily="2" charset="2"/>
                  <a:buChar char="v"/>
                </a:pPr>
                <a:r>
                  <a:rPr lang="de-AT" sz="24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de-AT" sz="2400" dirty="0">
                    <a:highlight>
                      <a:srgbClr val="FFFF00"/>
                    </a:highlight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Je kleiner a</a:t>
                </a:r>
                <a:r>
                  <a:rPr lang="de-AT" sz="24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ist, umso </a:t>
                </a:r>
                <a:r>
                  <a:rPr lang="de-AT" sz="2400" dirty="0">
                    <a:highlight>
                      <a:srgbClr val="FFFF00"/>
                    </a:highlight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flacher</a:t>
                </a:r>
                <a:r>
                  <a:rPr lang="de-AT" sz="24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verläuft die Parabel.</a:t>
                </a:r>
                <a:endParaRPr lang="de-AT" sz="2400" dirty="0"/>
              </a:p>
            </p:txBody>
          </p:sp>
        </mc:Choice>
        <mc:Fallback xmlns="">
          <p:sp>
            <p:nvSpPr>
              <p:cNvPr id="2" name="Rechteck 1">
                <a:extLst>
                  <a:ext uri="{FF2B5EF4-FFF2-40B4-BE49-F238E27FC236}">
                    <a16:creationId xmlns:a16="http://schemas.microsoft.com/office/drawing/2014/main" id="{06FAD522-064D-4DB4-BB2B-AED169CF30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574" y="1206566"/>
                <a:ext cx="6662448" cy="1754326"/>
              </a:xfrm>
              <a:prstGeom prst="rect">
                <a:avLst/>
              </a:prstGeom>
              <a:blipFill>
                <a:blip r:embed="rId3"/>
                <a:stretch>
                  <a:fillRect l="-1184" t="-2048" b="-5802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hteck 2">
                <a:extLst>
                  <a:ext uri="{FF2B5EF4-FFF2-40B4-BE49-F238E27FC236}">
                    <a16:creationId xmlns:a16="http://schemas.microsoft.com/office/drawing/2014/main" id="{6E0C1EE4-5805-47CE-8277-F85DADB48545}"/>
                  </a:ext>
                </a:extLst>
              </p:cNvPr>
              <p:cNvSpPr/>
              <p:nvPr/>
            </p:nvSpPr>
            <p:spPr>
              <a:xfrm>
                <a:off x="486798" y="3897109"/>
                <a:ext cx="6096000" cy="16476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20000"/>
                  </a:lnSpc>
                  <a:spcAft>
                    <a:spcPts val="800"/>
                  </a:spcAft>
                </a:pPr>
                <a:r>
                  <a:rPr lang="de-AT" sz="2000" b="1" u="sng" dirty="0">
                    <a:solidFill>
                      <a:srgbClr val="7030A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Violette Funktion </a:t>
                </a:r>
                <a14:m>
                  <m:oMath xmlns:m="http://schemas.openxmlformats.org/officeDocument/2006/math">
                    <m:r>
                      <a:rPr lang="de-AT" sz="2000" i="1" u="sng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de-AT" sz="2000" i="1" u="sng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de-AT" sz="2000" i="1" u="sng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de-AT" sz="2000" i="1" u="sng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)=0,2</m:t>
                    </m:r>
                    <m:r>
                      <a:rPr lang="de-AT" sz="2000" i="1" u="sng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de-AT" sz="2000" i="1" u="sng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²</m:t>
                    </m:r>
                  </m:oMath>
                </a14:m>
                <a:r>
                  <a:rPr lang="de-AT" sz="2000" u="sng" dirty="0">
                    <a:solidFill>
                      <a:srgbClr val="7030A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mit </a:t>
                </a:r>
                <a14:m>
                  <m:oMath xmlns:m="http://schemas.openxmlformats.org/officeDocument/2006/math">
                    <m:r>
                      <a:rPr lang="de-AT" sz="2000" i="1" u="sng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de-AT" sz="2000" i="1" u="sng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=0,2</m:t>
                    </m:r>
                  </m:oMath>
                </a14:m>
                <a:r>
                  <a:rPr lang="de-AT" sz="2000" u="sng" dirty="0">
                    <a:solidFill>
                      <a:srgbClr val="7030A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de-AT" sz="3200" dirty="0">
                  <a:solidFill>
                    <a:srgbClr val="7030A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20000"/>
                  </a:lnSpc>
                  <a:spcAft>
                    <a:spcPts val="0"/>
                  </a:spcAft>
                  <a:buFont typeface="Symbol" panose="05050102010706020507" pitchFamily="18" charset="2"/>
                  <a:buChar char=""/>
                </a:pPr>
                <a:r>
                  <a:rPr lang="de-AT" sz="2000" dirty="0">
                    <a:solidFill>
                      <a:srgbClr val="0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Parameter a ist positiv -&gt; Graph ist nach </a:t>
                </a:r>
                <a:r>
                  <a:rPr lang="de-AT" sz="2000" b="1" dirty="0">
                    <a:solidFill>
                      <a:srgbClr val="0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OBEN</a:t>
                </a:r>
                <a:r>
                  <a:rPr lang="de-AT" sz="2000" dirty="0">
                    <a:solidFill>
                      <a:srgbClr val="0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offen.</a:t>
                </a:r>
                <a:endParaRPr lang="de-AT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20000"/>
                  </a:lnSpc>
                  <a:spcAft>
                    <a:spcPts val="0"/>
                  </a:spcAft>
                  <a:buFont typeface="Symbol" panose="05050102010706020507" pitchFamily="18" charset="2"/>
                  <a:buChar char=""/>
                </a:pPr>
                <a:r>
                  <a:rPr lang="de-AT" sz="2000" dirty="0">
                    <a:solidFill>
                      <a:srgbClr val="0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Parameter a ist kleiner als 1 -&gt; </a:t>
                </a:r>
                <a:r>
                  <a:rPr lang="de-AT" sz="2000" b="1" dirty="0">
                    <a:solidFill>
                      <a:srgbClr val="0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Funktion verläuft flacher</a:t>
                </a:r>
                <a:r>
                  <a:rPr lang="de-AT" sz="2000" dirty="0">
                    <a:solidFill>
                      <a:srgbClr val="0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als die Normalparabel.</a:t>
                </a:r>
                <a:endParaRPr lang="de-AT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hteck 2">
                <a:extLst>
                  <a:ext uri="{FF2B5EF4-FFF2-40B4-BE49-F238E27FC236}">
                    <a16:creationId xmlns:a16="http://schemas.microsoft.com/office/drawing/2014/main" id="{6E0C1EE4-5805-47CE-8277-F85DADB485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798" y="3897109"/>
                <a:ext cx="6096000" cy="1647631"/>
              </a:xfrm>
              <a:prstGeom prst="rect">
                <a:avLst/>
              </a:prstGeom>
              <a:blipFill>
                <a:blip r:embed="rId4"/>
                <a:stretch>
                  <a:fillRect l="-1100" b="-5535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21448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hteck 4">
                <a:extLst>
                  <a:ext uri="{FF2B5EF4-FFF2-40B4-BE49-F238E27FC236}">
                    <a16:creationId xmlns:a16="http://schemas.microsoft.com/office/drawing/2014/main" id="{77F67970-FB0E-4DB8-8A40-3E383CE7BAA6}"/>
                  </a:ext>
                </a:extLst>
              </p:cNvPr>
              <p:cNvSpPr/>
              <p:nvPr/>
            </p:nvSpPr>
            <p:spPr>
              <a:xfrm>
                <a:off x="2457119" y="391603"/>
                <a:ext cx="7277762" cy="4680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400"/>
                  </a:spcAft>
                </a:pPr>
                <a:r>
                  <a:rPr lang="de-AT" sz="2400" b="1" u="sng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Analyse der Funktionen </a:t>
                </a:r>
                <a14:m>
                  <m:oMath xmlns:m="http://schemas.openxmlformats.org/officeDocument/2006/math">
                    <m:r>
                      <a:rPr lang="de-AT" sz="2400" b="1" i="1" u="sng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de-AT" sz="2400" b="1" i="1" u="sng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e-AT" sz="2400" b="1" i="1" u="sng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de-AT" sz="2400" b="1" i="1" u="sng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de-AT" sz="2400" b="1" i="1" u="sng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de-AT" sz="2400" b="1" i="1" u="sng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de-AT" sz="2400" b="1" i="1" u="sng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²</m:t>
                    </m:r>
                  </m:oMath>
                </a14:m>
                <a:r>
                  <a:rPr lang="de-AT" sz="2400" b="1" u="sng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und </a:t>
                </a:r>
                <a14:m>
                  <m:oMath xmlns:m="http://schemas.openxmlformats.org/officeDocument/2006/math">
                    <m:r>
                      <a:rPr lang="de-AT" sz="2400" b="1" i="1" u="sng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de-AT" sz="2400" b="1" i="1" u="sng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e-AT" sz="2400" b="1" i="1" u="sng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de-AT" sz="2400" b="1" i="1" u="sng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de-AT" sz="2400" b="1" i="1" u="sng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de-AT" sz="2400" b="1" i="1" u="sng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de-AT" sz="2400" b="1" i="1" u="sng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de-AT" sz="2400" b="1" i="1" u="sng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de-AT" sz="2400" b="1" i="1" u="sng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²</m:t>
                    </m:r>
                  </m:oMath>
                </a14:m>
                <a:r>
                  <a:rPr lang="de-AT" sz="2400" b="1" u="sng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de-AT" sz="2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hteck 4">
                <a:extLst>
                  <a:ext uri="{FF2B5EF4-FFF2-40B4-BE49-F238E27FC236}">
                    <a16:creationId xmlns:a16="http://schemas.microsoft.com/office/drawing/2014/main" id="{77F67970-FB0E-4DB8-8A40-3E383CE7BA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7119" y="391603"/>
                <a:ext cx="7277762" cy="468077"/>
              </a:xfrm>
              <a:prstGeom prst="rect">
                <a:avLst/>
              </a:prstGeom>
              <a:blipFill>
                <a:blip r:embed="rId2"/>
                <a:stretch>
                  <a:fillRect l="-1256" t="-9091" r="-419" b="-28571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Grafik 10">
            <a:extLst>
              <a:ext uri="{FF2B5EF4-FFF2-40B4-BE49-F238E27FC236}">
                <a16:creationId xmlns:a16="http://schemas.microsoft.com/office/drawing/2014/main" id="{7E1FD422-C52D-421D-9DC9-921FBF0DD5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4387" y="1119096"/>
            <a:ext cx="2943225" cy="382905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CA01360E-0A92-4E2C-A9B2-69A748E316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478" y="1128621"/>
            <a:ext cx="2952750" cy="38195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hteck 15">
                <a:extLst>
                  <a:ext uri="{FF2B5EF4-FFF2-40B4-BE49-F238E27FC236}">
                    <a16:creationId xmlns:a16="http://schemas.microsoft.com/office/drawing/2014/main" id="{425A18A1-004F-4836-B160-F17DDA43E2AC}"/>
                  </a:ext>
                </a:extLst>
              </p:cNvPr>
              <p:cNvSpPr/>
              <p:nvPr/>
            </p:nvSpPr>
            <p:spPr>
              <a:xfrm>
                <a:off x="448927" y="5251193"/>
                <a:ext cx="11294143" cy="12152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de-AT" sz="200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de-AT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e-AT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de-AT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de-AT" sz="20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𝟑</m:t>
                    </m:r>
                    <m:sSup>
                      <m:sSupPr>
                        <m:ctrlPr>
                          <a:rPr lang="de-AT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de-AT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de-AT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de-AT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 </m:t>
                    </m:r>
                  </m:oMath>
                </a14:m>
                <a:r>
                  <a:rPr lang="de-AT" sz="17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Der Funktionswert ist an </a:t>
                </a:r>
                <a:r>
                  <a:rPr lang="de-AT" sz="1700" b="1" dirty="0">
                    <a:highlight>
                      <a:srgbClr val="FFFF00"/>
                    </a:highlight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jeder Stelle</a:t>
                </a:r>
                <a:r>
                  <a:rPr lang="de-AT" sz="1700" dirty="0">
                    <a:highlight>
                      <a:srgbClr val="FFFF00"/>
                    </a:highlight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de-AT" sz="17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um das </a:t>
                </a:r>
                <a:r>
                  <a:rPr lang="de-AT" sz="1700" b="1" dirty="0">
                    <a:highlight>
                      <a:srgbClr val="FFFF00"/>
                    </a:highlight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Dreifache größer</a:t>
                </a:r>
                <a:r>
                  <a:rPr lang="de-AT" sz="17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als der Funktionswert bei der Normalparabel.</a:t>
                </a:r>
                <a:br>
                  <a:rPr lang="de-AT" sz="17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de-AT" sz="17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ctr">
                  <a:lnSpc>
                    <a:spcPct val="107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de-AT" sz="28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de-AT" sz="28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e-AT" sz="28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de-AT" sz="28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de-AT" sz="2800" b="1" i="1" smtClean="0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sSup>
                      <m:sSupPr>
                        <m:ctrlPr>
                          <a:rPr lang="de-AT" sz="28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de-AT" sz="28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de-AT" sz="28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de-AT" sz="2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ist ja wie </a:t>
                </a:r>
                <a:r>
                  <a:rPr lang="de-AT" sz="2800" b="1" dirty="0">
                    <a:solidFill>
                      <a:srgbClr val="0070C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 MAL </a:t>
                </a:r>
                <a:r>
                  <a:rPr lang="de-AT" sz="2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Normalparabel</a:t>
                </a:r>
              </a:p>
            </p:txBody>
          </p:sp>
        </mc:Choice>
        <mc:Fallback xmlns="">
          <p:sp>
            <p:nvSpPr>
              <p:cNvPr id="16" name="Rechteck 15">
                <a:extLst>
                  <a:ext uri="{FF2B5EF4-FFF2-40B4-BE49-F238E27FC236}">
                    <a16:creationId xmlns:a16="http://schemas.microsoft.com/office/drawing/2014/main" id="{425A18A1-004F-4836-B160-F17DDA43E2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927" y="5251193"/>
                <a:ext cx="11294143" cy="1215204"/>
              </a:xfrm>
              <a:prstGeom prst="rect">
                <a:avLst/>
              </a:prstGeom>
              <a:blipFill>
                <a:blip r:embed="rId5"/>
                <a:stretch>
                  <a:fillRect l="-270" b="-13500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85812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hteck 4">
                <a:extLst>
                  <a:ext uri="{FF2B5EF4-FFF2-40B4-BE49-F238E27FC236}">
                    <a16:creationId xmlns:a16="http://schemas.microsoft.com/office/drawing/2014/main" id="{77F67970-FB0E-4DB8-8A40-3E383CE7BAA6}"/>
                  </a:ext>
                </a:extLst>
              </p:cNvPr>
              <p:cNvSpPr/>
              <p:nvPr/>
            </p:nvSpPr>
            <p:spPr>
              <a:xfrm>
                <a:off x="2457119" y="391603"/>
                <a:ext cx="7277762" cy="4680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400"/>
                  </a:spcAft>
                </a:pPr>
                <a:r>
                  <a:rPr lang="de-AT" sz="2400" b="1" u="sng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Analyse der Funktionen </a:t>
                </a:r>
                <a14:m>
                  <m:oMath xmlns:m="http://schemas.openxmlformats.org/officeDocument/2006/math">
                    <m:r>
                      <a:rPr lang="de-AT" sz="2400" b="1" i="1" u="sng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de-AT" sz="2400" b="1" i="1" u="sng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e-AT" sz="2400" b="1" i="1" u="sng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de-AT" sz="2400" b="1" i="1" u="sng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de-AT" sz="2400" b="1" i="1" u="sng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de-AT" sz="2400" b="1" i="1" u="sng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de-AT" sz="2400" b="1" i="1" u="sng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²</m:t>
                    </m:r>
                  </m:oMath>
                </a14:m>
                <a:r>
                  <a:rPr lang="de-AT" sz="2400" b="1" u="sng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und </a:t>
                </a:r>
                <a14:m>
                  <m:oMath xmlns:m="http://schemas.openxmlformats.org/officeDocument/2006/math">
                    <m:r>
                      <a:rPr lang="de-AT" sz="2400" b="1" i="1" u="sng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de-AT" sz="2400" b="1" i="1" u="sng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e-AT" sz="2400" b="1" i="1" u="sng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de-AT" sz="2400" b="1" i="1" u="sng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de-AT" sz="2400" b="1" i="1" u="sng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de-AT" sz="2400" b="1" i="1" u="sng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de-AT" sz="2400" b="1" i="1" u="sng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de-AT" sz="2400" b="1" i="1" u="sng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de-AT" sz="2400" b="1" i="1" u="sng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²</m:t>
                    </m:r>
                  </m:oMath>
                </a14:m>
                <a:r>
                  <a:rPr lang="de-AT" sz="2400" b="1" u="sng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de-AT" sz="2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hteck 4">
                <a:extLst>
                  <a:ext uri="{FF2B5EF4-FFF2-40B4-BE49-F238E27FC236}">
                    <a16:creationId xmlns:a16="http://schemas.microsoft.com/office/drawing/2014/main" id="{77F67970-FB0E-4DB8-8A40-3E383CE7BA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7119" y="391603"/>
                <a:ext cx="7277762" cy="468077"/>
              </a:xfrm>
              <a:prstGeom prst="rect">
                <a:avLst/>
              </a:prstGeom>
              <a:blipFill>
                <a:blip r:embed="rId2"/>
                <a:stretch>
                  <a:fillRect l="-1256" t="-9091" r="-419" b="-28571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Grafik 10">
            <a:extLst>
              <a:ext uri="{FF2B5EF4-FFF2-40B4-BE49-F238E27FC236}">
                <a16:creationId xmlns:a16="http://schemas.microsoft.com/office/drawing/2014/main" id="{7E1FD422-C52D-421D-9DC9-921FBF0DD5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4387" y="1119096"/>
            <a:ext cx="2943225" cy="382905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CA01360E-0A92-4E2C-A9B2-69A748E316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478" y="1128621"/>
            <a:ext cx="2952750" cy="3819525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0E5A27A0-1117-42B5-ABA4-B4D2F5A143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07805" y="1128621"/>
            <a:ext cx="3419475" cy="38195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hteck 16">
                <a:extLst>
                  <a:ext uri="{FF2B5EF4-FFF2-40B4-BE49-F238E27FC236}">
                    <a16:creationId xmlns:a16="http://schemas.microsoft.com/office/drawing/2014/main" id="{BA6CD3D4-10DB-40AD-8D62-72159953C812}"/>
                  </a:ext>
                </a:extLst>
              </p:cNvPr>
              <p:cNvSpPr/>
              <p:nvPr/>
            </p:nvSpPr>
            <p:spPr>
              <a:xfrm>
                <a:off x="401052" y="5217087"/>
                <a:ext cx="10892590" cy="12461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de-AT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de-AT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e-AT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de-AT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de-AT" sz="20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de-AT" sz="20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de-AT" sz="20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de-AT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de-AT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²: </m:t>
                    </m:r>
                  </m:oMath>
                </a14:m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Im Gegensatz zu </a:t>
                </a:r>
                <a14:m>
                  <m:oMath xmlns:m="http://schemas.openxmlformats.org/officeDocument/2006/math"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de-AT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e-AT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de-AT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²</m:t>
                    </m:r>
                  </m:oMath>
                </a14:m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de-AT" b="1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multiplizieren</a:t>
                </a:r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wir die </a:t>
                </a:r>
                <a:r>
                  <a:rPr lang="de-AT" b="1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Funktionsgleichung</a:t>
                </a:r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immer mit </a:t>
                </a:r>
                <a:r>
                  <a:rPr lang="de-AT" b="1" dirty="0">
                    <a:solidFill>
                      <a:srgbClr val="7030A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nur 0,2</a:t>
                </a:r>
                <a:r>
                  <a:rPr lang="de-AT" dirty="0">
                    <a:solidFill>
                      <a:srgbClr val="7030A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ein.</a:t>
                </a:r>
              </a:p>
              <a:p>
                <a:pPr algn="ctr">
                  <a:lnSpc>
                    <a:spcPct val="107000"/>
                  </a:lnSpc>
                  <a:spcAft>
                    <a:spcPts val="600"/>
                  </a:spcAft>
                </a:pPr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ctr">
                  <a:lnSpc>
                    <a:spcPct val="107000"/>
                  </a:lnSpc>
                  <a:spcAft>
                    <a:spcPts val="600"/>
                  </a:spcAft>
                </a:pPr>
                <a:r>
                  <a:rPr lang="de-AT" sz="24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Die </a:t>
                </a:r>
                <a:r>
                  <a:rPr lang="de-AT" sz="2400" b="1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Funktionswerte</a:t>
                </a:r>
                <a:r>
                  <a:rPr lang="de-AT" sz="24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werden </a:t>
                </a:r>
                <a:r>
                  <a:rPr lang="de-AT" sz="2400" b="1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entsprechend</a:t>
                </a:r>
                <a:r>
                  <a:rPr lang="de-AT" sz="24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de-AT" sz="2400" b="1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kleiner</a:t>
                </a:r>
                <a:r>
                  <a:rPr lang="de-AT" sz="24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und der </a:t>
                </a:r>
                <a:r>
                  <a:rPr lang="de-AT" sz="2400" b="1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Graph</a:t>
                </a:r>
                <a:r>
                  <a:rPr lang="de-AT" sz="24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de-AT" sz="2400" b="1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verläuft</a:t>
                </a:r>
                <a:r>
                  <a:rPr lang="de-AT" sz="24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de-AT" sz="2400" b="1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flacher</a:t>
                </a:r>
                <a:r>
                  <a:rPr lang="de-AT" sz="24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de-AT" sz="3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Rechteck 16">
                <a:extLst>
                  <a:ext uri="{FF2B5EF4-FFF2-40B4-BE49-F238E27FC236}">
                    <a16:creationId xmlns:a16="http://schemas.microsoft.com/office/drawing/2014/main" id="{BA6CD3D4-10DB-40AD-8D62-72159953C8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052" y="5217087"/>
                <a:ext cx="10892590" cy="1246175"/>
              </a:xfrm>
              <a:prstGeom prst="rect">
                <a:avLst/>
              </a:prstGeom>
              <a:blipFill>
                <a:blip r:embed="rId6"/>
                <a:stretch>
                  <a:fillRect t="-490" b="-10294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23339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lzart">
  <a:themeElements>
    <a:clrScheme name="Blau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Holzart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Holzart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C6AE0645-98FF-411B-B0E9-59ABD78A0CC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Holzart</Template>
  <TotalTime>0</TotalTime>
  <Words>999</Words>
  <Application>Microsoft Office PowerPoint</Application>
  <PresentationFormat>Breitbild</PresentationFormat>
  <Paragraphs>85</Paragraphs>
  <Slides>18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5" baseType="lpstr">
      <vt:lpstr>Calibri</vt:lpstr>
      <vt:lpstr>Cambria Math</vt:lpstr>
      <vt:lpstr>Georgia</vt:lpstr>
      <vt:lpstr>Symbol</vt:lpstr>
      <vt:lpstr>Trebuchet MS</vt:lpstr>
      <vt:lpstr>Wingdings</vt:lpstr>
      <vt:lpstr>Holzart</vt:lpstr>
      <vt:lpstr>Aufbau der Hauptform  Parameter a (Eigenschaften)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Grundlagen und Begriffe der Bruchrechnung (1. Klasse)</dc:title>
  <dc:creator>Lukas Tegischer</dc:creator>
  <cp:lastModifiedBy>Tegischer Lukas</cp:lastModifiedBy>
  <cp:revision>129</cp:revision>
  <dcterms:created xsi:type="dcterms:W3CDTF">2020-04-09T06:13:57Z</dcterms:created>
  <dcterms:modified xsi:type="dcterms:W3CDTF">2022-11-04T08:21:18Z</dcterms:modified>
</cp:coreProperties>
</file>