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78" r:id="rId3"/>
    <p:sldId id="296" r:id="rId4"/>
    <p:sldId id="298" r:id="rId5"/>
    <p:sldId id="299" r:id="rId6"/>
    <p:sldId id="307" r:id="rId7"/>
    <p:sldId id="304" r:id="rId8"/>
    <p:sldId id="303" r:id="rId9"/>
    <p:sldId id="30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itel 1">
                <a:extLst>
                  <a:ext uri="{FF2B5EF4-FFF2-40B4-BE49-F238E27FC236}">
                    <a16:creationId xmlns:a16="http://schemas.microsoft.com/office/drawing/2014/main" id="{833C4F5E-6D08-471B-8542-AC12343870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58889" y="1771135"/>
                <a:ext cx="9652809" cy="2068438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7200" b="1" kern="1200" cap="none" baseline="0">
                    <a:blipFill>
                      <a:blip r:embed="rId2">
                        <a:extLst>
                          <a:ext uri="{28A0092B-C50C-407E-A947-70E740481C1C}">
                            <a14:useLocalDpi val="0"/>
                          </a:ext>
                        </a:extLst>
                      </a:blip>
                      <a:tile tx="6350" ty="-127000" sx="65000" sy="64000" flip="none" algn="tl"/>
                    </a:blip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de-AT" sz="41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 graphisch lösen</a:t>
                </a:r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3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de-AT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𝑝𝑥</m:t>
                    </m:r>
                    <m:r>
                      <a:rPr lang="de-AT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𝑞</m:t>
                    </m:r>
                    <m:r>
                      <a:rPr lang="de-AT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28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(Theoretische Überlegungen)</a:t>
                </a:r>
              </a:p>
            </p:txBody>
          </p:sp>
        </mc:Choice>
        <mc:Fallback>
          <p:sp>
            <p:nvSpPr>
              <p:cNvPr id="7" name="Titel 1">
                <a:extLst>
                  <a:ext uri="{FF2B5EF4-FFF2-40B4-BE49-F238E27FC236}">
                    <a16:creationId xmlns:a16="http://schemas.microsoft.com/office/drawing/2014/main" id="{833C4F5E-6D08-471B-8542-AC1234387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889" y="1771135"/>
                <a:ext cx="9652809" cy="2068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550676" y="1308541"/>
            <a:ext cx="5090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Anzahl der Nullstellen (Theorie)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BEE03E-ACCD-491A-A1B2-206FECBFF78B}"/>
                  </a:ext>
                </a:extLst>
              </p:cNvPr>
              <p:cNvSpPr/>
              <p:nvPr/>
            </p:nvSpPr>
            <p:spPr>
              <a:xfrm>
                <a:off x="1205144" y="1874159"/>
                <a:ext cx="8878424" cy="404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Spezialfall 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(bzw. </a:t>
                </a:r>
                <a14:m>
                  <m:oMath xmlns:m="http://schemas.openxmlformats.org/officeDocument/2006/math"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000" b="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BEE03E-ACCD-491A-A1B2-206FECBFF7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144" y="1874159"/>
                <a:ext cx="8878424" cy="404919"/>
              </a:xfrm>
              <a:prstGeom prst="rect">
                <a:avLst/>
              </a:prstGeom>
              <a:blipFill>
                <a:blip r:embed="rId2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9F8B39D-EFE0-4A85-8863-E534D3319CCB}"/>
                  </a:ext>
                </a:extLst>
              </p:cNvPr>
              <p:cNvSpPr/>
              <p:nvPr/>
            </p:nvSpPr>
            <p:spPr>
              <a:xfrm>
                <a:off x="511027" y="3881694"/>
                <a:ext cx="11169946" cy="506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Erinnerung: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de-A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𝑏𝑧𝑤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𝑤𝑖𝑟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𝑣𝑒𝑟𝑤𝑒𝑛𝑑𝑒𝑛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𝑗𝑒𝑡𝑧𝑡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9F8B39D-EFE0-4A85-8863-E534D3319C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27" y="3881694"/>
                <a:ext cx="11169946" cy="506870"/>
              </a:xfrm>
              <a:prstGeom prst="rect">
                <a:avLst/>
              </a:prstGeom>
              <a:blipFill>
                <a:blip r:embed="rId3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432A10A-B651-442D-8D9E-A681BCC5C270}"/>
                  </a:ext>
                </a:extLst>
              </p:cNvPr>
              <p:cNvSpPr/>
              <p:nvPr/>
            </p:nvSpPr>
            <p:spPr>
              <a:xfrm>
                <a:off x="4592529" y="4736542"/>
                <a:ext cx="2103653" cy="50687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432A10A-B651-442D-8D9E-A681BCC5C2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529" y="4736542"/>
                <a:ext cx="2103653" cy="506870"/>
              </a:xfrm>
              <a:prstGeom prst="rect">
                <a:avLst/>
              </a:prstGeom>
              <a:blipFill>
                <a:blip r:embed="rId4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>
            <a:extLst>
              <a:ext uri="{FF2B5EF4-FFF2-40B4-BE49-F238E27FC236}">
                <a16:creationId xmlns:a16="http://schemas.microsoft.com/office/drawing/2014/main" id="{1B30B026-A168-42F0-BC78-DB7E55E0BE68}"/>
              </a:ext>
            </a:extLst>
          </p:cNvPr>
          <p:cNvSpPr txBox="1"/>
          <p:nvPr/>
        </p:nvSpPr>
        <p:spPr>
          <a:xfrm>
            <a:off x="443915" y="2507678"/>
            <a:ext cx="374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u="sng" dirty="0">
                <a:latin typeface="Calibri" panose="020F0502020204030204" pitchFamily="34" charset="0"/>
                <a:cs typeface="Calibri" panose="020F0502020204030204" pitchFamily="34" charset="0"/>
              </a:rPr>
              <a:t>Normierte Quadratische Gleichungen: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94C5366-EA4C-47EA-9EE3-2EEDECC02717}"/>
                  </a:ext>
                </a:extLst>
              </p:cNvPr>
              <p:cNvSpPr txBox="1"/>
              <p:nvPr/>
            </p:nvSpPr>
            <p:spPr>
              <a:xfrm>
                <a:off x="880844" y="3092044"/>
                <a:ext cx="22307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94C5366-EA4C-47EA-9EE3-2EEDECC02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44" y="3092044"/>
                <a:ext cx="2230739" cy="369332"/>
              </a:xfrm>
              <a:prstGeom prst="rect">
                <a:avLst/>
              </a:prstGeom>
              <a:blipFill>
                <a:blip r:embed="rId5"/>
                <a:stretch>
                  <a:fillRect l="-820" r="-2459" b="-114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CDCAD2FB-A960-4568-BA7D-D1C336F4E44B}"/>
                  </a:ext>
                </a:extLst>
              </p:cNvPr>
              <p:cNvSpPr txBox="1"/>
              <p:nvPr/>
            </p:nvSpPr>
            <p:spPr>
              <a:xfrm>
                <a:off x="4895671" y="3088550"/>
                <a:ext cx="20608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CDCAD2FB-A960-4568-BA7D-D1C336F4E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671" y="3088550"/>
                <a:ext cx="2060821" cy="369332"/>
              </a:xfrm>
              <a:prstGeom prst="rect">
                <a:avLst/>
              </a:prstGeom>
              <a:blipFill>
                <a:blip r:embed="rId6"/>
                <a:stretch>
                  <a:fillRect l="-888" r="-2663" b="-1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E91D0AB1-7589-4442-A895-488FC81DBE72}"/>
                  </a:ext>
                </a:extLst>
              </p:cNvPr>
              <p:cNvSpPr txBox="1"/>
              <p:nvPr/>
            </p:nvSpPr>
            <p:spPr>
              <a:xfrm>
                <a:off x="8740581" y="3088550"/>
                <a:ext cx="257057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−13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−15=0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E91D0AB1-7589-4442-A895-488FC81DB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581" y="3088550"/>
                <a:ext cx="2570575" cy="369332"/>
              </a:xfrm>
              <a:prstGeom prst="rect">
                <a:avLst/>
              </a:prstGeom>
              <a:blipFill>
                <a:blip r:embed="rId7"/>
                <a:stretch>
                  <a:fillRect l="-711" r="-1659" b="-11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4" grpId="0"/>
      <p:bldP spid="16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/>
              <p:nvPr/>
            </p:nvSpPr>
            <p:spPr>
              <a:xfrm>
                <a:off x="3619450" y="307827"/>
                <a:ext cx="117317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8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=1, 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𝑑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 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8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(IMMER!)</a:t>
                </a:r>
                <a:endParaRPr lang="de-AT" sz="5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450" y="307827"/>
                <a:ext cx="11731752" cy="523220"/>
              </a:xfrm>
              <a:prstGeom prst="rect">
                <a:avLst/>
              </a:prstGeom>
              <a:blipFill>
                <a:blip r:embed="rId2"/>
                <a:stretch>
                  <a:fillRect l="-1091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Image result for koordinatensystem einfach">
            <a:extLst>
              <a:ext uri="{FF2B5EF4-FFF2-40B4-BE49-F238E27FC236}">
                <a16:creationId xmlns:a16="http://schemas.microsoft.com/office/drawing/2014/main" id="{9A5839E3-A094-44E4-8EAC-0FA55EF7C52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64" y="976404"/>
            <a:ext cx="4721246" cy="384408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BE4A047C-CBDC-4EC3-B432-500AA3421E06}"/>
                  </a:ext>
                </a:extLst>
              </p:cNvPr>
              <p:cNvSpPr/>
              <p:nvPr/>
            </p:nvSpPr>
            <p:spPr>
              <a:xfrm>
                <a:off x="230123" y="5543438"/>
                <a:ext cx="11731752" cy="552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Schritt 2:</a:t>
                </a:r>
                <a:r>
                  <a:rPr lang="de-AT" sz="20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Es ist entscheidend, ob der Funktionswert des Scheitelpunktes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de-AT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positiv, null oder negativ ist. </a:t>
                </a:r>
                <a:endParaRPr lang="de-AT" sz="4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BE4A047C-CBDC-4EC3-B432-500AA3421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23" y="5543438"/>
                <a:ext cx="11731752" cy="552972"/>
              </a:xfrm>
              <a:prstGeom prst="rect">
                <a:avLst/>
              </a:prstGeom>
              <a:blipFill>
                <a:blip r:embed="rId4"/>
                <a:stretch>
                  <a:fillRect l="-572" b="-54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>
            <a:extLst>
              <a:ext uri="{FF2B5EF4-FFF2-40B4-BE49-F238E27FC236}">
                <a16:creationId xmlns:a16="http://schemas.microsoft.com/office/drawing/2014/main" id="{90CD2861-D0CE-401E-972C-CAFA88964FE2}"/>
              </a:ext>
            </a:extLst>
          </p:cNvPr>
          <p:cNvSpPr txBox="1"/>
          <p:nvPr/>
        </p:nvSpPr>
        <p:spPr>
          <a:xfrm>
            <a:off x="4049220" y="6241406"/>
            <a:ext cx="4093557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y-Koordinate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des Scheitelpunktes!!!</a:t>
            </a:r>
          </a:p>
        </p:txBody>
      </p:sp>
      <p:pic>
        <p:nvPicPr>
          <p:cNvPr id="14" name="Grafik 13" descr="Image result for koordinatensystem einfach">
            <a:extLst>
              <a:ext uri="{FF2B5EF4-FFF2-40B4-BE49-F238E27FC236}">
                <a16:creationId xmlns:a16="http://schemas.microsoft.com/office/drawing/2014/main" id="{533970D5-5C96-4105-9E08-CD3FE95E136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90" y="976043"/>
            <a:ext cx="4721246" cy="384408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041B49D2-F01B-428E-AF78-26F210CD7561}"/>
                  </a:ext>
                </a:extLst>
              </p:cNvPr>
              <p:cNvSpPr/>
              <p:nvPr/>
            </p:nvSpPr>
            <p:spPr>
              <a:xfrm>
                <a:off x="5044171" y="4965122"/>
                <a:ext cx="2103653" cy="50687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041B49D2-F01B-428E-AF78-26F210CD75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171" y="4965122"/>
                <a:ext cx="2103653" cy="506870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329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/>
              <p:nvPr/>
            </p:nvSpPr>
            <p:spPr>
              <a:xfrm>
                <a:off x="0" y="825705"/>
                <a:ext cx="6096000" cy="11014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unterhalb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25705"/>
                <a:ext cx="6096000" cy="1101455"/>
              </a:xfrm>
              <a:prstGeom prst="rect">
                <a:avLst/>
              </a:prstGeom>
              <a:blipFill>
                <a:blip r:embed="rId2"/>
                <a:stretch>
                  <a:fillRect t="-221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1" y="2285536"/>
            <a:ext cx="4332093" cy="4115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Image result for koordinatensystem einfach">
            <a:extLst>
              <a:ext uri="{FF2B5EF4-FFF2-40B4-BE49-F238E27FC236}">
                <a16:creationId xmlns:a16="http://schemas.microsoft.com/office/drawing/2014/main" id="{39565121-9712-4BAA-B2AD-CB4220D80A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953" y="2285536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/>
              <p:nvPr/>
            </p:nvSpPr>
            <p:spPr>
              <a:xfrm>
                <a:off x="6096000" y="825705"/>
                <a:ext cx="6096000" cy="11014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Nullstelle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auf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825705"/>
                <a:ext cx="6096000" cy="1101455"/>
              </a:xfrm>
              <a:prstGeom prst="rect">
                <a:avLst/>
              </a:prstGeom>
              <a:blipFill>
                <a:blip r:embed="rId4"/>
                <a:stretch>
                  <a:fillRect t="-221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86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09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/>
              <p:nvPr/>
            </p:nvSpPr>
            <p:spPr>
              <a:xfrm>
                <a:off x="3048000" y="998783"/>
                <a:ext cx="6096000" cy="11014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Nullstelle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Scheitelpunkt liegt oberhalb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98783"/>
                <a:ext cx="6096000" cy="1101455"/>
              </a:xfrm>
              <a:prstGeom prst="rect">
                <a:avLst/>
              </a:prstGeom>
              <a:blipFill>
                <a:blip r:embed="rId3"/>
                <a:stretch>
                  <a:fillRect t="-27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46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2FF8662-9028-4706-A6F4-008C8178A9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1410197"/>
                  </p:ext>
                </p:extLst>
              </p:nvPr>
            </p:nvGraphicFramePr>
            <p:xfrm>
              <a:off x="1457325" y="1552575"/>
              <a:ext cx="7924165" cy="428625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64270">
                      <a:extLst>
                        <a:ext uri="{9D8B030D-6E8A-4147-A177-3AD203B41FA5}">
                          <a16:colId xmlns:a16="http://schemas.microsoft.com/office/drawing/2014/main" val="552612097"/>
                        </a:ext>
                      </a:extLst>
                    </a:gridCol>
                    <a:gridCol w="759895">
                      <a:extLst>
                        <a:ext uri="{9D8B030D-6E8A-4147-A177-3AD203B41FA5}">
                          <a16:colId xmlns:a16="http://schemas.microsoft.com/office/drawing/2014/main" val="3297271555"/>
                        </a:ext>
                      </a:extLst>
                    </a:gridCol>
                  </a:tblGrid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</a:t>
                          </a:r>
                          <a14:m>
                            <m:oMath xmlns:m="http://schemas.openxmlformats.org/officeDocument/2006/math"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q</m:t>
                              </m:r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so hat die Funktion stets zwei Nullstellen. 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0372629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die y-Koordinate des Scheitels positiv, dann besitzt f keine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3575936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</a:t>
                          </a:r>
                          <a14:m>
                            <m:oMath xmlns:m="http://schemas.openxmlformats.org/officeDocument/2006/math"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f>
                                <m:f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dann besitzt die Funktion genau 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5454124"/>
                      </a:ext>
                    </a:extLst>
                  </a:tr>
                  <a:tr h="5681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auf der x-Achse, 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6684290"/>
                      </a:ext>
                    </a:extLst>
                  </a:tr>
                  <a:tr h="5418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</a:t>
                          </a:r>
                          <a14:m>
                            <m:oMath xmlns:m="http://schemas.openxmlformats.org/officeDocument/2006/math"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1600" b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so besitzt die Funktion stets 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083918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1600" b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≥0, 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6795197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1600" b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≤0, 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097993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2FF8662-9028-4706-A6F4-008C8178A9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1410197"/>
                  </p:ext>
                </p:extLst>
              </p:nvPr>
            </p:nvGraphicFramePr>
            <p:xfrm>
              <a:off x="1457325" y="1552575"/>
              <a:ext cx="7924165" cy="428625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64270">
                      <a:extLst>
                        <a:ext uri="{9D8B030D-6E8A-4147-A177-3AD203B41FA5}">
                          <a16:colId xmlns:a16="http://schemas.microsoft.com/office/drawing/2014/main" val="552612097"/>
                        </a:ext>
                      </a:extLst>
                    </a:gridCol>
                    <a:gridCol w="759895">
                      <a:extLst>
                        <a:ext uri="{9D8B030D-6E8A-4147-A177-3AD203B41FA5}">
                          <a16:colId xmlns:a16="http://schemas.microsoft.com/office/drawing/2014/main" val="3297271555"/>
                        </a:ext>
                      </a:extLst>
                    </a:gridCol>
                  </a:tblGrid>
                  <a:tr h="591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1031" r="-10894" b="-6412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0372629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die y-Koordinate des Scheitels positiv, dann besitzt f keine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3575936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198980" r="-10894" b="-43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5454124"/>
                      </a:ext>
                    </a:extLst>
                  </a:tr>
                  <a:tr h="5681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auf der x-Achse, 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6684290"/>
                      </a:ext>
                    </a:extLst>
                  </a:tr>
                  <a:tr h="5418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433708" r="-10894" b="-275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083918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413043" r="-10894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6795197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513043" r="-10894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09799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574" y="440977"/>
                <a:ext cx="927151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AT" altLang="de-DE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5)</a:t>
                </a:r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Kreuze </a:t>
                </a:r>
                <a:r>
                  <a:rPr kumimoji="0" lang="de-AT" altLang="de-DE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drei</a:t>
                </a:r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Aussagen an, die für die Funktion des Typs </a:t>
                </a:r>
                <a14:m>
                  <m:oMath xmlns:m="http://schemas.openxmlformats.org/officeDocument/2006/math"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zutreffen.</a:t>
                </a:r>
                <a:endParaRPr kumimoji="0" lang="de-AT" altLang="de-DE" sz="4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574" y="440977"/>
                <a:ext cx="9271512" cy="369332"/>
              </a:xfrm>
              <a:prstGeom prst="rect">
                <a:avLst/>
              </a:prstGeom>
              <a:blipFill>
                <a:blip r:embed="rId3"/>
                <a:stretch>
                  <a:fillRect l="-526" t="-8197" b="-262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587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>
                <a:extLst>
                  <a:ext uri="{FF2B5EF4-FFF2-40B4-BE49-F238E27FC236}">
                    <a16:creationId xmlns:a16="http://schemas.microsoft.com/office/drawing/2014/main" id="{CA75786B-7562-4CAF-A64B-1B8AA6E24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573" y="3678344"/>
                <a:ext cx="5767284" cy="487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de-AT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AT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dann besitzt die Funktion genau eine Nullstelle.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Rectangle 2">
                <a:extLst>
                  <a:ext uri="{FF2B5EF4-FFF2-40B4-BE49-F238E27FC236}">
                    <a16:creationId xmlns:a16="http://schemas.microsoft.com/office/drawing/2014/main" id="{CA75786B-7562-4CAF-A64B-1B8AA6E24D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573" y="3678344"/>
                <a:ext cx="5767284" cy="487313"/>
              </a:xfrm>
              <a:prstGeom prst="rect">
                <a:avLst/>
              </a:prstGeom>
              <a:blipFill>
                <a:blip r:embed="rId2"/>
                <a:stretch>
                  <a:fillRect l="-846" r="-317" b="-87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574" y="169631"/>
                <a:ext cx="6201277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AT" altLang="de-DE" sz="1600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5)</a:t>
                </a:r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Kreuze </a:t>
                </a:r>
                <a:r>
                  <a:rPr kumimoji="0" lang="de-AT" altLang="de-DE" sz="16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drei</a:t>
                </a:r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Aussagen an, die für die Funktion des Typs </a:t>
                </a:r>
                <a14:m>
                  <m:oMath xmlns:m="http://schemas.openxmlformats.org/officeDocument/2006/math"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zutreffen.</a:t>
                </a:r>
                <a:endParaRPr kumimoji="0" lang="de-AT" altLang="de-DE" sz="3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574" y="169631"/>
                <a:ext cx="6201277" cy="584775"/>
              </a:xfrm>
              <a:prstGeom prst="rect">
                <a:avLst/>
              </a:prstGeom>
              <a:blipFill>
                <a:blip r:embed="rId3"/>
                <a:stretch>
                  <a:fillRect l="-491" t="-3125" b="-12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0323A87-8D5F-4C26-ACF9-52DB3AE48DCA}"/>
                  </a:ext>
                </a:extLst>
              </p:cNvPr>
              <p:cNvSpPr/>
              <p:nvPr/>
            </p:nvSpPr>
            <p:spPr>
              <a:xfrm>
                <a:off x="203574" y="980598"/>
                <a:ext cx="5052665" cy="374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 </m:t>
                    </m:r>
                    <m:r>
                      <a:rPr lang="de-AT">
                        <a:latin typeface="Cambria Math" panose="02040503050406030204" pitchFamily="18" charset="0"/>
                      </a:rPr>
                      <m:t>𝑞</m:t>
                    </m:r>
                    <m:r>
                      <a:rPr lang="de-AT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so hat die Funktion stets zwei Nullstellen.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0323A87-8D5F-4C26-ACF9-52DB3AE48D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980598"/>
                <a:ext cx="5052665" cy="374846"/>
              </a:xfrm>
              <a:prstGeom prst="rect">
                <a:avLst/>
              </a:prstGeom>
              <a:blipFill>
                <a:blip r:embed="rId4"/>
                <a:stretch>
                  <a:fillRect l="-965" t="-8197" r="-121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5046134F-FDC3-4738-8BB6-B3ED05DEE11F}"/>
              </a:ext>
            </a:extLst>
          </p:cNvPr>
          <p:cNvSpPr/>
          <p:nvPr/>
        </p:nvSpPr>
        <p:spPr>
          <a:xfrm>
            <a:off x="203573" y="2316792"/>
            <a:ext cx="7598187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Ist die y-Koordinate des Scheitels positiv, dann besitzt f keine Nullstelle.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4584065-9DFA-449E-A556-832B89B3532F}"/>
              </a:ext>
            </a:extLst>
          </p:cNvPr>
          <p:cNvSpPr/>
          <p:nvPr/>
        </p:nvSpPr>
        <p:spPr>
          <a:xfrm>
            <a:off x="345307" y="5081234"/>
            <a:ext cx="6096000" cy="6719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Liegt der Scheitel auf der x-Achse, so kann die Funktion entweder keine oder genau eine Nullstelle besitzen.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fik 8" descr="Image result for koordinatensystem einfach">
            <a:extLst>
              <a:ext uri="{FF2B5EF4-FFF2-40B4-BE49-F238E27FC236}">
                <a16:creationId xmlns:a16="http://schemas.microsoft.com/office/drawing/2014/main" id="{24DFA7FA-DAD5-4B4B-89AD-B615D17DDC3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909" y="145911"/>
            <a:ext cx="2314396" cy="216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Image result for koordinatensystem einfach">
            <a:extLst>
              <a:ext uri="{FF2B5EF4-FFF2-40B4-BE49-F238E27FC236}">
                <a16:creationId xmlns:a16="http://schemas.microsoft.com/office/drawing/2014/main" id="{9DD13FA7-E526-44CB-8AC4-FD84C47205D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363" y="1423093"/>
            <a:ext cx="2314396" cy="216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 descr="Image result for koordinatensystem einfach">
            <a:extLst>
              <a:ext uri="{FF2B5EF4-FFF2-40B4-BE49-F238E27FC236}">
                <a16:creationId xmlns:a16="http://schemas.microsoft.com/office/drawing/2014/main" id="{9B0C0350-56C5-4B54-A559-50C85ADC96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221" y="2918536"/>
            <a:ext cx="2314396" cy="216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rafik 14" descr="Image result for koordinatensystem einfach">
            <a:extLst>
              <a:ext uri="{FF2B5EF4-FFF2-40B4-BE49-F238E27FC236}">
                <a16:creationId xmlns:a16="http://schemas.microsoft.com/office/drawing/2014/main" id="{2DCA138D-07A8-44AB-B2F1-497ADBFB4BE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363" y="4383494"/>
            <a:ext cx="2314396" cy="216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2577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574" y="125612"/>
                <a:ext cx="824745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AT" altLang="de-DE" sz="1600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5)</a:t>
                </a:r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Kreuze </a:t>
                </a:r>
                <a:r>
                  <a:rPr kumimoji="0" lang="de-AT" altLang="de-DE" sz="16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drei</a:t>
                </a:r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Aussagen an, die für die Funktion des Typs </a:t>
                </a:r>
                <a14:m>
                  <m:oMath xmlns:m="http://schemas.openxmlformats.org/officeDocument/2006/math"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kumimoji="0" lang="de-AT" altLang="de-DE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kumimoji="0" lang="de-AT" altLang="de-DE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de-AT" altLang="de-DE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zutreffen.</a:t>
                </a:r>
                <a:endParaRPr kumimoji="0" lang="de-AT" altLang="de-DE" sz="3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574" y="125612"/>
                <a:ext cx="8247451" cy="338554"/>
              </a:xfrm>
              <a:prstGeom prst="rect">
                <a:avLst/>
              </a:prstGeom>
              <a:blipFill>
                <a:blip r:embed="rId2"/>
                <a:stretch>
                  <a:fillRect l="-370" t="-5455" b="-2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Image result for koordinatensystem einfach">
            <a:extLst>
              <a:ext uri="{FF2B5EF4-FFF2-40B4-BE49-F238E27FC236}">
                <a16:creationId xmlns:a16="http://schemas.microsoft.com/office/drawing/2014/main" id="{24DFA7FA-DAD5-4B4B-89AD-B615D17DDC3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344487"/>
            <a:ext cx="2435824" cy="218142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19558C0-6787-49E6-AB35-0F14D7532887}"/>
                  </a:ext>
                </a:extLst>
              </p:cNvPr>
              <p:cNvSpPr/>
              <p:nvPr/>
            </p:nvSpPr>
            <p:spPr>
              <a:xfrm>
                <a:off x="345307" y="1011427"/>
                <a:ext cx="5766771" cy="535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 </m:t>
                    </m:r>
                    <m:r>
                      <a:rPr lang="de-AT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de-AT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so besitzt die Funktion stets eine Nullstelle.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19558C0-6787-49E6-AB35-0F14D75328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07" y="1011427"/>
                <a:ext cx="5766771" cy="535916"/>
              </a:xfrm>
              <a:prstGeom prst="rect">
                <a:avLst/>
              </a:prstGeom>
              <a:blipFill>
                <a:blip r:embed="rId4"/>
                <a:stretch>
                  <a:fillRect l="-951" r="-211" b="-56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0582625F-A191-4ABA-8E4A-A635212A8635}"/>
                  </a:ext>
                </a:extLst>
              </p:cNvPr>
              <p:cNvSpPr/>
              <p:nvPr/>
            </p:nvSpPr>
            <p:spPr>
              <a:xfrm>
                <a:off x="321333" y="3052225"/>
                <a:ext cx="6096000" cy="81913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de-AT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>
                        <a:latin typeface="Cambria Math" panose="02040503050406030204" pitchFamily="18" charset="0"/>
                      </a:rPr>
                      <m:t>≥0,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so kann die Funktion entweder keine oder genau eine Nullstelle besitzen.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0582625F-A191-4ABA-8E4A-A635212A8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33" y="3052225"/>
                <a:ext cx="6096000" cy="819135"/>
              </a:xfrm>
              <a:prstGeom prst="rect">
                <a:avLst/>
              </a:prstGeom>
              <a:blipFill>
                <a:blip r:embed="rId5"/>
                <a:stretch>
                  <a:fillRect l="-900" b="-11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83C34AF9-89EE-4635-9993-F4DDDC813E37}"/>
                  </a:ext>
                </a:extLst>
              </p:cNvPr>
              <p:cNvSpPr/>
              <p:nvPr/>
            </p:nvSpPr>
            <p:spPr>
              <a:xfrm>
                <a:off x="345307" y="5027438"/>
                <a:ext cx="6096000" cy="81913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de-AT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>
                        <a:latin typeface="Cambria Math" panose="02040503050406030204" pitchFamily="18" charset="0"/>
                      </a:rPr>
                      <m:t>≤0,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so kann die Funktion entweder keine oder genau eine Nullstelle besitzen.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83C34AF9-89EE-4635-9993-F4DDDC813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07" y="5027438"/>
                <a:ext cx="6096000" cy="819135"/>
              </a:xfrm>
              <a:prstGeom prst="rect">
                <a:avLst/>
              </a:prstGeom>
              <a:blipFill>
                <a:blip r:embed="rId6"/>
                <a:stretch>
                  <a:fillRect l="-900" b="-11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Grafik 15" descr="Image result for koordinatensystem einfach">
            <a:extLst>
              <a:ext uri="{FF2B5EF4-FFF2-40B4-BE49-F238E27FC236}">
                <a16:creationId xmlns:a16="http://schemas.microsoft.com/office/drawing/2014/main" id="{F5DA9B3A-C393-4738-8870-DE7FF9BD99F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811" y="2338285"/>
            <a:ext cx="2435824" cy="2181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rafik 16" descr="Image result for koordinatensystem einfach">
            <a:extLst>
              <a:ext uri="{FF2B5EF4-FFF2-40B4-BE49-F238E27FC236}">
                <a16:creationId xmlns:a16="http://schemas.microsoft.com/office/drawing/2014/main" id="{F9141DAD-D96D-4743-8CA3-0AA17E659E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332084"/>
            <a:ext cx="2435824" cy="2181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0765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2FF8662-9028-4706-A6F4-008C8178A9B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57325" y="1552575"/>
              <a:ext cx="7924165" cy="428625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64270">
                      <a:extLst>
                        <a:ext uri="{9D8B030D-6E8A-4147-A177-3AD203B41FA5}">
                          <a16:colId xmlns:a16="http://schemas.microsoft.com/office/drawing/2014/main" val="552612097"/>
                        </a:ext>
                      </a:extLst>
                    </a:gridCol>
                    <a:gridCol w="759895">
                      <a:extLst>
                        <a:ext uri="{9D8B030D-6E8A-4147-A177-3AD203B41FA5}">
                          <a16:colId xmlns:a16="http://schemas.microsoft.com/office/drawing/2014/main" val="3297271555"/>
                        </a:ext>
                      </a:extLst>
                    </a:gridCol>
                  </a:tblGrid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</a:t>
                          </a:r>
                          <a14:m>
                            <m:oMath xmlns:m="http://schemas.openxmlformats.org/officeDocument/2006/math"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q</m:t>
                              </m:r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so hat die Funktion stets zwei Nullstellen. 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0372629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die y-Koordinate des Scheitels positiv, dann besitzt f keine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3575936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</a:t>
                          </a:r>
                          <a14:m>
                            <m:oMath xmlns:m="http://schemas.openxmlformats.org/officeDocument/2006/math"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f>
                                <m:f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dann besitzt die Funktion genau 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5454124"/>
                      </a:ext>
                    </a:extLst>
                  </a:tr>
                  <a:tr h="5681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auf der x-Achse, 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6684290"/>
                      </a:ext>
                    </a:extLst>
                  </a:tr>
                  <a:tr h="5418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</a:t>
                          </a:r>
                          <a14:m>
                            <m:oMath xmlns:m="http://schemas.openxmlformats.org/officeDocument/2006/math"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1600" b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so besitzt die Funktion stets 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083918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1600" b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≥0, 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6795197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de-AT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de-AT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1600" b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≤0, </m:t>
                              </m:r>
                            </m:oMath>
                          </a14:m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097993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2FF8662-9028-4706-A6F4-008C8178A9B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57325" y="1552575"/>
              <a:ext cx="7924165" cy="428625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64270">
                      <a:extLst>
                        <a:ext uri="{9D8B030D-6E8A-4147-A177-3AD203B41FA5}">
                          <a16:colId xmlns:a16="http://schemas.microsoft.com/office/drawing/2014/main" val="552612097"/>
                        </a:ext>
                      </a:extLst>
                    </a:gridCol>
                    <a:gridCol w="759895">
                      <a:extLst>
                        <a:ext uri="{9D8B030D-6E8A-4147-A177-3AD203B41FA5}">
                          <a16:colId xmlns:a16="http://schemas.microsoft.com/office/drawing/2014/main" val="3297271555"/>
                        </a:ext>
                      </a:extLst>
                    </a:gridCol>
                  </a:tblGrid>
                  <a:tr h="591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1031" r="-10894" b="-6412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0372629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die y-Koordinate des Scheitels positiv, dann besitzt f keine Nullstelle.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3575936"/>
                      </a:ext>
                    </a:extLst>
                  </a:tr>
                  <a:tr h="591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198980" r="-10894" b="-43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5454124"/>
                      </a:ext>
                    </a:extLst>
                  </a:tr>
                  <a:tr h="5681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auf der x-Achse, so kann die Funktion entweder keine oder genau eine Nullstelle besitzen.</a:t>
                          </a:r>
                          <a:endParaRPr lang="de-AT" sz="20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6684290"/>
                      </a:ext>
                    </a:extLst>
                  </a:tr>
                  <a:tr h="5418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433708" r="-10894" b="-275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083918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413043" r="-10894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6795197"/>
                      </a:ext>
                    </a:extLst>
                  </a:tr>
                  <a:tr h="7003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5" t="-513043" r="-10894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1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09799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574" y="440977"/>
                <a:ext cx="927151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AT" altLang="de-DE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5)</a:t>
                </a:r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Kreuze </a:t>
                </a:r>
                <a:r>
                  <a:rPr kumimoji="0" lang="de-AT" altLang="de-DE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drei</a:t>
                </a:r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Aussagen an, die für die Funktion des Typs </a:t>
                </a:r>
                <a14:m>
                  <m:oMath xmlns:m="http://schemas.openxmlformats.org/officeDocument/2006/math"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kumimoji="0" lang="de-AT" altLang="de-DE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kumimoji="0" lang="de-AT" altLang="de-DE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de-AT" altLang="de-DE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zutreffen.</a:t>
                </a:r>
                <a:endParaRPr kumimoji="0" lang="de-AT" altLang="de-DE" sz="4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D1C18210-9983-4EB1-B247-5995FB7FD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574" y="440977"/>
                <a:ext cx="9271512" cy="369332"/>
              </a:xfrm>
              <a:prstGeom prst="rect">
                <a:avLst/>
              </a:prstGeom>
              <a:blipFill>
                <a:blip r:embed="rId3"/>
                <a:stretch>
                  <a:fillRect l="-526" t="-8197" b="-262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737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614</Words>
  <Application>Microsoft Office PowerPoint</Application>
  <PresentationFormat>Breitbild</PresentationFormat>
  <Paragraphs>58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Courier New</vt:lpstr>
      <vt:lpstr>Georgia</vt:lpstr>
      <vt:lpstr>Trebuchet MS</vt:lpstr>
      <vt:lpstr>Wingdings</vt:lpstr>
      <vt:lpstr>Holzart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122</cp:revision>
  <dcterms:created xsi:type="dcterms:W3CDTF">2020-04-09T06:13:57Z</dcterms:created>
  <dcterms:modified xsi:type="dcterms:W3CDTF">2022-11-04T10:45:20Z</dcterms:modified>
</cp:coreProperties>
</file>