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94" r:id="rId3"/>
    <p:sldId id="279" r:id="rId4"/>
    <p:sldId id="287" r:id="rId5"/>
    <p:sldId id="288" r:id="rId6"/>
    <p:sldId id="290" r:id="rId7"/>
    <p:sldId id="289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27894480-6E0F-4B99-BD5D-16E203F3913A}"/>
    <pc:docChg chg="custSel delSld modSld">
      <pc:chgData name="Tegischer Lukas" userId="f78daebb-0565-485c-bd0e-1cd035e796ff" providerId="ADAL" clId="{27894480-6E0F-4B99-BD5D-16E203F3913A}" dt="2022-11-04T10:38:33.128" v="12" actId="47"/>
      <pc:docMkLst>
        <pc:docMk/>
      </pc:docMkLst>
      <pc:sldChg chg="addSp delSp modSp mod">
        <pc:chgData name="Tegischer Lukas" userId="f78daebb-0565-485c-bd0e-1cd035e796ff" providerId="ADAL" clId="{27894480-6E0F-4B99-BD5D-16E203F3913A}" dt="2022-11-04T10:38:11.366" v="3" actId="478"/>
        <pc:sldMkLst>
          <pc:docMk/>
          <pc:sldMk cId="336392357" sldId="256"/>
        </pc:sldMkLst>
        <pc:spChg chg="mod">
          <ac:chgData name="Tegischer Lukas" userId="f78daebb-0565-485c-bd0e-1cd035e796ff" providerId="ADAL" clId="{27894480-6E0F-4B99-BD5D-16E203F3913A}" dt="2022-11-04T10:38:07.518" v="0" actId="6549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27894480-6E0F-4B99-BD5D-16E203F3913A}" dt="2022-11-04T10:38:08.445" v="1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27894480-6E0F-4B99-BD5D-16E203F3913A}" dt="2022-11-04T10:38:09.623" v="2" actId="478"/>
          <ac:spMkLst>
            <pc:docMk/>
            <pc:sldMk cId="336392357" sldId="256"/>
            <ac:spMk id="5" creationId="{62E7E30E-9460-6C99-85C8-54C8BE8E093F}"/>
          </ac:spMkLst>
        </pc:spChg>
        <pc:spChg chg="del">
          <ac:chgData name="Tegischer Lukas" userId="f78daebb-0565-485c-bd0e-1cd035e796ff" providerId="ADAL" clId="{27894480-6E0F-4B99-BD5D-16E203F3913A}" dt="2022-11-04T10:38:11.366" v="3" actId="478"/>
          <ac:spMkLst>
            <pc:docMk/>
            <pc:sldMk cId="336392357" sldId="256"/>
            <ac:spMk id="6" creationId="{00000000-0000-0000-0000-000000000000}"/>
          </ac:spMkLst>
        </pc:spChg>
      </pc:sldChg>
      <pc:sldChg chg="delSp mod">
        <pc:chgData name="Tegischer Lukas" userId="f78daebb-0565-485c-bd0e-1cd035e796ff" providerId="ADAL" clId="{27894480-6E0F-4B99-BD5D-16E203F3913A}" dt="2022-11-04T10:38:16.907" v="6" actId="478"/>
        <pc:sldMkLst>
          <pc:docMk/>
          <pc:sldMk cId="3983265762" sldId="279"/>
        </pc:sldMkLst>
        <pc:spChg chg="del">
          <ac:chgData name="Tegischer Lukas" userId="f78daebb-0565-485c-bd0e-1cd035e796ff" providerId="ADAL" clId="{27894480-6E0F-4B99-BD5D-16E203F3913A}" dt="2022-11-04T10:38:16.907" v="6" actId="478"/>
          <ac:spMkLst>
            <pc:docMk/>
            <pc:sldMk cId="3983265762" sldId="279"/>
            <ac:spMk id="15" creationId="{00000000-0000-0000-0000-000000000000}"/>
          </ac:spMkLst>
        </pc:spChg>
      </pc:sldChg>
      <pc:sldChg chg="delSp mod">
        <pc:chgData name="Tegischer Lukas" userId="f78daebb-0565-485c-bd0e-1cd035e796ff" providerId="ADAL" clId="{27894480-6E0F-4B99-BD5D-16E203F3913A}" dt="2022-11-04T10:38:18.943" v="7" actId="478"/>
        <pc:sldMkLst>
          <pc:docMk/>
          <pc:sldMk cId="1681493715" sldId="287"/>
        </pc:sldMkLst>
        <pc:spChg chg="del">
          <ac:chgData name="Tegischer Lukas" userId="f78daebb-0565-485c-bd0e-1cd035e796ff" providerId="ADAL" clId="{27894480-6E0F-4B99-BD5D-16E203F3913A}" dt="2022-11-04T10:38:18.943" v="7" actId="478"/>
          <ac:spMkLst>
            <pc:docMk/>
            <pc:sldMk cId="1681493715" sldId="287"/>
            <ac:spMk id="15" creationId="{00000000-0000-0000-0000-000000000000}"/>
          </ac:spMkLst>
        </pc:spChg>
      </pc:sldChg>
      <pc:sldChg chg="delSp mod">
        <pc:chgData name="Tegischer Lukas" userId="f78daebb-0565-485c-bd0e-1cd035e796ff" providerId="ADAL" clId="{27894480-6E0F-4B99-BD5D-16E203F3913A}" dt="2022-11-04T10:38:22.241" v="8" actId="478"/>
        <pc:sldMkLst>
          <pc:docMk/>
          <pc:sldMk cId="1236310973" sldId="288"/>
        </pc:sldMkLst>
        <pc:spChg chg="del">
          <ac:chgData name="Tegischer Lukas" userId="f78daebb-0565-485c-bd0e-1cd035e796ff" providerId="ADAL" clId="{27894480-6E0F-4B99-BD5D-16E203F3913A}" dt="2022-11-04T10:38:22.241" v="8" actId="478"/>
          <ac:spMkLst>
            <pc:docMk/>
            <pc:sldMk cId="1236310973" sldId="288"/>
            <ac:spMk id="15" creationId="{00000000-0000-0000-0000-000000000000}"/>
          </ac:spMkLst>
        </pc:spChg>
      </pc:sldChg>
      <pc:sldChg chg="delSp mod">
        <pc:chgData name="Tegischer Lukas" userId="f78daebb-0565-485c-bd0e-1cd035e796ff" providerId="ADAL" clId="{27894480-6E0F-4B99-BD5D-16E203F3913A}" dt="2022-11-04T10:38:28.103" v="10" actId="478"/>
        <pc:sldMkLst>
          <pc:docMk/>
          <pc:sldMk cId="3509661098" sldId="289"/>
        </pc:sldMkLst>
        <pc:spChg chg="del">
          <ac:chgData name="Tegischer Lukas" userId="f78daebb-0565-485c-bd0e-1cd035e796ff" providerId="ADAL" clId="{27894480-6E0F-4B99-BD5D-16E203F3913A}" dt="2022-11-04T10:38:28.103" v="10" actId="478"/>
          <ac:spMkLst>
            <pc:docMk/>
            <pc:sldMk cId="3509661098" sldId="289"/>
            <ac:spMk id="15" creationId="{00000000-0000-0000-0000-000000000000}"/>
          </ac:spMkLst>
        </pc:spChg>
      </pc:sldChg>
      <pc:sldChg chg="delSp mod">
        <pc:chgData name="Tegischer Lukas" userId="f78daebb-0565-485c-bd0e-1cd035e796ff" providerId="ADAL" clId="{27894480-6E0F-4B99-BD5D-16E203F3913A}" dt="2022-11-04T10:38:25.579" v="9" actId="478"/>
        <pc:sldMkLst>
          <pc:docMk/>
          <pc:sldMk cId="32397478" sldId="290"/>
        </pc:sldMkLst>
        <pc:spChg chg="del">
          <ac:chgData name="Tegischer Lukas" userId="f78daebb-0565-485c-bd0e-1cd035e796ff" providerId="ADAL" clId="{27894480-6E0F-4B99-BD5D-16E203F3913A}" dt="2022-11-04T10:38:25.579" v="9" actId="478"/>
          <ac:spMkLst>
            <pc:docMk/>
            <pc:sldMk cId="32397478" sldId="290"/>
            <ac:spMk id="15" creationId="{00000000-0000-0000-0000-000000000000}"/>
          </ac:spMkLst>
        </pc:spChg>
      </pc:sldChg>
      <pc:sldChg chg="del">
        <pc:chgData name="Tegischer Lukas" userId="f78daebb-0565-485c-bd0e-1cd035e796ff" providerId="ADAL" clId="{27894480-6E0F-4B99-BD5D-16E203F3913A}" dt="2022-11-04T10:38:33.128" v="12" actId="47"/>
        <pc:sldMkLst>
          <pc:docMk/>
          <pc:sldMk cId="3932101437" sldId="291"/>
        </pc:sldMkLst>
      </pc:sldChg>
      <pc:sldChg chg="del">
        <pc:chgData name="Tegischer Lukas" userId="f78daebb-0565-485c-bd0e-1cd035e796ff" providerId="ADAL" clId="{27894480-6E0F-4B99-BD5D-16E203F3913A}" dt="2022-11-04T10:38:31.633" v="11" actId="47"/>
        <pc:sldMkLst>
          <pc:docMk/>
          <pc:sldMk cId="2336052154" sldId="293"/>
        </pc:sldMkLst>
      </pc:sldChg>
      <pc:sldChg chg="addSp delSp modSp mod">
        <pc:chgData name="Tegischer Lukas" userId="f78daebb-0565-485c-bd0e-1cd035e796ff" providerId="ADAL" clId="{27894480-6E0F-4B99-BD5D-16E203F3913A}" dt="2022-11-04T10:38:14.881" v="5" actId="478"/>
        <pc:sldMkLst>
          <pc:docMk/>
          <pc:sldMk cId="3733760002" sldId="294"/>
        </pc:sldMkLst>
        <pc:spChg chg="del">
          <ac:chgData name="Tegischer Lukas" userId="f78daebb-0565-485c-bd0e-1cd035e796ff" providerId="ADAL" clId="{27894480-6E0F-4B99-BD5D-16E203F3913A}" dt="2022-11-04T10:38:13.127" v="4" actId="478"/>
          <ac:spMkLst>
            <pc:docMk/>
            <pc:sldMk cId="3733760002" sldId="294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27894480-6E0F-4B99-BD5D-16E203F3913A}" dt="2022-11-04T10:38:14.881" v="5" actId="478"/>
          <ac:spMkLst>
            <pc:docMk/>
            <pc:sldMk cId="3733760002" sldId="294"/>
            <ac:spMk id="6" creationId="{CCA24F71-AAB1-763D-5A20-1C98BB1CF94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90" y="1771135"/>
            <a:ext cx="9281160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Scheitelpunktform</a:t>
            </a:r>
            <a:br>
              <a:rPr lang="de-AT" sz="4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a</a:t>
            </a:r>
            <a:endParaRPr lang="de-A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4" y="2129911"/>
            <a:ext cx="11573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40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Scheitelpunktform – Parameter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124544" y="3171570"/>
                <a:ext cx="11731752" cy="580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de-AT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3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3200" b="1" i="1" smtClean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de-AT" sz="3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AT" sz="32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de-AT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de-AT" sz="3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de-AT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3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endParaRPr lang="de-AT" sz="3200" b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44" y="3171570"/>
                <a:ext cx="11731752" cy="580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feil nach oben 8"/>
          <p:cNvSpPr/>
          <p:nvPr/>
        </p:nvSpPr>
        <p:spPr>
          <a:xfrm>
            <a:off x="4936452" y="3845119"/>
            <a:ext cx="745009" cy="1661027"/>
          </a:xfrm>
          <a:prstGeom prst="upArrow">
            <a:avLst>
              <a:gd name="adj1" fmla="val 50000"/>
              <a:gd name="adj2" fmla="val 6548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3760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3735059" y="1623367"/>
            <a:ext cx="5061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Parameter a gibt an…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509129" y="2544148"/>
            <a:ext cx="95135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ob die </a:t>
            </a:r>
            <a:r>
              <a:rPr lang="de-AT" sz="3600" b="1" dirty="0">
                <a:latin typeface="Calibri" panose="020F0502020204030204" pitchFamily="34" charset="0"/>
                <a:cs typeface="Calibri" panose="020F0502020204030204" pitchFamily="34" charset="0"/>
              </a:rPr>
              <a:t>Parabel</a:t>
            </a:r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 nach </a:t>
            </a:r>
            <a:r>
              <a:rPr lang="de-AT" sz="3600" b="1" dirty="0">
                <a:latin typeface="Calibri" panose="020F0502020204030204" pitchFamily="34" charset="0"/>
                <a:cs typeface="Calibri" panose="020F0502020204030204" pitchFamily="34" charset="0"/>
              </a:rPr>
              <a:t>unten</a:t>
            </a:r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 oder </a:t>
            </a:r>
            <a:r>
              <a:rPr lang="de-AT" sz="3600" b="1" dirty="0">
                <a:latin typeface="Calibri" panose="020F0502020204030204" pitchFamily="34" charset="0"/>
                <a:cs typeface="Calibri" panose="020F0502020204030204" pitchFamily="34" charset="0"/>
              </a:rPr>
              <a:t>oben</a:t>
            </a:r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 offen ist.</a:t>
            </a:r>
            <a:b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A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AT" sz="3600" b="1" dirty="0">
                <a:latin typeface="Calibri" panose="020F0502020204030204" pitchFamily="34" charset="0"/>
                <a:cs typeface="Calibri" panose="020F0502020204030204" pitchFamily="34" charset="0"/>
              </a:rPr>
              <a:t>wie stark</a:t>
            </a:r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 der Graph </a:t>
            </a:r>
            <a:r>
              <a:rPr lang="de-AT" sz="3600" b="1" dirty="0">
                <a:latin typeface="Calibri" panose="020F0502020204030204" pitchFamily="34" charset="0"/>
                <a:cs typeface="Calibri" panose="020F0502020204030204" pitchFamily="34" charset="0"/>
              </a:rPr>
              <a:t>steigt</a:t>
            </a:r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 oder </a:t>
            </a:r>
            <a:r>
              <a:rPr lang="de-AT" sz="3600" b="1" dirty="0">
                <a:latin typeface="Calibri" panose="020F0502020204030204" pitchFamily="34" charset="0"/>
                <a:cs typeface="Calibri" panose="020F0502020204030204" pitchFamily="34" charset="0"/>
              </a:rPr>
              <a:t>fällt</a:t>
            </a:r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326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3781098" y="507366"/>
            <a:ext cx="4351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a - Eigenschaften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409302" y="1768232"/>
                <a:ext cx="5547360" cy="374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SzPts val="1000"/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Ist </a:t>
                </a:r>
                <a14:m>
                  <m:oMath xmlns:m="http://schemas.openxmlformats.org/officeDocument/2006/math">
                    <m:r>
                      <a:rPr lang="de-AT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de-AT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de-AT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so ist die Parabel </a:t>
                </a:r>
                <a:r>
                  <a:rPr lang="de-AT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nach oben offen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02" y="1768232"/>
                <a:ext cx="5547360" cy="374846"/>
              </a:xfrm>
              <a:prstGeom prst="rect">
                <a:avLst/>
              </a:prstGeom>
              <a:blipFill rotWithShape="0">
                <a:blip r:embed="rId2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499661" y="1198203"/>
                <a:ext cx="2914003" cy="430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&gt;0  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𝑜𝑑𝑒𝑟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661" y="1198203"/>
                <a:ext cx="291400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6281530" y="1740666"/>
                <a:ext cx="6096000" cy="37484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SzPts val="1000"/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Ist </a:t>
                </a:r>
                <a14:m>
                  <m:oMath xmlns:m="http://schemas.openxmlformats.org/officeDocument/2006/math">
                    <m:r>
                      <a:rPr lang="de-AT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de-AT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de-AT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so ist die Parabel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nach unten offen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530" y="1740666"/>
                <a:ext cx="6096000" cy="374846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Grafik 15"/>
          <p:cNvPicPr/>
          <p:nvPr/>
        </p:nvPicPr>
        <p:blipFill rotWithShape="1">
          <a:blip r:embed="rId5"/>
          <a:srcRect l="52323" b="19459"/>
          <a:stretch/>
        </p:blipFill>
        <p:spPr bwMode="auto">
          <a:xfrm>
            <a:off x="907803" y="2284195"/>
            <a:ext cx="3862980" cy="4328639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Pfeil nach oben 16"/>
          <p:cNvSpPr/>
          <p:nvPr/>
        </p:nvSpPr>
        <p:spPr>
          <a:xfrm>
            <a:off x="2574320" y="2201836"/>
            <a:ext cx="685715" cy="1083832"/>
          </a:xfrm>
          <a:prstGeom prst="up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pic>
        <p:nvPicPr>
          <p:cNvPr id="18" name="Grafik 17"/>
          <p:cNvPicPr/>
          <p:nvPr/>
        </p:nvPicPr>
        <p:blipFill rotWithShape="1">
          <a:blip r:embed="rId6"/>
          <a:srcRect l="54946" t="-598" b="16860"/>
          <a:stretch/>
        </p:blipFill>
        <p:spPr bwMode="auto">
          <a:xfrm>
            <a:off x="7037646" y="2283129"/>
            <a:ext cx="3702723" cy="4329705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Pfeil nach oben 18"/>
          <p:cNvSpPr/>
          <p:nvPr/>
        </p:nvSpPr>
        <p:spPr>
          <a:xfrm rot="10800000">
            <a:off x="8548394" y="5372146"/>
            <a:ext cx="657961" cy="1121417"/>
          </a:xfrm>
          <a:prstGeom prst="up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149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3933494" y="355595"/>
            <a:ext cx="4351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a - Eigenschaften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1953366" y="1035014"/>
                <a:ext cx="8311385" cy="677108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0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Für Funktion des Typs </a:t>
                </a:r>
                <a14:m>
                  <m:oMath xmlns:m="http://schemas.openxmlformats.org/officeDocument/2006/math">
                    <m:r>
                      <a:rPr lang="de-AT" sz="2000" b="0" i="1" u="sng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b="0" i="1" u="sng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b="0" i="1" u="sng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b="0" i="1" u="sng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b="0" i="1" u="sng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de-AT" sz="2000" b="0" i="1" u="sng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b="0" i="1" u="sng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2000" b="0" i="1" u="sng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AT" sz="20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gilt:</a:t>
                </a:r>
              </a:p>
              <a:p>
                <a:pPr algn="ctr"/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Eine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Vorzeichenumkehr 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von a bewirkt eine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Spiegelung 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des Graphen  an der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x-Achse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de-AT" dirty="0"/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366" y="1035014"/>
                <a:ext cx="8311385" cy="677108"/>
              </a:xfrm>
              <a:prstGeom prst="rect">
                <a:avLst/>
              </a:prstGeom>
              <a:blipFill rotWithShape="0">
                <a:blip r:embed="rId2"/>
                <a:stretch>
                  <a:fillRect t="-3448" b="-10345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11"/>
          <p:cNvPicPr/>
          <p:nvPr/>
        </p:nvPicPr>
        <p:blipFill rotWithShape="1">
          <a:blip r:embed="rId3"/>
          <a:srcRect l="71652" b="5305"/>
          <a:stretch/>
        </p:blipFill>
        <p:spPr bwMode="auto">
          <a:xfrm>
            <a:off x="732954" y="1965295"/>
            <a:ext cx="2182523" cy="4038545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/>
          <p:cNvPicPr/>
          <p:nvPr/>
        </p:nvPicPr>
        <p:blipFill rotWithShape="1">
          <a:blip r:embed="rId4"/>
          <a:srcRect l="71237" b="5105"/>
          <a:stretch/>
        </p:blipFill>
        <p:spPr bwMode="auto">
          <a:xfrm>
            <a:off x="4099303" y="1965295"/>
            <a:ext cx="2139039" cy="4038545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Grafik 19"/>
          <p:cNvPicPr/>
          <p:nvPr/>
        </p:nvPicPr>
        <p:blipFill rotWithShape="1">
          <a:blip r:embed="rId5"/>
          <a:srcRect l="55499" b="6899"/>
          <a:stretch/>
        </p:blipFill>
        <p:spPr bwMode="auto">
          <a:xfrm>
            <a:off x="7422168" y="1965295"/>
            <a:ext cx="3513147" cy="4038545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hteck 20"/>
          <p:cNvSpPr/>
          <p:nvPr/>
        </p:nvSpPr>
        <p:spPr>
          <a:xfrm>
            <a:off x="934084" y="6257013"/>
            <a:ext cx="10349948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Allgemeine quadratische Funktionen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Änderung der Öffnung der Parabel: unten/oben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3631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4218219" y="502283"/>
            <a:ext cx="4351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a - Eigenschaften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3755946" y="1109177"/>
                <a:ext cx="5275675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 größer </a:t>
                </a:r>
                <a14:m>
                  <m:oMath xmlns:m="http://schemas.openxmlformats.org/officeDocument/2006/math">
                    <m:r>
                      <a:rPr lang="de-AT" sz="2000" b="0" i="0" u="none" strike="noStrike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de-AT" sz="2000" b="1" i="1" u="none" strike="noStrike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de-AT" sz="2000" b="1" i="1" u="none" strike="noStrike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ist, desto steiler verläuft der Graph.</a:t>
                </a:r>
                <a:endParaRPr lang="de-AT" sz="2000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946" y="1109177"/>
                <a:ext cx="5275675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155" t="-9091" r="-346" b="-257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/>
          <p:cNvPicPr/>
          <p:nvPr/>
        </p:nvPicPr>
        <p:blipFill rotWithShape="1">
          <a:blip r:embed="rId3"/>
          <a:srcRect l="41345" b="25251"/>
          <a:stretch/>
        </p:blipFill>
        <p:spPr bwMode="auto">
          <a:xfrm>
            <a:off x="868088" y="2342790"/>
            <a:ext cx="4340017" cy="4044757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Grafik 15"/>
          <p:cNvPicPr/>
          <p:nvPr/>
        </p:nvPicPr>
        <p:blipFill rotWithShape="1">
          <a:blip r:embed="rId4"/>
          <a:srcRect l="40353" b="26982"/>
          <a:stretch/>
        </p:blipFill>
        <p:spPr bwMode="auto">
          <a:xfrm>
            <a:off x="6393783" y="2342790"/>
            <a:ext cx="4745534" cy="4044757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3710324" y="1647538"/>
                <a:ext cx="5375189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 kleiner </a:t>
                </a:r>
                <a14:m>
                  <m:oMath xmlns:m="http://schemas.openxmlformats.org/officeDocument/2006/math">
                    <m:r>
                      <a:rPr lang="de-AT" sz="2000" b="0" i="0" u="none" strike="noStrike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de-AT" sz="2000" b="1" i="1" u="none" strike="noStrike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de-AT" sz="2000" b="1" i="1" u="none" strike="noStrike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ist, desto flacher verläuft der Graph.</a:t>
                </a:r>
                <a:endParaRPr lang="de-AT" sz="2000" dirty="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324" y="1647538"/>
                <a:ext cx="5375189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249" t="-7576" r="-454" b="-257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3408798" y="625642"/>
            <a:ext cx="596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a – Graphische Bestimmung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1423080" y="1299787"/>
                <a:ext cx="9941403" cy="685059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kann abgelesen werden, indem man </a:t>
                </a:r>
                <a:r>
                  <a:rPr lang="de-AT" b="1" u="sng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vom Scheitelpunkt</a:t>
                </a:r>
                <a:r>
                  <a:rPr lang="de-AT" b="1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aus</a:t>
                </a:r>
                <a:r>
                  <a:rPr lang="de-AT" u="sng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de-AT" b="1" u="sng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eins nach rechts</a:t>
                </a:r>
                <a:r>
                  <a:rPr lang="de-AT" b="1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und dann den </a:t>
                </a:r>
                <a:r>
                  <a:rPr lang="de-AT" b="1" u="sng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Abstand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b="1" u="sng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senkrecht</a:t>
                </a:r>
                <a:r>
                  <a:rPr lang="de-AT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zum </a:t>
                </a:r>
                <a:r>
                  <a:rPr lang="de-AT" b="1" u="sng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Graphen</a:t>
                </a:r>
                <a:r>
                  <a:rPr lang="de-AT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misst. Dieser Abstand entspricht a (=Funktionswert an der Stelle 1).</a:t>
                </a: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080" y="1299787"/>
                <a:ext cx="9941403" cy="685059"/>
              </a:xfrm>
              <a:prstGeom prst="rect">
                <a:avLst/>
              </a:prstGeom>
              <a:blipFill rotWithShape="0">
                <a:blip r:embed="rId2"/>
                <a:stretch>
                  <a:fillRect t="-1695" b="-762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fik 17"/>
          <p:cNvPicPr/>
          <p:nvPr/>
        </p:nvPicPr>
        <p:blipFill rotWithShape="1">
          <a:blip r:embed="rId3"/>
          <a:srcRect l="70823" t="14194" b="7884"/>
          <a:stretch/>
        </p:blipFill>
        <p:spPr bwMode="auto">
          <a:xfrm>
            <a:off x="2721792" y="2402094"/>
            <a:ext cx="2459807" cy="3866184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Grafik 18"/>
          <p:cNvPicPr/>
          <p:nvPr/>
        </p:nvPicPr>
        <p:blipFill rotWithShape="1">
          <a:blip r:embed="rId4"/>
          <a:srcRect l="52048" b="20456"/>
          <a:stretch/>
        </p:blipFill>
        <p:spPr bwMode="auto">
          <a:xfrm>
            <a:off x="6393781" y="2402094"/>
            <a:ext cx="3714280" cy="3866184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966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190</Words>
  <Application>Microsoft Office PowerPoint</Application>
  <PresentationFormat>Breitbild</PresentationFormat>
  <Paragraphs>19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Calibri</vt:lpstr>
      <vt:lpstr>Cambria Math</vt:lpstr>
      <vt:lpstr>Georgia</vt:lpstr>
      <vt:lpstr>Symbol</vt:lpstr>
      <vt:lpstr>Trebuchet MS</vt:lpstr>
      <vt:lpstr>Wingdings</vt:lpstr>
      <vt:lpstr>Holzart</vt:lpstr>
      <vt:lpstr>Die Scheitelpunktform  Parameter 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79</cp:revision>
  <dcterms:created xsi:type="dcterms:W3CDTF">2020-04-09T06:13:57Z</dcterms:created>
  <dcterms:modified xsi:type="dcterms:W3CDTF">2022-11-04T10:38:34Z</dcterms:modified>
</cp:coreProperties>
</file>