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293" r:id="rId4"/>
    <p:sldId id="29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3B2D62F-70CE-4FB3-860D-AC5143930651}"/>
    <pc:docChg chg="undo custSel delSld modSld">
      <pc:chgData name="Tegischer Lukas" userId="f78daebb-0565-485c-bd0e-1cd035e796ff" providerId="ADAL" clId="{43B2D62F-70CE-4FB3-860D-AC5143930651}" dt="2022-11-04T08:20:31.326" v="12" actId="47"/>
      <pc:docMkLst>
        <pc:docMk/>
      </pc:docMkLst>
      <pc:sldChg chg="addSp delSp modSp mod">
        <pc:chgData name="Tegischer Lukas" userId="f78daebb-0565-485c-bd0e-1cd035e796ff" providerId="ADAL" clId="{43B2D62F-70CE-4FB3-860D-AC5143930651}" dt="2022-11-04T08:20:14.626" v="3" actId="478"/>
        <pc:sldMkLst>
          <pc:docMk/>
          <pc:sldMk cId="336392357" sldId="256"/>
        </pc:sldMkLst>
        <pc:spChg chg="mod">
          <ac:chgData name="Tegischer Lukas" userId="f78daebb-0565-485c-bd0e-1cd035e796ff" providerId="ADAL" clId="{43B2D62F-70CE-4FB3-860D-AC5143930651}" dt="2022-11-04T08:20:11.828" v="0" actId="6549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43B2D62F-70CE-4FB3-860D-AC5143930651}" dt="2022-11-04T08:20:12.830" v="1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43B2D62F-70CE-4FB3-860D-AC5143930651}" dt="2022-11-04T08:20:13.912" v="2" actId="478"/>
          <ac:spMkLst>
            <pc:docMk/>
            <pc:sldMk cId="336392357" sldId="256"/>
            <ac:spMk id="5" creationId="{C28954D3-0ECF-A709-64B2-EFD89FDAFC1D}"/>
          </ac:spMkLst>
        </pc:spChg>
        <pc:spChg chg="del">
          <ac:chgData name="Tegischer Lukas" userId="f78daebb-0565-485c-bd0e-1cd035e796ff" providerId="ADAL" clId="{43B2D62F-70CE-4FB3-860D-AC5143930651}" dt="2022-11-04T08:20:14.626" v="3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addSp delSp modSp mod">
        <pc:chgData name="Tegischer Lukas" userId="f78daebb-0565-485c-bd0e-1cd035e796ff" providerId="ADAL" clId="{43B2D62F-70CE-4FB3-860D-AC5143930651}" dt="2022-11-04T08:20:18.302" v="5" actId="478"/>
        <pc:sldMkLst>
          <pc:docMk/>
          <pc:sldMk cId="4068653008" sldId="278"/>
        </pc:sldMkLst>
        <pc:spChg chg="del">
          <ac:chgData name="Tegischer Lukas" userId="f78daebb-0565-485c-bd0e-1cd035e796ff" providerId="ADAL" clId="{43B2D62F-70CE-4FB3-860D-AC5143930651}" dt="2022-11-04T08:20:17.259" v="4" actId="478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43B2D62F-70CE-4FB3-860D-AC5143930651}" dt="2022-11-04T08:20:18.302" v="5" actId="478"/>
          <ac:spMkLst>
            <pc:docMk/>
            <pc:sldMk cId="4068653008" sldId="278"/>
            <ac:spMk id="6" creationId="{20C1D008-FBB8-033F-6746-7C32AA2E7A19}"/>
          </ac:spMkLst>
        </pc:spChg>
      </pc:sldChg>
      <pc:sldChg chg="del">
        <pc:chgData name="Tegischer Lukas" userId="f78daebb-0565-485c-bd0e-1cd035e796ff" providerId="ADAL" clId="{43B2D62F-70CE-4FB3-860D-AC5143930651}" dt="2022-11-04T08:20:31.326" v="12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43B2D62F-70CE-4FB3-860D-AC5143930651}" dt="2022-11-04T08:20:29.768" v="11" actId="478"/>
        <pc:sldMkLst>
          <pc:docMk/>
          <pc:sldMk cId="3225808803" sldId="292"/>
        </pc:sldMkLst>
        <pc:spChg chg="del">
          <ac:chgData name="Tegischer Lukas" userId="f78daebb-0565-485c-bd0e-1cd035e796ff" providerId="ADAL" clId="{43B2D62F-70CE-4FB3-860D-AC5143930651}" dt="2022-11-04T08:20:26.730" v="10" actId="478"/>
          <ac:spMkLst>
            <pc:docMk/>
            <pc:sldMk cId="3225808803" sldId="292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43B2D62F-70CE-4FB3-860D-AC5143930651}" dt="2022-11-04T08:20:29.768" v="11" actId="478"/>
          <ac:spMkLst>
            <pc:docMk/>
            <pc:sldMk cId="3225808803" sldId="292"/>
            <ac:spMk id="7" creationId="{7648AF4A-2E90-F8B4-201E-84E113D3A4B0}"/>
          </ac:spMkLst>
        </pc:spChg>
      </pc:sldChg>
      <pc:sldChg chg="addSp delSp modSp mod">
        <pc:chgData name="Tegischer Lukas" userId="f78daebb-0565-485c-bd0e-1cd035e796ff" providerId="ADAL" clId="{43B2D62F-70CE-4FB3-860D-AC5143930651}" dt="2022-11-04T08:20:24.695" v="9" actId="478"/>
        <pc:sldMkLst>
          <pc:docMk/>
          <pc:sldMk cId="3941830404" sldId="293"/>
        </pc:sldMkLst>
        <pc:spChg chg="add del">
          <ac:chgData name="Tegischer Lukas" userId="f78daebb-0565-485c-bd0e-1cd035e796ff" providerId="ADAL" clId="{43B2D62F-70CE-4FB3-860D-AC5143930651}" dt="2022-11-04T08:20:21.766" v="7" actId="478"/>
          <ac:spMkLst>
            <pc:docMk/>
            <pc:sldMk cId="3941830404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43B2D62F-70CE-4FB3-860D-AC5143930651}" dt="2022-11-04T08:20:23.066" v="8" actId="478"/>
          <ac:spMkLst>
            <pc:docMk/>
            <pc:sldMk cId="3941830404" sldId="29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43B2D62F-70CE-4FB3-860D-AC5143930651}" dt="2022-11-04T08:20:24.695" v="9" actId="478"/>
          <ac:spMkLst>
            <pc:docMk/>
            <pc:sldMk cId="3941830404" sldId="293"/>
            <ac:spMk id="6" creationId="{8D356C82-1557-EF0D-69E5-1E9D4E15850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Aufbau der Hauptform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Normalparabel f(x)=x²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2" y="232038"/>
                <a:ext cx="1157369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6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Normalparabel: </a:t>
                </a:r>
                <a14:m>
                  <m:oMath xmlns:m="http://schemas.openxmlformats.org/officeDocument/2006/math">
                    <m:r>
                      <a:rPr lang="de-AT" sz="36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r>
                      <a:rPr lang="de-AT" sz="36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36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6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)=</m:t>
                    </m:r>
                    <m:r>
                      <a:rPr lang="de-AT" sz="36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6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endParaRPr lang="de-AT" sz="36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232038"/>
                <a:ext cx="11573693" cy="646331"/>
              </a:xfrm>
              <a:prstGeom prst="rect">
                <a:avLst/>
              </a:prstGeom>
              <a:blipFill>
                <a:blip r:embed="rId2"/>
                <a:stretch>
                  <a:fillRect t="-13208" b="-358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C119327-DFB4-497D-9913-BB5DE5A47039}"/>
                  </a:ext>
                </a:extLst>
              </p:cNvPr>
              <p:cNvSpPr txBox="1"/>
              <p:nvPr/>
            </p:nvSpPr>
            <p:spPr>
              <a:xfrm>
                <a:off x="3919985" y="1126624"/>
                <a:ext cx="435202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einfachste</a:t>
                </a: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quadratische Funktion</a:t>
                </a:r>
                <a:b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endParaRPr lang="de-AT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de-A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de-A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  <m:r>
                      <a:rPr lang="de-A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sSup>
                      <m:sSupPr>
                        <m:ctrlPr>
                          <a:rPr lang="de-A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de-A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  <m:r>
                      <a:rPr lang="de-A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de-A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𝑐</m:t>
                    </m:r>
                  </m:oMath>
                </a14:m>
                <a:r>
                  <a:rPr lang="de-AT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7C119327-DFB4-497D-9913-BB5DE5A47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985" y="1126624"/>
                <a:ext cx="4352025" cy="1200329"/>
              </a:xfrm>
              <a:prstGeom prst="rect">
                <a:avLst/>
              </a:prstGeom>
              <a:blipFill>
                <a:blip r:embed="rId3"/>
                <a:stretch>
                  <a:fillRect l="-2101" t="-4061" r="-112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Pfeil: nach unten 6">
            <a:extLst>
              <a:ext uri="{FF2B5EF4-FFF2-40B4-BE49-F238E27FC236}">
                <a16:creationId xmlns:a16="http://schemas.microsoft.com/office/drawing/2014/main" id="{F67FB2F7-031B-4B9D-989C-2C3AA51D354E}"/>
              </a:ext>
            </a:extLst>
          </p:cNvPr>
          <p:cNvSpPr/>
          <p:nvPr/>
        </p:nvSpPr>
        <p:spPr>
          <a:xfrm rot="11438292">
            <a:off x="5318642" y="2262920"/>
            <a:ext cx="360727" cy="1157827"/>
          </a:xfrm>
          <a:prstGeom prst="downArrow">
            <a:avLst>
              <a:gd name="adj1" fmla="val 39369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Pfeil: nach unten 9">
            <a:extLst>
              <a:ext uri="{FF2B5EF4-FFF2-40B4-BE49-F238E27FC236}">
                <a16:creationId xmlns:a16="http://schemas.microsoft.com/office/drawing/2014/main" id="{40A45C1A-D321-4983-87C6-44A9304ED450}"/>
              </a:ext>
            </a:extLst>
          </p:cNvPr>
          <p:cNvSpPr/>
          <p:nvPr/>
        </p:nvSpPr>
        <p:spPr>
          <a:xfrm rot="10800000">
            <a:off x="6491635" y="2271173"/>
            <a:ext cx="360727" cy="1157827"/>
          </a:xfrm>
          <a:prstGeom prst="downArrow">
            <a:avLst>
              <a:gd name="adj1" fmla="val 39369"/>
              <a:gd name="adj2" fmla="val 50000"/>
            </a:avLst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Pfeil: nach unten 12">
            <a:extLst>
              <a:ext uri="{FF2B5EF4-FFF2-40B4-BE49-F238E27FC236}">
                <a16:creationId xmlns:a16="http://schemas.microsoft.com/office/drawing/2014/main" id="{DF65F85A-B52D-4963-BAF0-8B8D1FFB899C}"/>
              </a:ext>
            </a:extLst>
          </p:cNvPr>
          <p:cNvSpPr/>
          <p:nvPr/>
        </p:nvSpPr>
        <p:spPr>
          <a:xfrm rot="9991543">
            <a:off x="7442080" y="2271172"/>
            <a:ext cx="360727" cy="1157827"/>
          </a:xfrm>
          <a:prstGeom prst="downArrow">
            <a:avLst>
              <a:gd name="adj1" fmla="val 39369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9A88D0B-9E25-467D-89EC-E0260ACBDF4F}"/>
                  </a:ext>
                </a:extLst>
              </p:cNvPr>
              <p:cNvSpPr txBox="1"/>
              <p:nvPr/>
            </p:nvSpPr>
            <p:spPr>
              <a:xfrm>
                <a:off x="4941051" y="3455091"/>
                <a:ext cx="8420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de-AT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9A88D0B-9E25-467D-89EC-E0260ACBDF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1051" y="3455091"/>
                <a:ext cx="842090" cy="369332"/>
              </a:xfrm>
              <a:prstGeom prst="rect">
                <a:avLst/>
              </a:prstGeom>
              <a:blipFill>
                <a:blip r:embed="rId4"/>
                <a:stretch>
                  <a:fillRect l="-3623" r="-6522" b="-10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910666FF-64AC-4718-9D10-9125B34F2BCF}"/>
                  </a:ext>
                </a:extLst>
              </p:cNvPr>
              <p:cNvSpPr txBox="1"/>
              <p:nvPr/>
            </p:nvSpPr>
            <p:spPr>
              <a:xfrm>
                <a:off x="6253742" y="3471501"/>
                <a:ext cx="83651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910666FF-64AC-4718-9D10-9125B34F2B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742" y="3471501"/>
                <a:ext cx="836511" cy="369332"/>
              </a:xfrm>
              <a:prstGeom prst="rect">
                <a:avLst/>
              </a:prstGeom>
              <a:blipFill>
                <a:blip r:embed="rId5"/>
                <a:stretch>
                  <a:fillRect l="-7299" r="-6569" b="-98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4AFF60D2-9E2B-4150-B734-80DDB657B162}"/>
                  </a:ext>
                </a:extLst>
              </p:cNvPr>
              <p:cNvSpPr txBox="1"/>
              <p:nvPr/>
            </p:nvSpPr>
            <p:spPr>
              <a:xfrm>
                <a:off x="7381238" y="3471501"/>
                <a:ext cx="81387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4AFF60D2-9E2B-4150-B734-80DDB657B1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1238" y="3471501"/>
                <a:ext cx="813877" cy="369332"/>
              </a:xfrm>
              <a:prstGeom prst="rect">
                <a:avLst/>
              </a:prstGeom>
              <a:blipFill>
                <a:blip r:embed="rId6"/>
                <a:stretch>
                  <a:fillRect l="-3759" r="-7519" b="-98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Pfeil: nach unten 15">
            <a:extLst>
              <a:ext uri="{FF2B5EF4-FFF2-40B4-BE49-F238E27FC236}">
                <a16:creationId xmlns:a16="http://schemas.microsoft.com/office/drawing/2014/main" id="{B6080CD1-B099-4328-88B4-853A070DB835}"/>
              </a:ext>
            </a:extLst>
          </p:cNvPr>
          <p:cNvSpPr/>
          <p:nvPr/>
        </p:nvSpPr>
        <p:spPr>
          <a:xfrm rot="16200000">
            <a:off x="3560594" y="4333109"/>
            <a:ext cx="1051769" cy="1672297"/>
          </a:xfrm>
          <a:prstGeom prst="downArrow">
            <a:avLst>
              <a:gd name="adj1" fmla="val 39369"/>
              <a:gd name="adj2" fmla="val 50000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1FCF482-2CAA-4864-9593-F860D57BA5B5}"/>
                  </a:ext>
                </a:extLst>
              </p:cNvPr>
              <p:cNvSpPr txBox="1"/>
              <p:nvPr/>
            </p:nvSpPr>
            <p:spPr>
              <a:xfrm>
                <a:off x="5288408" y="4753758"/>
                <a:ext cx="31279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5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5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54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5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5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5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AT" sz="5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41FCF482-2CAA-4864-9593-F860D57BA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8408" y="4753758"/>
                <a:ext cx="3127908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3" grpId="0" animBg="1"/>
      <p:bldP spid="8" grpId="0"/>
      <p:bldP spid="14" grpId="0"/>
      <p:bldP spid="15" grpId="0"/>
      <p:bldP spid="16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2" y="179854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Normalparabel: </a:t>
                </a:r>
                <a14:m>
                  <m:oMath xmlns:m="http://schemas.openxmlformats.org/officeDocument/2006/math"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2" y="179854"/>
                <a:ext cx="11573693" cy="584775"/>
              </a:xfrm>
              <a:prstGeom prst="rect">
                <a:avLst/>
              </a:prstGeom>
              <a:blipFill>
                <a:blip r:embed="rId2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5">
                <a:extLst>
                  <a:ext uri="{FF2B5EF4-FFF2-40B4-BE49-F238E27FC236}">
                    <a16:creationId xmlns:a16="http://schemas.microsoft.com/office/drawing/2014/main" id="{4DD1A100-1EE7-47FD-A3B2-893102E3FBF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49484506"/>
                  </p:ext>
                </p:extLst>
              </p:nvPr>
            </p:nvGraphicFramePr>
            <p:xfrm>
              <a:off x="309152" y="1945640"/>
              <a:ext cx="1667544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8252">
                      <a:extLst>
                        <a:ext uri="{9D8B030D-6E8A-4147-A177-3AD203B41FA5}">
                          <a16:colId xmlns:a16="http://schemas.microsoft.com/office/drawing/2014/main" val="1975618299"/>
                        </a:ext>
                      </a:extLst>
                    </a:gridCol>
                    <a:gridCol w="1149292">
                      <a:extLst>
                        <a:ext uri="{9D8B030D-6E8A-4147-A177-3AD203B41FA5}">
                          <a16:colId xmlns:a16="http://schemas.microsoft.com/office/drawing/2014/main" val="338169969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de-AT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de-AT" sz="16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16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AT" sz="16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)=</m:t>
                                </m:r>
                                <m:r>
                                  <a:rPr lang="de-AT" sz="16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de-AT" sz="16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²</m:t>
                                </m:r>
                              </m:oMath>
                            </m:oMathPara>
                          </a14:m>
                          <a:endParaRPr lang="de-AT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48438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-3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6198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5032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89331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934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72316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44174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32483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5">
                <a:extLst>
                  <a:ext uri="{FF2B5EF4-FFF2-40B4-BE49-F238E27FC236}">
                    <a16:creationId xmlns:a16="http://schemas.microsoft.com/office/drawing/2014/main" id="{4DD1A100-1EE7-47FD-A3B2-893102E3FBF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49484506"/>
                  </p:ext>
                </p:extLst>
              </p:nvPr>
            </p:nvGraphicFramePr>
            <p:xfrm>
              <a:off x="309152" y="1945640"/>
              <a:ext cx="1667544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8252">
                      <a:extLst>
                        <a:ext uri="{9D8B030D-6E8A-4147-A177-3AD203B41FA5}">
                          <a16:colId xmlns:a16="http://schemas.microsoft.com/office/drawing/2014/main" val="1975618299"/>
                        </a:ext>
                      </a:extLst>
                    </a:gridCol>
                    <a:gridCol w="1149292">
                      <a:extLst>
                        <a:ext uri="{9D8B030D-6E8A-4147-A177-3AD203B41FA5}">
                          <a16:colId xmlns:a16="http://schemas.microsoft.com/office/drawing/2014/main" val="338169969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3"/>
                          <a:stretch>
                            <a:fillRect l="-1176" t="-1639" r="-228235" b="-7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3"/>
                          <a:stretch>
                            <a:fillRect l="-45263" t="-1639" r="-2105" b="-7213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484383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-3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6198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5032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89331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6934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972316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744174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AT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AT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324834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1" name="Grafik 10">
            <a:extLst>
              <a:ext uri="{FF2B5EF4-FFF2-40B4-BE49-F238E27FC236}">
                <a16:creationId xmlns:a16="http://schemas.microsoft.com/office/drawing/2014/main" id="{91D2B4D2-9416-4757-97FC-E052A96A353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729" b="7034"/>
          <a:stretch/>
        </p:blipFill>
        <p:spPr>
          <a:xfrm>
            <a:off x="6031684" y="812296"/>
            <a:ext cx="5613167" cy="571140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41830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132187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Normalparabel: </a:t>
                </a:r>
                <a14:m>
                  <m:oMath xmlns:m="http://schemas.openxmlformats.org/officeDocument/2006/math"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𝒇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32187"/>
                <a:ext cx="11573693" cy="584775"/>
              </a:xfrm>
              <a:prstGeom prst="rect">
                <a:avLst/>
              </a:prstGeom>
              <a:blipFill>
                <a:blip r:embed="rId2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7C119327-DFB4-497D-9913-BB5DE5A47039}"/>
              </a:ext>
            </a:extLst>
          </p:cNvPr>
          <p:cNvSpPr txBox="1"/>
          <p:nvPr/>
        </p:nvSpPr>
        <p:spPr>
          <a:xfrm>
            <a:off x="449179" y="1968990"/>
            <a:ext cx="642637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einfachste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quadratische Funktion</a:t>
            </a:r>
            <a:b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A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Parameter a 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ist dabei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und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fallen weg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(=0)</a:t>
            </a:r>
            <a:b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AT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Graph wird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Normalparabel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genannt</a:t>
            </a:r>
            <a:b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A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symmetrisch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zur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y-Achse</a:t>
            </a:r>
            <a:b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A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Scheitelpunkt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liegt im </a:t>
            </a:r>
            <a:r>
              <a:rPr lang="de-AT" sz="2400" b="1" dirty="0">
                <a:latin typeface="Calibri" panose="020F0502020204030204" pitchFamily="34" charset="0"/>
                <a:cs typeface="Calibri" panose="020F0502020204030204" pitchFamily="34" charset="0"/>
              </a:rPr>
              <a:t>Ursprung</a:t>
            </a:r>
            <a:r>
              <a:rPr lang="de-AT" sz="2400" dirty="0">
                <a:latin typeface="Calibri" panose="020F0502020204030204" pitchFamily="34" charset="0"/>
                <a:cs typeface="Calibri" panose="020F0502020204030204" pitchFamily="34" charset="0"/>
              </a:rPr>
              <a:t> (0|0)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BBF0CB9-A6AF-4F7E-90FC-5018A2DC5A2D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10" b="16892"/>
          <a:stretch/>
        </p:blipFill>
        <p:spPr bwMode="auto">
          <a:xfrm>
            <a:off x="7312406" y="889333"/>
            <a:ext cx="4430415" cy="5575635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25808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119</Words>
  <Application>Microsoft Office PowerPoint</Application>
  <PresentationFormat>Breitbild</PresentationFormat>
  <Paragraphs>24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Aufbau der Hauptform  Normalparabel f(x)=x²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102</cp:revision>
  <dcterms:created xsi:type="dcterms:W3CDTF">2020-04-09T06:13:57Z</dcterms:created>
  <dcterms:modified xsi:type="dcterms:W3CDTF">2022-11-04T08:20:32Z</dcterms:modified>
</cp:coreProperties>
</file>