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407" r:id="rId3"/>
    <p:sldId id="415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6C279D31-52BC-4C59-81BA-F32C87686A7C}"/>
    <pc:docChg chg="custSel delSld modSld">
      <pc:chgData name="Tegischer Lukas" userId="f78daebb-0565-485c-bd0e-1cd035e796ff" providerId="ADAL" clId="{6C279D31-52BC-4C59-81BA-F32C87686A7C}" dt="2022-11-04T11:25:15.217" v="22" actId="47"/>
      <pc:docMkLst>
        <pc:docMk/>
      </pc:docMkLst>
      <pc:sldChg chg="delSp mod delAnim">
        <pc:chgData name="Tegischer Lukas" userId="f78daebb-0565-485c-bd0e-1cd035e796ff" providerId="ADAL" clId="{6C279D31-52BC-4C59-81BA-F32C87686A7C}" dt="2022-11-04T11:24:59.61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C279D31-52BC-4C59-81BA-F32C87686A7C}" dt="2022-11-04T11:24:59.33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C279D31-52BC-4C59-81BA-F32C87686A7C}" dt="2022-11-04T11:24:59.61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C279D31-52BC-4C59-81BA-F32C87686A7C}" dt="2022-11-04T11:25:15.217" v="22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C279D31-52BC-4C59-81BA-F32C87686A7C}" dt="2022-11-04T11:25:00.549" v="2" actId="478"/>
        <pc:sldMkLst>
          <pc:docMk/>
          <pc:sldMk cId="2011343138" sldId="407"/>
        </pc:sldMkLst>
        <pc:picChg chg="del">
          <ac:chgData name="Tegischer Lukas" userId="f78daebb-0565-485c-bd0e-1cd035e796ff" providerId="ADAL" clId="{6C279D31-52BC-4C59-81BA-F32C87686A7C}" dt="2022-11-04T11:25:00.549" v="2" actId="478"/>
          <ac:picMkLst>
            <pc:docMk/>
            <pc:sldMk cId="2011343138" sldId="40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1.388" v="3" actId="478"/>
        <pc:sldMkLst>
          <pc:docMk/>
          <pc:sldMk cId="855078624" sldId="415"/>
        </pc:sldMkLst>
        <pc:picChg chg="del">
          <ac:chgData name="Tegischer Lukas" userId="f78daebb-0565-485c-bd0e-1cd035e796ff" providerId="ADAL" clId="{6C279D31-52BC-4C59-81BA-F32C87686A7C}" dt="2022-11-04T11:25:01.388" v="3" actId="478"/>
          <ac:picMkLst>
            <pc:docMk/>
            <pc:sldMk cId="855078624" sldId="4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2.394" v="4" actId="478"/>
        <pc:sldMkLst>
          <pc:docMk/>
          <pc:sldMk cId="3150088972" sldId="425"/>
        </pc:sldMkLst>
        <pc:picChg chg="del">
          <ac:chgData name="Tegischer Lukas" userId="f78daebb-0565-485c-bd0e-1cd035e796ff" providerId="ADAL" clId="{6C279D31-52BC-4C59-81BA-F32C87686A7C}" dt="2022-11-04T11:25:02.394" v="4" actId="478"/>
          <ac:picMkLst>
            <pc:docMk/>
            <pc:sldMk cId="3150088972" sldId="4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3.098" v="5" actId="478"/>
        <pc:sldMkLst>
          <pc:docMk/>
          <pc:sldMk cId="3270899579" sldId="426"/>
        </pc:sldMkLst>
        <pc:picChg chg="del">
          <ac:chgData name="Tegischer Lukas" userId="f78daebb-0565-485c-bd0e-1cd035e796ff" providerId="ADAL" clId="{6C279D31-52BC-4C59-81BA-F32C87686A7C}" dt="2022-11-04T11:25:03.098" v="5" actId="478"/>
          <ac:picMkLst>
            <pc:docMk/>
            <pc:sldMk cId="3270899579" sldId="4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3.761" v="6" actId="478"/>
        <pc:sldMkLst>
          <pc:docMk/>
          <pc:sldMk cId="3713485557" sldId="427"/>
        </pc:sldMkLst>
        <pc:picChg chg="del">
          <ac:chgData name="Tegischer Lukas" userId="f78daebb-0565-485c-bd0e-1cd035e796ff" providerId="ADAL" clId="{6C279D31-52BC-4C59-81BA-F32C87686A7C}" dt="2022-11-04T11:25:03.761" v="6" actId="478"/>
          <ac:picMkLst>
            <pc:docMk/>
            <pc:sldMk cId="3713485557" sldId="4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4.388" v="7" actId="478"/>
        <pc:sldMkLst>
          <pc:docMk/>
          <pc:sldMk cId="3502703635" sldId="428"/>
        </pc:sldMkLst>
        <pc:picChg chg="del">
          <ac:chgData name="Tegischer Lukas" userId="f78daebb-0565-485c-bd0e-1cd035e796ff" providerId="ADAL" clId="{6C279D31-52BC-4C59-81BA-F32C87686A7C}" dt="2022-11-04T11:25:04.388" v="7" actId="478"/>
          <ac:picMkLst>
            <pc:docMk/>
            <pc:sldMk cId="3502703635" sldId="42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5.085" v="8" actId="478"/>
        <pc:sldMkLst>
          <pc:docMk/>
          <pc:sldMk cId="4292064012" sldId="429"/>
        </pc:sldMkLst>
        <pc:picChg chg="del">
          <ac:chgData name="Tegischer Lukas" userId="f78daebb-0565-485c-bd0e-1cd035e796ff" providerId="ADAL" clId="{6C279D31-52BC-4C59-81BA-F32C87686A7C}" dt="2022-11-04T11:25:05.085" v="8" actId="478"/>
          <ac:picMkLst>
            <pc:docMk/>
            <pc:sldMk cId="4292064012" sldId="429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C279D31-52BC-4C59-81BA-F32C87686A7C}" dt="2022-11-04T11:25:06.391" v="10" actId="478"/>
        <pc:sldMkLst>
          <pc:docMk/>
          <pc:sldMk cId="3677990607" sldId="430"/>
        </pc:sldMkLst>
        <pc:picChg chg="del mod">
          <ac:chgData name="Tegischer Lukas" userId="f78daebb-0565-485c-bd0e-1cd035e796ff" providerId="ADAL" clId="{6C279D31-52BC-4C59-81BA-F32C87686A7C}" dt="2022-11-04T11:25:06.391" v="10" actId="478"/>
          <ac:picMkLst>
            <pc:docMk/>
            <pc:sldMk cId="3677990607" sldId="4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07.273" v="11" actId="478"/>
        <pc:sldMkLst>
          <pc:docMk/>
          <pc:sldMk cId="1013974807" sldId="431"/>
        </pc:sldMkLst>
        <pc:picChg chg="del">
          <ac:chgData name="Tegischer Lukas" userId="f78daebb-0565-485c-bd0e-1cd035e796ff" providerId="ADAL" clId="{6C279D31-52BC-4C59-81BA-F32C87686A7C}" dt="2022-11-04T11:25:07.273" v="11" actId="478"/>
          <ac:picMkLst>
            <pc:docMk/>
            <pc:sldMk cId="1013974807" sldId="431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C279D31-52BC-4C59-81BA-F32C87686A7C}" dt="2022-11-04T11:25:07.983" v="13" actId="478"/>
        <pc:sldMkLst>
          <pc:docMk/>
          <pc:sldMk cId="3348214436" sldId="432"/>
        </pc:sldMkLst>
        <pc:picChg chg="del mod">
          <ac:chgData name="Tegischer Lukas" userId="f78daebb-0565-485c-bd0e-1cd035e796ff" providerId="ADAL" clId="{6C279D31-52BC-4C59-81BA-F32C87686A7C}" dt="2022-11-04T11:25:07.983" v="13" actId="478"/>
          <ac:picMkLst>
            <pc:docMk/>
            <pc:sldMk cId="3348214436" sldId="432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C279D31-52BC-4C59-81BA-F32C87686A7C}" dt="2022-11-04T11:25:08.795" v="15" actId="478"/>
        <pc:sldMkLst>
          <pc:docMk/>
          <pc:sldMk cId="1880746676" sldId="433"/>
        </pc:sldMkLst>
        <pc:picChg chg="del mod">
          <ac:chgData name="Tegischer Lukas" userId="f78daebb-0565-485c-bd0e-1cd035e796ff" providerId="ADAL" clId="{6C279D31-52BC-4C59-81BA-F32C87686A7C}" dt="2022-11-04T11:25:08.795" v="15" actId="478"/>
          <ac:picMkLst>
            <pc:docMk/>
            <pc:sldMk cId="1880746676" sldId="433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C279D31-52BC-4C59-81BA-F32C87686A7C}" dt="2022-11-04T11:25:09.492" v="17" actId="478"/>
        <pc:sldMkLst>
          <pc:docMk/>
          <pc:sldMk cId="2603928813" sldId="434"/>
        </pc:sldMkLst>
        <pc:picChg chg="del mod">
          <ac:chgData name="Tegischer Lukas" userId="f78daebb-0565-485c-bd0e-1cd035e796ff" providerId="ADAL" clId="{6C279D31-52BC-4C59-81BA-F32C87686A7C}" dt="2022-11-04T11:25:09.492" v="17" actId="478"/>
          <ac:picMkLst>
            <pc:docMk/>
            <pc:sldMk cId="2603928813" sldId="434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C279D31-52BC-4C59-81BA-F32C87686A7C}" dt="2022-11-04T11:25:10.454" v="19" actId="478"/>
        <pc:sldMkLst>
          <pc:docMk/>
          <pc:sldMk cId="1123624208" sldId="435"/>
        </pc:sldMkLst>
        <pc:picChg chg="del mod">
          <ac:chgData name="Tegischer Lukas" userId="f78daebb-0565-485c-bd0e-1cd035e796ff" providerId="ADAL" clId="{6C279D31-52BC-4C59-81BA-F32C87686A7C}" dt="2022-11-04T11:25:10.454" v="19" actId="478"/>
          <ac:picMkLst>
            <pc:docMk/>
            <pc:sldMk cId="1123624208" sldId="4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C279D31-52BC-4C59-81BA-F32C87686A7C}" dt="2022-11-04T11:25:13.843" v="21" actId="478"/>
        <pc:sldMkLst>
          <pc:docMk/>
          <pc:sldMk cId="1060083549" sldId="436"/>
        </pc:sldMkLst>
        <pc:grpChg chg="del">
          <ac:chgData name="Tegischer Lukas" userId="f78daebb-0565-485c-bd0e-1cd035e796ff" providerId="ADAL" clId="{6C279D31-52BC-4C59-81BA-F32C87686A7C}" dt="2022-11-04T11:25:13.843" v="21" actId="478"/>
          <ac:grpSpMkLst>
            <pc:docMk/>
            <pc:sldMk cId="1060083549" sldId="436"/>
            <ac:grpSpMk id="53" creationId="{1DA9EFC8-246E-426A-A10F-ECEA02A3F38A}"/>
          </ac:grpSpMkLst>
        </pc:grpChg>
        <pc:picChg chg="del">
          <ac:chgData name="Tegischer Lukas" userId="f78daebb-0565-485c-bd0e-1cd035e796ff" providerId="ADAL" clId="{6C279D31-52BC-4C59-81BA-F32C87686A7C}" dt="2022-11-04T11:25:11.464" v="20" actId="478"/>
          <ac:picMkLst>
            <pc:docMk/>
            <pc:sldMk cId="1060083549" sldId="4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147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6354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983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305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807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78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29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41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04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53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226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159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82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18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Auffinden von Polynomfunktionen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7FA5571-B9F3-47C5-95B5-2BA87A61762B}"/>
                  </a:ext>
                </a:extLst>
              </p:cNvPr>
              <p:cNvSpPr txBox="1"/>
              <p:nvPr/>
            </p:nvSpPr>
            <p:spPr>
              <a:xfrm>
                <a:off x="-238125" y="1879256"/>
                <a:ext cx="7334250" cy="832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Wendestelle ist 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besitzt an der Stelle </a:t>
                </a:r>
                <a14:m>
                  <m:oMath xmlns:m="http://schemas.openxmlformats.org/officeDocument/2006/math">
                    <m:r>
                      <a:rPr lang="de-AT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 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Wendestelle.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7FA5571-B9F3-47C5-95B5-2BA87A617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8125" y="1879256"/>
                <a:ext cx="7334250" cy="832023"/>
              </a:xfrm>
              <a:prstGeom prst="rect">
                <a:avLst/>
              </a:prstGeom>
              <a:blipFill>
                <a:blip r:embed="rId5"/>
                <a:stretch>
                  <a:fillRect t="-2920" b="-116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97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00FD5D2-2481-424C-A26E-7437A34EF901}"/>
                  </a:ext>
                </a:extLst>
              </p:cNvPr>
              <p:cNvSpPr txBox="1"/>
              <p:nvPr/>
            </p:nvSpPr>
            <p:spPr>
              <a:xfrm>
                <a:off x="451225" y="1754005"/>
                <a:ext cx="6096000" cy="1769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Wendepunkt ist 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besitzt den Wendepunkt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1: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Krümmung 0</a:t>
                </a: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2: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(1|7)</a:t>
                </a:r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00FD5D2-2481-424C-A26E-7437A34EF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5" y="1754005"/>
                <a:ext cx="6096000" cy="1769652"/>
              </a:xfrm>
              <a:prstGeom prst="rect">
                <a:avLst/>
              </a:prstGeom>
              <a:blipFill>
                <a:blip r:embed="rId5"/>
                <a:stretch>
                  <a:fillRect l="-1000" t="-1724" b="-55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21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6A3E574-D1F6-4A66-B4C1-24C1BC322835}"/>
                  </a:ext>
                </a:extLst>
              </p:cNvPr>
              <p:cNvSpPr txBox="1"/>
              <p:nvPr/>
            </p:nvSpPr>
            <p:spPr>
              <a:xfrm>
                <a:off x="451225" y="1735362"/>
                <a:ext cx="6096000" cy="19953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Sattelpunkt</a:t>
                </a:r>
                <a:r>
                  <a:rPr lang="it-I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</a:t>
                </a:r>
                <a:r>
                  <a:rPr lang="it-I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besitzt den Sattelpunkt S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1: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ist die Krümmung 0</a:t>
                </a: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2: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ist die Steigung 0</a:t>
                </a: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3: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(-2|-4)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6A3E574-D1F6-4A66-B4C1-24C1BC322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5" y="1735362"/>
                <a:ext cx="6096000" cy="1995354"/>
              </a:xfrm>
              <a:prstGeom prst="rect">
                <a:avLst/>
              </a:prstGeom>
              <a:blipFill>
                <a:blip r:embed="rId5"/>
                <a:stretch>
                  <a:fillRect l="-1000" t="-1529" b="-45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74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104EFDE-8FE1-4C72-9D3A-36B537D801D0}"/>
                  </a:ext>
                </a:extLst>
              </p:cNvPr>
              <p:cNvSpPr txBox="1"/>
              <p:nvPr/>
            </p:nvSpPr>
            <p:spPr>
              <a:xfrm>
                <a:off x="333375" y="1846680"/>
                <a:ext cx="6096000" cy="1259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Wendetangente</a:t>
                </a:r>
                <a:r>
                  <a:rPr lang="it-I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</a:t>
                </a:r>
                <a:r>
                  <a:rPr lang="it-I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000" b="1" dirty="0" err="1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An der Stelle </a:t>
                </a:r>
                <a14:m>
                  <m:oMath xmlns:m="http://schemas.openxmlformats.org/officeDocument/2006/math">
                    <m:r>
                      <a:rPr lang="it-I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besitzt die Funktion die Wendetangente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104EFDE-8FE1-4C72-9D3A-36B537D80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75" y="1846680"/>
                <a:ext cx="6096000" cy="1259640"/>
              </a:xfrm>
              <a:prstGeom prst="rect">
                <a:avLst/>
              </a:prstGeom>
              <a:blipFill>
                <a:blip r:embed="rId5"/>
                <a:stretch>
                  <a:fillRect t="-2415" b="-33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92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905062" y="2166161"/>
            <a:ext cx="6381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4: Lösen eines Gleichungssystems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971675" y="3048000"/>
            <a:ext cx="8248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Verwendung eines technisches Hilfsmittels (z.B. GeoGebra)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1236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FE90FFF-B84E-4FC0-A6CE-F132FA69D022}"/>
              </a:ext>
            </a:extLst>
          </p:cNvPr>
          <p:cNvSpPr txBox="1"/>
          <p:nvPr/>
        </p:nvSpPr>
        <p:spPr>
          <a:xfrm>
            <a:off x="647700" y="317705"/>
            <a:ext cx="73342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die Funktionsgleichung aus den gegebenen Informationen.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84EBDE1-D2C0-496B-A520-8C5F5B498BA0}"/>
                  </a:ext>
                </a:extLst>
              </p:cNvPr>
              <p:cNvSpPr txBox="1"/>
              <p:nvPr/>
            </p:nvSpPr>
            <p:spPr>
              <a:xfrm>
                <a:off x="781050" y="765216"/>
                <a:ext cx="9772650" cy="8796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Graph einer Polynomfunktion f dritten Grades besitzt eine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Sattelstelle bei </a:t>
                </a:r>
                <a14:m>
                  <m:oMath xmlns:m="http://schemas.openxmlformats.org/officeDocument/2006/math"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hat an der</a:t>
                </a:r>
                <a:b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 </a:t>
                </a:r>
                <a14:m>
                  <m:oMath xmlns:m="http://schemas.openxmlformats.org/officeDocument/2006/math"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Tangentengleichung </a:t>
                </a:r>
                <a14:m>
                  <m:oMath xmlns:m="http://schemas.openxmlformats.org/officeDocument/2006/math"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𝟏𝟑</m:t>
                    </m:r>
                  </m:oMath>
                </a14:m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geht durch den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</a:t>
                </a:r>
                <a14:m>
                  <m:oMath xmlns:m="http://schemas.openxmlformats.org/officeDocument/2006/math">
                    <m:r>
                      <a:rPr lang="de-AT" sz="1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1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e>
                      <m:e>
                        <m:r>
                          <a:rPr lang="de-AT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18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r>
                      <a:rPr lang="de-AT" sz="18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84EBDE1-D2C0-496B-A520-8C5F5B498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0" y="765216"/>
                <a:ext cx="9772650" cy="879664"/>
              </a:xfrm>
              <a:prstGeom prst="rect">
                <a:avLst/>
              </a:prstGeom>
              <a:blipFill>
                <a:blip r:embed="rId4"/>
                <a:stretch>
                  <a:fillRect b="-958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7180A1-0B15-4AB2-8CC0-9D1FE9B40C4F}"/>
                  </a:ext>
                </a:extLst>
              </p:cNvPr>
              <p:cNvSpPr txBox="1"/>
              <p:nvPr/>
            </p:nvSpPr>
            <p:spPr>
              <a:xfrm>
                <a:off x="647700" y="210905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7180A1-0B15-4AB2-8CC0-9D1FE9B40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2109056"/>
                <a:ext cx="3301625" cy="11957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08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2D74B9F2-1723-4A17-8144-CDAA5940BCE3}"/>
              </a:ext>
            </a:extLst>
          </p:cNvPr>
          <p:cNvSpPr txBox="1"/>
          <p:nvPr/>
        </p:nvSpPr>
        <p:spPr>
          <a:xfrm>
            <a:off x="574841" y="2936557"/>
            <a:ext cx="11042318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 diesem Video lernst du, wie du aus gegebenen 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Informationen</a:t>
            </a:r>
          </a:p>
          <a:p>
            <a:pPr algn="ctr"/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Funktionsgleichung einer Polynomfunktion </a:t>
            </a:r>
            <a:r>
              <a:rPr lang="de-AT" sz="3200" b="1" dirty="0">
                <a:latin typeface="Calibri" panose="020F0502020204030204" pitchFamily="34" charset="0"/>
                <a:cs typeface="Calibri" panose="020F0502020204030204" pitchFamily="34" charset="0"/>
              </a:rPr>
              <a:t>aufstellen kannst.</a:t>
            </a:r>
          </a:p>
        </p:txBody>
      </p:sp>
    </p:spTree>
    <p:extLst>
      <p:ext uri="{BB962C8B-B14F-4D97-AF65-F5344CB8AC3E}">
        <p14:creationId xmlns:p14="http://schemas.microsoft.com/office/powerpoint/2010/main" val="201134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10117" y="461186"/>
            <a:ext cx="9371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1: Kennen der Funktionsgleichung einer Polynomfunktion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A0C6D2B2-47F9-4738-B128-6044BC0F6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5825686"/>
                  </p:ext>
                </p:extLst>
              </p:nvPr>
            </p:nvGraphicFramePr>
            <p:xfrm>
              <a:off x="1418077" y="1200334"/>
              <a:ext cx="9355845" cy="113054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609920788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1737658078"/>
                        </a:ext>
                      </a:extLst>
                    </a:gridCol>
                  </a:tblGrid>
                  <a:tr h="113054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Polynomfunktion 1. Grades 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2 Variablen (</a:t>
                          </a:r>
                          <a:r>
                            <a:rPr lang="de-AT" sz="2000" dirty="0" err="1">
                              <a:effectLst/>
                            </a:rPr>
                            <a:t>a,b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2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28361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A0C6D2B2-47F9-4738-B128-6044BC0F6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5825686"/>
                  </p:ext>
                </p:extLst>
              </p:nvPr>
            </p:nvGraphicFramePr>
            <p:xfrm>
              <a:off x="1418077" y="1200334"/>
              <a:ext cx="9355845" cy="113054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609920788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1737658078"/>
                        </a:ext>
                      </a:extLst>
                    </a:gridCol>
                  </a:tblGrid>
                  <a:tr h="113054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30" t="-535" r="-100260" b="-1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2 Variablen (</a:t>
                          </a:r>
                          <a:r>
                            <a:rPr lang="de-AT" sz="2000" dirty="0" err="1">
                              <a:effectLst/>
                            </a:rPr>
                            <a:t>a,b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2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28361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80EE8AAF-ABA0-4009-B645-4AD10E34A8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704858"/>
                  </p:ext>
                </p:extLst>
              </p:nvPr>
            </p:nvGraphicFramePr>
            <p:xfrm>
              <a:off x="1418076" y="2621061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309046976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1305059335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Polynomfunktion 2. Grades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𝑏𝑥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3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3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88313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80EE8AAF-ABA0-4009-B645-4AD10E34A8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704858"/>
                  </p:ext>
                </p:extLst>
              </p:nvPr>
            </p:nvGraphicFramePr>
            <p:xfrm>
              <a:off x="1418076" y="2621061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309046976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1305059335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30" t="-529" r="-100260" b="-10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3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3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88313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D9DE2BFC-5DA4-437C-A67C-FD1B989F75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5572981"/>
                  </p:ext>
                </p:extLst>
              </p:nvPr>
            </p:nvGraphicFramePr>
            <p:xfrm>
              <a:off x="1418076" y="4051768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284042296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3398518754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Polynomfunktion 3. Grades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𝑐𝑥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0D9F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4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a,b,c,d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4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0D9F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9499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D9DE2BFC-5DA4-437C-A67C-FD1B989F75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5572981"/>
                  </p:ext>
                </p:extLst>
              </p:nvPr>
            </p:nvGraphicFramePr>
            <p:xfrm>
              <a:off x="1418076" y="4051768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284042296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3398518754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30" t="-532" r="-100260" b="-10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4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a,b,c,d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4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0D9FB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9499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61F114E5-6ED0-4B19-9CF9-F6DE2984B5A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6542361"/>
                  </p:ext>
                </p:extLst>
              </p:nvPr>
            </p:nvGraphicFramePr>
            <p:xfrm>
              <a:off x="1418076" y="5482475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3566126297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346179734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Polynomfunktion 4. Grades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p>
                                  <m:sSup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C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5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a,b,c,d,e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5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C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86095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61F114E5-6ED0-4B19-9CF9-F6DE2984B5A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6542361"/>
                  </p:ext>
                </p:extLst>
              </p:nvPr>
            </p:nvGraphicFramePr>
            <p:xfrm>
              <a:off x="1418076" y="5482475"/>
              <a:ext cx="9355845" cy="1140522"/>
            </p:xfrm>
            <a:graphic>
              <a:graphicData uri="http://schemas.openxmlformats.org/drawingml/2006/table">
                <a:tbl>
                  <a:tblPr firstRow="1" firstCol="1" bandRow="1">
                    <a:tableStyleId>{BC89EF96-8CEA-46FF-86C4-4CE0E7609802}</a:tableStyleId>
                  </a:tblPr>
                  <a:tblGrid>
                    <a:gridCol w="4676904">
                      <a:extLst>
                        <a:ext uri="{9D8B030D-6E8A-4147-A177-3AD203B41FA5}">
                          <a16:colId xmlns:a16="http://schemas.microsoft.com/office/drawing/2014/main" val="3566126297"/>
                        </a:ext>
                      </a:extLst>
                    </a:gridCol>
                    <a:gridCol w="4678941">
                      <a:extLst>
                        <a:ext uri="{9D8B030D-6E8A-4147-A177-3AD203B41FA5}">
                          <a16:colId xmlns:a16="http://schemas.microsoft.com/office/drawing/2014/main" val="346179734"/>
                        </a:ext>
                      </a:extLst>
                    </a:gridCol>
                  </a:tblGrid>
                  <a:tr h="114052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30" t="-532" r="-100260" b="-10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u="sng" dirty="0">
                              <a:effectLst/>
                            </a:rPr>
                            <a:t>Gesucht</a:t>
                          </a:r>
                          <a:r>
                            <a:rPr lang="de-AT" sz="2000" dirty="0">
                              <a:effectLst/>
                            </a:rPr>
                            <a:t>: 5 Variablen (</a:t>
                          </a:r>
                          <a:r>
                            <a:rPr lang="de-AT" sz="2000" dirty="0" err="1">
                              <a:effectLst/>
                            </a:rPr>
                            <a:t>a,b,c,d,e</a:t>
                          </a:r>
                          <a:r>
                            <a:rPr lang="de-AT" sz="2000" dirty="0">
                              <a:effectLst/>
                            </a:rPr>
                            <a:t>)</a:t>
                          </a:r>
                          <a:br>
                            <a:rPr lang="de-AT" sz="2000" dirty="0">
                              <a:effectLst/>
                            </a:rPr>
                          </a:br>
                          <a:r>
                            <a:rPr lang="de-AT" sz="2000" u="sng" dirty="0">
                              <a:effectLst/>
                            </a:rPr>
                            <a:t>Du benötigst</a:t>
                          </a:r>
                          <a:r>
                            <a:rPr lang="de-AT" sz="2000" dirty="0">
                              <a:effectLst/>
                            </a:rPr>
                            <a:t>: 5 Gleichungen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C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86095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507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172383" y="461186"/>
            <a:ext cx="784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2: Ableiten der allgemeinen Polynomfunktion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9F15844-80A5-495B-A0C5-A7E65355E88B}"/>
                  </a:ext>
                </a:extLst>
              </p:cNvPr>
              <p:cNvSpPr txBox="1"/>
              <p:nvPr/>
            </p:nvSpPr>
            <p:spPr>
              <a:xfrm>
                <a:off x="2172382" y="1401657"/>
                <a:ext cx="8467043" cy="21562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 musst im Stande dazu sein, allgemeine Ableitungsfunktionen bilden zu können.</a:t>
                </a: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Leite die allgemeine Polynomfunktion 3. Grades zwei Mal ab.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9F15844-80A5-495B-A0C5-A7E65355E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382" y="1401657"/>
                <a:ext cx="8467043" cy="2156231"/>
              </a:xfrm>
              <a:prstGeom prst="rect">
                <a:avLst/>
              </a:prstGeom>
              <a:blipFill>
                <a:blip r:embed="rId4"/>
                <a:stretch>
                  <a:fillRect l="-72" t="-1977" r="-10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08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0D65B1F-D6C2-4FF0-8353-C48F1BCBF5D9}"/>
                  </a:ext>
                </a:extLst>
              </p:cNvPr>
              <p:cNvSpPr txBox="1"/>
              <p:nvPr/>
            </p:nvSpPr>
            <p:spPr>
              <a:xfrm>
                <a:off x="371476" y="1854232"/>
                <a:ext cx="6096000" cy="832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ist 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geht durch den Punkt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=(2|7)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0D65B1F-D6C2-4FF0-8353-C48F1BCBF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6" y="1854232"/>
                <a:ext cx="6096000" cy="832023"/>
              </a:xfrm>
              <a:prstGeom prst="rect">
                <a:avLst/>
              </a:prstGeom>
              <a:blipFill>
                <a:blip r:embed="rId5"/>
                <a:stretch>
                  <a:fillRect t="-2920" b="-116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89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AD0575-D3A0-4B3F-9F40-25C76CE9890A}"/>
                  </a:ext>
                </a:extLst>
              </p:cNvPr>
              <p:cNvSpPr txBox="1"/>
              <p:nvPr/>
            </p:nvSpPr>
            <p:spPr>
              <a:xfrm>
                <a:off x="451225" y="1865358"/>
                <a:ext cx="6096000" cy="14691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 &amp; Funktionswert sind gegeben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(wie bei einem Punkt!)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hat 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Funktionswert 5.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AAD0575-D3A0-4B3F-9F40-25C76CE98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5" y="1865358"/>
                <a:ext cx="6096000" cy="1469120"/>
              </a:xfrm>
              <a:prstGeom prst="rect">
                <a:avLst/>
              </a:prstGeom>
              <a:blipFill>
                <a:blip r:embed="rId5"/>
                <a:stretch>
                  <a:fillRect t="-2075" b="-66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48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098CBC7-7B4D-4C45-A158-94156CC0546C}"/>
                  </a:ext>
                </a:extLst>
              </p:cNvPr>
              <p:cNvSpPr txBox="1"/>
              <p:nvPr/>
            </p:nvSpPr>
            <p:spPr>
              <a:xfrm>
                <a:off x="451225" y="1887182"/>
                <a:ext cx="6096000" cy="11397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Extremstelle ist gegeben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besitzt an der Stelle</a:t>
                </a:r>
                <a:b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=−7 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Extremstelle. </a:t>
                </a:r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098CBC7-7B4D-4C45-A158-94156CC05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5" y="1887182"/>
                <a:ext cx="6096000" cy="1139799"/>
              </a:xfrm>
              <a:prstGeom prst="rect">
                <a:avLst/>
              </a:prstGeom>
              <a:blipFill>
                <a:blip r:embed="rId5"/>
                <a:stretch>
                  <a:fillRect t="-2674" b="-8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7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1F7EA6B-2348-4650-AA6D-785605720564}"/>
                  </a:ext>
                </a:extLst>
              </p:cNvPr>
              <p:cNvSpPr txBox="1"/>
              <p:nvPr/>
            </p:nvSpPr>
            <p:spPr>
              <a:xfrm>
                <a:off x="619125" y="1879034"/>
                <a:ext cx="6096000" cy="1769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Extrempunkt ist gegeben (H, T)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Bsp.: Die Funktion besitzt den Hochpunkt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=(4|3)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1: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Steigung 0</a:t>
                </a: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Info 2: 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(4|3)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1F7EA6B-2348-4650-AA6D-785605720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1879034"/>
                <a:ext cx="6096000" cy="1769652"/>
              </a:xfrm>
              <a:prstGeom prst="rect">
                <a:avLst/>
              </a:prstGeom>
              <a:blipFill>
                <a:blip r:embed="rId5"/>
                <a:stretch>
                  <a:fillRect l="-1100" t="-1375" b="-51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06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1461400" y="461186"/>
            <a:ext cx="9269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Voraussetzung 3: Aus gegebenen Informationen Gleichungen aufstellen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/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01FB65D-AF5F-4CB2-8166-57A67156B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0" y="1404206"/>
                <a:ext cx="3301625" cy="1195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4CA6D07F-DF62-4377-95F7-F5458930392A}"/>
              </a:ext>
            </a:extLst>
          </p:cNvPr>
          <p:cNvSpPr txBox="1"/>
          <p:nvPr/>
        </p:nvSpPr>
        <p:spPr>
          <a:xfrm>
            <a:off x="1828800" y="1273697"/>
            <a:ext cx="3924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Eigenschaft/Bedingung</a:t>
            </a:r>
            <a:endParaRPr lang="de-AT" sz="24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37F3675-651A-49F0-9C48-04F82D9EF0BA}"/>
              </a:ext>
            </a:extLst>
          </p:cNvPr>
          <p:cNvSpPr txBox="1"/>
          <p:nvPr/>
        </p:nvSpPr>
        <p:spPr>
          <a:xfrm>
            <a:off x="213099" y="1805588"/>
            <a:ext cx="6349625" cy="832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Steigung</a:t>
            </a:r>
            <a:r>
              <a:rPr lang="it-I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it-I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Bsp.: Die Funktion besitzt an der Stelle x=3 die Steigung -6.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67799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933</Words>
  <Application>Microsoft Office PowerPoint</Application>
  <PresentationFormat>Breitbild</PresentationFormat>
  <Paragraphs>95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Georgia</vt:lpstr>
      <vt:lpstr>Trebuchet MS</vt:lpstr>
      <vt:lpstr>Wingdings</vt:lpstr>
      <vt:lpstr>Holzart</vt:lpstr>
      <vt:lpstr>Auffinden von Polynomfunktionen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2022-11-04T11:25:16Z</dcterms:modified>
</cp:coreProperties>
</file>