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05" r:id="rId3"/>
    <p:sldId id="306" r:id="rId4"/>
    <p:sldId id="314" r:id="rId5"/>
    <p:sldId id="313" r:id="rId6"/>
    <p:sldId id="312" r:id="rId7"/>
    <p:sldId id="29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542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838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9645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611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von </a:t>
            </a:r>
            <a:r>
              <a:rPr lang="de-AT" sz="2800" b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Vieta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2ED889F-3C6D-42C1-AE69-CBA78B63F704}"/>
              </a:ext>
            </a:extLst>
          </p:cNvPr>
          <p:cNvSpPr/>
          <p:nvPr/>
        </p:nvSpPr>
        <p:spPr>
          <a:xfrm>
            <a:off x="309153" y="842170"/>
            <a:ext cx="115736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4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von </a:t>
            </a:r>
            <a:r>
              <a:rPr lang="de-AT" sz="4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Vieta</a:t>
            </a:r>
            <a:endParaRPr lang="de-AT" sz="4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Grafik 9" descr="Ein Bild, das Tisch enthält.&#10;&#10;Automatisch generierte Beschreibung">
            <a:extLst>
              <a:ext uri="{FF2B5EF4-FFF2-40B4-BE49-F238E27FC236}">
                <a16:creationId xmlns:a16="http://schemas.microsoft.com/office/drawing/2014/main" id="{F350E9D1-9E80-46EF-9C76-CDE183C6A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0475D5C-C9F4-4633-8904-5ADFE27D36AA}"/>
                  </a:ext>
                </a:extLst>
              </p:cNvPr>
              <p:cNvSpPr/>
              <p:nvPr/>
            </p:nvSpPr>
            <p:spPr>
              <a:xfrm>
                <a:off x="1152525" y="1812660"/>
                <a:ext cx="10210800" cy="26267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3223260" algn="l"/>
                    <a:tab pos="4137660" algn="l"/>
                  </a:tabLs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Lösungen einer normierten quadratischen Gleichung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𝒑𝒙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𝒒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dann gilt: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</m:t>
                      </m:r>
                    </m:oMath>
                  </m:oMathPara>
                </a14:m>
                <a:endParaRPr lang="de-AT" sz="28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AT" sz="28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d>
                        <m:d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</m:d>
                      <m:sSub>
                        <m:sSub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𝑞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</m:oMath>
                  </m:oMathPara>
                </a14:m>
                <a:endParaRPr lang="de-AT" sz="28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AT" sz="28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d>
                        <m:d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AT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AT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𝑝𝑥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0475D5C-C9F4-4633-8904-5ADFE27D36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525" y="1812660"/>
                <a:ext cx="10210800" cy="2626745"/>
              </a:xfrm>
              <a:prstGeom prst="rect">
                <a:avLst/>
              </a:prstGeom>
              <a:blipFill>
                <a:blip r:embed="rId4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A446DC4B-B6B6-404B-BA86-13A020DF58E4}"/>
              </a:ext>
            </a:extLst>
          </p:cNvPr>
          <p:cNvSpPr/>
          <p:nvPr/>
        </p:nvSpPr>
        <p:spPr>
          <a:xfrm>
            <a:off x="2842543" y="5492234"/>
            <a:ext cx="437331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Zerlegung in ein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Linearfaktoren</a:t>
            </a:r>
            <a:endParaRPr lang="de-AT" dirty="0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70E58ED5-FD46-4669-B93B-D5DB0A02CA86}"/>
              </a:ext>
            </a:extLst>
          </p:cNvPr>
          <p:cNvCxnSpPr/>
          <p:nvPr/>
        </p:nvCxnSpPr>
        <p:spPr>
          <a:xfrm flipV="1">
            <a:off x="5029200" y="4439405"/>
            <a:ext cx="263070" cy="929004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E91734-AEC6-4835-A314-7753245C6B5B}"/>
                  </a:ext>
                </a:extLst>
              </p:cNvPr>
              <p:cNvSpPr/>
              <p:nvPr/>
            </p:nvSpPr>
            <p:spPr>
              <a:xfrm>
                <a:off x="571500" y="377329"/>
                <a:ext cx="10839450" cy="6700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4137660" algn="l"/>
                  </a:tabLs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Von einer quadratischen Gleichung sind die beiden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Lösungen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=−4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bekannt. Bestimme die quadratische Gleichung der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 zwei verschiedene Arten: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3E91734-AEC6-4835-A314-7753245C6B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377329"/>
                <a:ext cx="10839450" cy="670055"/>
              </a:xfrm>
              <a:prstGeom prst="rect">
                <a:avLst/>
              </a:prstGeom>
              <a:blipFill>
                <a:blip r:embed="rId3"/>
                <a:stretch>
                  <a:fillRect l="-506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C756FF01-2C21-40EB-B6DA-520682532306}"/>
              </a:ext>
            </a:extLst>
          </p:cNvPr>
          <p:cNvSpPr/>
          <p:nvPr/>
        </p:nvSpPr>
        <p:spPr>
          <a:xfrm>
            <a:off x="447445" y="1272659"/>
            <a:ext cx="48103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 1: 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</a:t>
            </a:r>
            <a:r>
              <a:rPr lang="de-AT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Teil 1 &amp; 2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vom Satz von </a:t>
            </a:r>
            <a:r>
              <a:rPr lang="de-AT" sz="2000" u="sng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Vieta</a:t>
            </a:r>
            <a:endParaRPr lang="de-AT" sz="2000" u="sng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045F4EA-016E-4DA3-B087-E0A02F891B71}"/>
              </a:ext>
            </a:extLst>
          </p:cNvPr>
          <p:cNvSpPr/>
          <p:nvPr/>
        </p:nvSpPr>
        <p:spPr>
          <a:xfrm>
            <a:off x="6934200" y="1272659"/>
            <a:ext cx="4383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 2: 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</a:t>
            </a:r>
            <a:r>
              <a:rPr lang="de-AT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Teil 3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vom Satz von </a:t>
            </a:r>
            <a:r>
              <a:rPr lang="de-AT" sz="2000" u="sng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Vieta</a:t>
            </a:r>
            <a:endParaRPr lang="de-AT" sz="2000" u="sng" dirty="0"/>
          </a:p>
        </p:txBody>
      </p:sp>
    </p:spTree>
    <p:extLst>
      <p:ext uri="{BB962C8B-B14F-4D97-AF65-F5344CB8AC3E}">
        <p14:creationId xmlns:p14="http://schemas.microsoft.com/office/powerpoint/2010/main" val="1906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280BACD-DF7C-41B8-AF1B-776EB28C4575}"/>
              </a:ext>
            </a:extLst>
          </p:cNvPr>
          <p:cNvSpPr/>
          <p:nvPr/>
        </p:nvSpPr>
        <p:spPr>
          <a:xfrm>
            <a:off x="333374" y="330793"/>
            <a:ext cx="875347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tabLst>
                <a:tab pos="4137660" algn="l"/>
              </a:tabLs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Zerlege die quadratische Gleichung in ein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Linearfaktoren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7ED818C-FCFF-4EA0-859E-1222C2F07A9A}"/>
                  </a:ext>
                </a:extLst>
              </p:cNvPr>
              <p:cNvSpPr/>
              <p:nvPr/>
            </p:nvSpPr>
            <p:spPr>
              <a:xfrm>
                <a:off x="6501942" y="1091684"/>
                <a:ext cx="51698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7ED818C-FCFF-4EA0-859E-1222C2F07A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942" y="1091684"/>
                <a:ext cx="5169813" cy="461665"/>
              </a:xfrm>
              <a:prstGeom prst="rect">
                <a:avLst/>
              </a:prstGeom>
              <a:blipFill>
                <a:blip r:embed="rId3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0F7BC802-57BB-4630-A981-5A2FED9F1D21}"/>
                  </a:ext>
                </a:extLst>
              </p:cNvPr>
              <p:cNvSpPr/>
              <p:nvPr/>
            </p:nvSpPr>
            <p:spPr>
              <a:xfrm>
                <a:off x="1229708" y="937765"/>
                <a:ext cx="2051139" cy="4001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>
                              <a:solidFill>
                                <a:srgbClr val="836967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i="1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0F7BC802-57BB-4630-A981-5A2FED9F1D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708" y="937765"/>
                <a:ext cx="2051139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946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B3C9365-C586-465C-ACB9-ABADBBFC7813}"/>
              </a:ext>
            </a:extLst>
          </p:cNvPr>
          <p:cNvSpPr/>
          <p:nvPr/>
        </p:nvSpPr>
        <p:spPr>
          <a:xfrm>
            <a:off x="485775" y="416518"/>
            <a:ext cx="1074420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223260" algn="l"/>
                <a:tab pos="4137660" algn="l"/>
              </a:tabLs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Stelle die normierte quadratische Gleichung auf und gib </a:t>
            </a:r>
            <a:r>
              <a:rPr lang="de-AT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p,q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bzw. beide Lösungen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C4C7B9A-E269-462C-A736-2DF3D55948F4}"/>
                  </a:ext>
                </a:extLst>
              </p:cNvPr>
              <p:cNvSpPr/>
              <p:nvPr/>
            </p:nvSpPr>
            <p:spPr>
              <a:xfrm>
                <a:off x="1511460" y="954643"/>
                <a:ext cx="22513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=6;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C4C7B9A-E269-462C-A736-2DF3D55948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460" y="954643"/>
                <a:ext cx="2251386" cy="461665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B63DB881-FAC2-4AC0-8489-324BB3E04ED8}"/>
                  </a:ext>
                </a:extLst>
              </p:cNvPr>
              <p:cNvSpPr/>
              <p:nvPr/>
            </p:nvSpPr>
            <p:spPr>
              <a:xfrm>
                <a:off x="8429156" y="954642"/>
                <a:ext cx="23922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=2; 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B63DB881-FAC2-4AC0-8489-324BB3E04E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156" y="954642"/>
                <a:ext cx="2392258" cy="461665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04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59B33DA9-1921-437B-886C-6716CA7DB093}"/>
              </a:ext>
            </a:extLst>
          </p:cNvPr>
          <p:cNvSpPr/>
          <p:nvPr/>
        </p:nvSpPr>
        <p:spPr>
          <a:xfrm>
            <a:off x="523875" y="521293"/>
            <a:ext cx="1021080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tabLst>
                <a:tab pos="4137660" algn="l"/>
              </a:tabLs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Zerlege die quadratische Gleichung als Produkt von Linearfaktoren (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Tipp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normierte Form!)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37DBAA8C-09F0-4F7D-BF99-18C15E72EB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6012986"/>
                  </p:ext>
                </p:extLst>
              </p:nvPr>
            </p:nvGraphicFramePr>
            <p:xfrm>
              <a:off x="6400801" y="1135076"/>
              <a:ext cx="5238750" cy="9544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238750">
                      <a:extLst>
                        <a:ext uri="{9D8B030D-6E8A-4147-A177-3AD203B41FA5}">
                          <a16:colId xmlns:a16="http://schemas.microsoft.com/office/drawing/2014/main" val="63580952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  <a:tabLst>
                              <a:tab pos="4137660" algn="l"/>
                            </a:tabLst>
                          </a:pPr>
                          <a:r>
                            <a:rPr lang="de-AT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Bemerkung zu Satz von </a:t>
                          </a:r>
                          <a:r>
                            <a:rPr lang="de-AT" sz="18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Vieta</a:t>
                          </a:r>
                          <a:r>
                            <a:rPr lang="de-AT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 – Teil 3:</a:t>
                          </a:r>
                          <a:endParaRPr lang="de-AT" sz="2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  <a:tabLst>
                              <a:tab pos="4137660" algn="l"/>
                            </a:tabLst>
                          </a:pPr>
                          <a:r>
                            <a:rPr lang="de-AT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Normierte Form: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de-AT" sz="16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𝑝𝑥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ctrlPr>
                                    <a:rPr lang="de-AT" sz="16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AT" sz="16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16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16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de-AT" sz="16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AT" sz="16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16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16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oMath>
                          </a14:m>
                          <a:endParaRPr lang="de-AT" sz="20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  <a:tabLst>
                              <a:tab pos="4137660" algn="l"/>
                            </a:tabLst>
                          </a:pPr>
                          <a:r>
                            <a:rPr lang="de-AT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Allgemeine Form: </a:t>
                          </a:r>
                          <a14:m>
                            <m:oMath xmlns:m="http://schemas.openxmlformats.org/officeDocument/2006/math"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sSup>
                                <m:sSupPr>
                                  <m:ctrlPr>
                                    <a:rPr lang="de-AT" sz="16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𝑏𝑥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de-AT" sz="16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AT" sz="16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16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16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de-AT" sz="16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de-AT" sz="16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sz="16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AT" sz="16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16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16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oMath>
                          </a14:m>
                          <a:endParaRPr lang="de-AT" sz="20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54659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37DBAA8C-09F0-4F7D-BF99-18C15E72EB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6012986"/>
                  </p:ext>
                </p:extLst>
              </p:nvPr>
            </p:nvGraphicFramePr>
            <p:xfrm>
              <a:off x="6400801" y="1135076"/>
              <a:ext cx="5238750" cy="9544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238750">
                      <a:extLst>
                        <a:ext uri="{9D8B030D-6E8A-4147-A177-3AD203B41FA5}">
                          <a16:colId xmlns:a16="http://schemas.microsoft.com/office/drawing/2014/main" val="635809523"/>
                        </a:ext>
                      </a:extLst>
                    </a:gridCol>
                  </a:tblGrid>
                  <a:tr h="95446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33" t="-8917" r="-465" b="-121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54659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DB55837-25EB-42BB-ADB6-1B05CFC81118}"/>
                  </a:ext>
                </a:extLst>
              </p:cNvPr>
              <p:cNvSpPr/>
              <p:nvPr/>
            </p:nvSpPr>
            <p:spPr>
              <a:xfrm>
                <a:off x="1537063" y="1276456"/>
                <a:ext cx="258532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DB55837-25EB-42BB-ADB6-1B05CFC811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063" y="1276456"/>
                <a:ext cx="258532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046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Bruchgleichungen</a:t>
            </a:r>
            <a:endParaRPr lang="de-AT" sz="1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 dirty="0"/>
              <a:t>Ausblick – nächstes Lernvideo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256</Words>
  <Application>Microsoft Office PowerPoint</Application>
  <PresentationFormat>Breitbild</PresentationFormat>
  <Paragraphs>31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Quadratische Gleichungen Satz von Vieta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Quadratische Bruchgleichungen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104</cp:revision>
  <dcterms:created xsi:type="dcterms:W3CDTF">2020-04-09T06:13:57Z</dcterms:created>
  <dcterms:modified xsi:type="dcterms:W3CDTF">2021-02-03T17:44:27Z</dcterms:modified>
</cp:coreProperties>
</file>