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43" r:id="rId3"/>
    <p:sldId id="444" r:id="rId4"/>
    <p:sldId id="445" r:id="rId5"/>
    <p:sldId id="44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B2054480-9854-44C0-87E6-74B93BA52D2B}"/>
    <pc:docChg chg="custSel delSld modSld">
      <pc:chgData name="Tegischer Lukas" userId="f78daebb-0565-485c-bd0e-1cd035e796ff" providerId="ADAL" clId="{B2054480-9854-44C0-87E6-74B93BA52D2B}" dt="2022-11-04T11:40:08.996" v="2" actId="47"/>
      <pc:docMkLst>
        <pc:docMk/>
      </pc:docMkLst>
      <pc:sldChg chg="delSp mod delAnim">
        <pc:chgData name="Tegischer Lukas" userId="f78daebb-0565-485c-bd0e-1cd035e796ff" providerId="ADAL" clId="{B2054480-9854-44C0-87E6-74B93BA52D2B}" dt="2022-11-04T11:40:08.04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2054480-9854-44C0-87E6-74B93BA52D2B}" dt="2022-11-04T11:40:07.809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2054480-9854-44C0-87E6-74B93BA52D2B}" dt="2022-11-04T11:40:08.04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2054480-9854-44C0-87E6-74B93BA52D2B}" dt="2022-11-04T11:40:08.99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618DDED7-B4A1-4F06-B554-DC38F27A8DAB}"/>
    <pc:docChg chg="undo custSel addSld delSld modSld sldOrd">
      <pc:chgData name="Tegischer Lukas" userId="f78daebb-0565-485c-bd0e-1cd035e796ff" providerId="ADAL" clId="{618DDED7-B4A1-4F06-B554-DC38F27A8DAB}" dt="2022-10-14T13:02:27.710" v="202"/>
      <pc:docMkLst>
        <pc:docMk/>
      </pc:docMkLst>
      <pc:sldChg chg="modSp mod">
        <pc:chgData name="Tegischer Lukas" userId="f78daebb-0565-485c-bd0e-1cd035e796ff" providerId="ADAL" clId="{618DDED7-B4A1-4F06-B554-DC38F27A8DAB}" dt="2022-10-14T12:53:30.17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18DDED7-B4A1-4F06-B554-DC38F27A8DAB}" dt="2022-10-14T12:53:30.17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18DDED7-B4A1-4F06-B554-DC38F27A8DAB}" dt="2022-10-14T12:53:33.552" v="9" actId="47"/>
        <pc:sldMkLst>
          <pc:docMk/>
          <pc:sldMk cId="1097199137" sldId="442"/>
        </pc:sldMkLst>
      </pc:sldChg>
      <pc:sldChg chg="addSp delSp modSp mod delAnim modAnim">
        <pc:chgData name="Tegischer Lukas" userId="f78daebb-0565-485c-bd0e-1cd035e796ff" providerId="ADAL" clId="{618DDED7-B4A1-4F06-B554-DC38F27A8DAB}" dt="2022-10-14T12:59:05.300" v="168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618DDED7-B4A1-4F06-B554-DC38F27A8DAB}" dt="2022-10-14T12:54:21.436" v="25" actId="1076"/>
          <ac:spMkLst>
            <pc:docMk/>
            <pc:sldMk cId="497960773" sldId="444"/>
            <ac:spMk id="3" creationId="{2F51C058-7241-D576-DD4C-484E6818B493}"/>
          </ac:spMkLst>
        </pc:spChg>
        <pc:spChg chg="del">
          <ac:chgData name="Tegischer Lukas" userId="f78daebb-0565-485c-bd0e-1cd035e796ff" providerId="ADAL" clId="{618DDED7-B4A1-4F06-B554-DC38F27A8DAB}" dt="2022-10-14T12:53:40.133" v="10" actId="478"/>
          <ac:spMkLst>
            <pc:docMk/>
            <pc:sldMk cId="497960773" sldId="444"/>
            <ac:spMk id="5" creationId="{60ED1294-1978-65C9-6F85-2A71901B5097}"/>
          </ac:spMkLst>
        </pc:spChg>
        <pc:spChg chg="add mod">
          <ac:chgData name="Tegischer Lukas" userId="f78daebb-0565-485c-bd0e-1cd035e796ff" providerId="ADAL" clId="{618DDED7-B4A1-4F06-B554-DC38F27A8DAB}" dt="2022-10-14T12:55:26.327" v="93" actId="207"/>
          <ac:spMkLst>
            <pc:docMk/>
            <pc:sldMk cId="497960773" sldId="444"/>
            <ac:spMk id="6" creationId="{F9FDFF54-AC6D-BD9C-FF76-7FD72705BDAB}"/>
          </ac:spMkLst>
        </pc:spChg>
        <pc:spChg chg="mod">
          <ac:chgData name="Tegischer Lukas" userId="f78daebb-0565-485c-bd0e-1cd035e796ff" providerId="ADAL" clId="{618DDED7-B4A1-4F06-B554-DC38F27A8DAB}" dt="2022-10-14T12:58:58.045" v="165" actId="1076"/>
          <ac:spMkLst>
            <pc:docMk/>
            <pc:sldMk cId="497960773" sldId="444"/>
            <ac:spMk id="9" creationId="{8B5DC74D-96DB-EA57-052E-5C96350E9452}"/>
          </ac:spMkLst>
        </pc:spChg>
        <pc:spChg chg="mod">
          <ac:chgData name="Tegischer Lukas" userId="f78daebb-0565-485c-bd0e-1cd035e796ff" providerId="ADAL" clId="{618DDED7-B4A1-4F06-B554-DC38F27A8DAB}" dt="2022-10-14T12:58:50.596" v="163" actId="1076"/>
          <ac:spMkLst>
            <pc:docMk/>
            <pc:sldMk cId="497960773" sldId="444"/>
            <ac:spMk id="12" creationId="{020AA67A-D951-377A-5F0A-5FD790D674B3}"/>
          </ac:spMkLst>
        </pc:spChg>
        <pc:spChg chg="mod">
          <ac:chgData name="Tegischer Lukas" userId="f78daebb-0565-485c-bd0e-1cd035e796ff" providerId="ADAL" clId="{618DDED7-B4A1-4F06-B554-DC38F27A8DAB}" dt="2022-10-14T12:59:01.836" v="166" actId="1076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618DDED7-B4A1-4F06-B554-DC38F27A8DAB}" dt="2022-10-14T12:56:16.391" v="119" actId="478"/>
          <ac:spMkLst>
            <pc:docMk/>
            <pc:sldMk cId="497960773" sldId="444"/>
            <ac:spMk id="20" creationId="{7022BD00-CCD9-EADB-2ED8-50479BC988DC}"/>
          </ac:spMkLst>
        </pc:spChg>
        <pc:graphicFrameChg chg="mod modGraphic">
          <ac:chgData name="Tegischer Lukas" userId="f78daebb-0565-485c-bd0e-1cd035e796ff" providerId="ADAL" clId="{618DDED7-B4A1-4F06-B554-DC38F27A8DAB}" dt="2022-10-14T12:59:05.300" v="168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del">
          <ac:chgData name="Tegischer Lukas" userId="f78daebb-0565-485c-bd0e-1cd035e796ff" providerId="ADAL" clId="{618DDED7-B4A1-4F06-B554-DC38F27A8DAB}" dt="2022-10-14T12:55:58.179" v="115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ord">
        <pc:chgData name="Tegischer Lukas" userId="f78daebb-0565-485c-bd0e-1cd035e796ff" providerId="ADAL" clId="{618DDED7-B4A1-4F06-B554-DC38F27A8DAB}" dt="2022-10-14T13:02:27.710" v="202"/>
        <pc:sldMkLst>
          <pc:docMk/>
          <pc:sldMk cId="3819943516" sldId="445"/>
        </pc:sldMkLst>
      </pc:sldChg>
      <pc:sldChg chg="addSp delSp modSp add mod delAnim modAnim">
        <pc:chgData name="Tegischer Lukas" userId="f78daebb-0565-485c-bd0e-1cd035e796ff" providerId="ADAL" clId="{618DDED7-B4A1-4F06-B554-DC38F27A8DAB}" dt="2022-10-14T13:02:11.317" v="200"/>
        <pc:sldMkLst>
          <pc:docMk/>
          <pc:sldMk cId="2958609141" sldId="446"/>
        </pc:sldMkLst>
        <pc:spChg chg="mod">
          <ac:chgData name="Tegischer Lukas" userId="f78daebb-0565-485c-bd0e-1cd035e796ff" providerId="ADAL" clId="{618DDED7-B4A1-4F06-B554-DC38F27A8DAB}" dt="2022-10-14T12:59:25.180" v="198" actId="1076"/>
          <ac:spMkLst>
            <pc:docMk/>
            <pc:sldMk cId="2958609141" sldId="446"/>
            <ac:spMk id="9" creationId="{8B5DC74D-96DB-EA57-052E-5C96350E9452}"/>
          </ac:spMkLst>
        </pc:spChg>
        <pc:spChg chg="del">
          <ac:chgData name="Tegischer Lukas" userId="f78daebb-0565-485c-bd0e-1cd035e796ff" providerId="ADAL" clId="{618DDED7-B4A1-4F06-B554-DC38F27A8DAB}" dt="2022-10-14T12:59:14.069" v="192" actId="478"/>
          <ac:spMkLst>
            <pc:docMk/>
            <pc:sldMk cId="2958609141" sldId="446"/>
            <ac:spMk id="12" creationId="{020AA67A-D951-377A-5F0A-5FD790D674B3}"/>
          </ac:spMkLst>
        </pc:spChg>
        <pc:spChg chg="del">
          <ac:chgData name="Tegischer Lukas" userId="f78daebb-0565-485c-bd0e-1cd035e796ff" providerId="ADAL" clId="{618DDED7-B4A1-4F06-B554-DC38F27A8DAB}" dt="2022-10-14T12:59:14.861" v="193" actId="478"/>
          <ac:spMkLst>
            <pc:docMk/>
            <pc:sldMk cId="2958609141" sldId="446"/>
            <ac:spMk id="16" creationId="{519278B1-5AB2-7C11-CC66-D5E18A8CA92F}"/>
          </ac:spMkLst>
        </pc:spChg>
        <pc:graphicFrameChg chg="del">
          <ac:chgData name="Tegischer Lukas" userId="f78daebb-0565-485c-bd0e-1cd035e796ff" providerId="ADAL" clId="{618DDED7-B4A1-4F06-B554-DC38F27A8DAB}" dt="2022-10-14T12:59:16.388" v="194" actId="478"/>
          <ac:graphicFrameMkLst>
            <pc:docMk/>
            <pc:sldMk cId="2958609141" sldId="446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618DDED7-B4A1-4F06-B554-DC38F27A8DAB}" dt="2022-10-14T13:02:11.317" v="200"/>
          <ac:picMkLst>
            <pc:docMk/>
            <pc:sldMk cId="2958609141" sldId="446"/>
            <ac:picMk id="2" creationId="{0A72C978-FD98-E2C1-B60D-AAD79A4B73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Umwandlung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-&gt; Standardnormalverteilung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EFF4919-96D0-417F-1759-B0CDCC7F79FF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752659-89C3-2D85-D575-E45A8B8F48B1}"/>
                  </a:ext>
                </a:extLst>
              </p:cNvPr>
              <p:cNvSpPr txBox="1"/>
              <p:nvPr/>
            </p:nvSpPr>
            <p:spPr>
              <a:xfrm>
                <a:off x="495300" y="862887"/>
                <a:ext cx="11201400" cy="1090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normalverteilte Zufallsvariable X mit Erwartungswert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x-Werte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-Verteilung werden in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z-Werte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(0;1)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Verteilung (standardisiert!) umgewandelt.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752659-89C3-2D85-D575-E45A8B8F4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862887"/>
                <a:ext cx="11201400" cy="1090298"/>
              </a:xfrm>
              <a:prstGeom prst="rect">
                <a:avLst/>
              </a:prstGeom>
              <a:blipFill>
                <a:blip r:embed="rId2"/>
                <a:stretch>
                  <a:fillRect t="-2809" b="-89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8A8F130-0B27-24EB-3E93-21B486A8F934}"/>
                  </a:ext>
                </a:extLst>
              </p:cNvPr>
              <p:cNvSpPr txBox="1"/>
              <p:nvPr/>
            </p:nvSpPr>
            <p:spPr>
              <a:xfrm>
                <a:off x="5050631" y="2121762"/>
                <a:ext cx="2090738" cy="58657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num>
                      <m:den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den>
                    </m:f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8A8F130-0B27-24EB-3E93-21B486A8F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631" y="2121762"/>
                <a:ext cx="2090738" cy="586571"/>
              </a:xfrm>
              <a:prstGeom prst="rect">
                <a:avLst/>
              </a:prstGeom>
              <a:blipFill>
                <a:blip r:embed="rId3"/>
                <a:stretch>
                  <a:fillRect l="-3170" b="-69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D935CFC-7FEF-5BA4-87D9-186DE47D07C3}"/>
                  </a:ext>
                </a:extLst>
              </p:cNvPr>
              <p:cNvSpPr txBox="1"/>
              <p:nvPr/>
            </p:nvSpPr>
            <p:spPr>
              <a:xfrm>
                <a:off x="3048000" y="3056270"/>
                <a:ext cx="6096000" cy="7454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D935CFC-7FEF-5BA4-87D9-186DE47D0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056270"/>
                <a:ext cx="6096000" cy="745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5C8B445-8205-1E1C-CA52-53DC61451D07}"/>
                  </a:ext>
                </a:extLst>
              </p:cNvPr>
              <p:cNvSpPr txBox="1"/>
              <p:nvPr/>
            </p:nvSpPr>
            <p:spPr>
              <a:xfrm>
                <a:off x="3048000" y="444315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5C8B445-8205-1E1C-CA52-53DC61451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443150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FF044CAD-0856-2416-DB0D-21BB9D3167DF}"/>
              </a:ext>
            </a:extLst>
          </p:cNvPr>
          <p:cNvCxnSpPr/>
          <p:nvPr/>
        </p:nvCxnSpPr>
        <p:spPr>
          <a:xfrm>
            <a:off x="4867275" y="3729024"/>
            <a:ext cx="400050" cy="7096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688F5C8-0A57-1D25-8884-95DF513E9697}"/>
              </a:ext>
            </a:extLst>
          </p:cNvPr>
          <p:cNvCxnSpPr>
            <a:cxnSpLocks/>
          </p:cNvCxnSpPr>
          <p:nvPr/>
        </p:nvCxnSpPr>
        <p:spPr>
          <a:xfrm flipH="1">
            <a:off x="6924677" y="3801730"/>
            <a:ext cx="161923" cy="6369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F8493CEB-27AA-E561-4510-E02212EA5652}"/>
                  </a:ext>
                </a:extLst>
              </p:cNvPr>
              <p:cNvSpPr txBox="1"/>
              <p:nvPr/>
            </p:nvSpPr>
            <p:spPr>
              <a:xfrm>
                <a:off x="1423987" y="5625781"/>
                <a:ext cx="934402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Werte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-Verteilungsfunktion können mit Hilfe der </a:t>
                </a:r>
                <a14:m>
                  <m:oMath xmlns:m="http://schemas.openxmlformats.org/officeDocument/2006/math">
                    <m:r>
                      <a:rPr lang="de-AT" sz="18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𝝓</m:t>
                    </m:r>
                  </m:oMath>
                </a14:m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abgelesen werden.</a:t>
                </a:r>
                <a:endParaRPr lang="de-AT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F8493CEB-27AA-E561-4510-E02212EA5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987" y="5625781"/>
                <a:ext cx="9344025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5DC74D-96DB-EA57-052E-5C96350E9452}"/>
                  </a:ext>
                </a:extLst>
              </p:cNvPr>
              <p:cNvSpPr txBox="1"/>
              <p:nvPr/>
            </p:nvSpPr>
            <p:spPr>
              <a:xfrm>
                <a:off x="133350" y="2379544"/>
                <a:ext cx="888682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Schritt 1: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Wandle die Werte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=37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standardisierte Werte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um: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B5DC74D-96DB-EA57-052E-5C96350E9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2379544"/>
                <a:ext cx="8886826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0AA67A-D951-377A-5F0A-5FD790D674B3}"/>
                  </a:ext>
                </a:extLst>
              </p:cNvPr>
              <p:cNvSpPr txBox="1"/>
              <p:nvPr/>
            </p:nvSpPr>
            <p:spPr>
              <a:xfrm>
                <a:off x="10167937" y="2456643"/>
                <a:ext cx="1414463" cy="6194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0AA67A-D951-377A-5F0A-5FD790D67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7937" y="2456643"/>
                <a:ext cx="1414463" cy="619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19278B1-5AB2-7C11-CC66-D5E18A8CA92F}"/>
                  </a:ext>
                </a:extLst>
              </p:cNvPr>
              <p:cNvSpPr txBox="1"/>
              <p:nvPr/>
            </p:nvSpPr>
            <p:spPr>
              <a:xfrm>
                <a:off x="148826" y="3739793"/>
                <a:ext cx="120586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2: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 der Wahrscheinlichkeit. Ermittle den Wert mit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-Tabelle:</a:t>
                </a:r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19278B1-5AB2-7C11-CC66-D5E18A8CA9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6" y="3739793"/>
                <a:ext cx="12058650" cy="369332"/>
              </a:xfrm>
              <a:prstGeom prst="rect">
                <a:avLst/>
              </a:prstGeom>
              <a:blipFill>
                <a:blip r:embed="rId4"/>
                <a:stretch>
                  <a:fillRect l="-404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D655A8D0-13B4-2C87-491B-3AD91D2727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2404"/>
                  </p:ext>
                </p:extLst>
              </p:nvPr>
            </p:nvGraphicFramePr>
            <p:xfrm>
              <a:off x="426402" y="4369417"/>
              <a:ext cx="3002597" cy="161589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0215">
                      <a:extLst>
                        <a:ext uri="{9D8B030D-6E8A-4147-A177-3AD203B41FA5}">
                          <a16:colId xmlns:a16="http://schemas.microsoft.com/office/drawing/2014/main" val="2766504548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1395444887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3308981893"/>
                        </a:ext>
                      </a:extLst>
                    </a:gridCol>
                  </a:tblGrid>
                  <a:tr h="4689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0636721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0330923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1,50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9332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0668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65248546"/>
                      </a:ext>
                    </a:extLst>
                  </a:tr>
                  <a:tr h="4035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2,50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9938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0062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518654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elle 16">
                <a:extLst>
                  <a:ext uri="{FF2B5EF4-FFF2-40B4-BE49-F238E27FC236}">
                    <a16:creationId xmlns:a16="http://schemas.microsoft.com/office/drawing/2014/main" id="{D655A8D0-13B4-2C87-491B-3AD91D2727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2404"/>
                  </p:ext>
                </p:extLst>
              </p:nvPr>
            </p:nvGraphicFramePr>
            <p:xfrm>
              <a:off x="426402" y="4369417"/>
              <a:ext cx="3002597" cy="161589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00215">
                      <a:extLst>
                        <a:ext uri="{9D8B030D-6E8A-4147-A177-3AD203B41FA5}">
                          <a16:colId xmlns:a16="http://schemas.microsoft.com/office/drawing/2014/main" val="2766504548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1395444887"/>
                        </a:ext>
                      </a:extLst>
                    </a:gridCol>
                    <a:gridCol w="1001191">
                      <a:extLst>
                        <a:ext uri="{9D8B030D-6E8A-4147-A177-3AD203B41FA5}">
                          <a16:colId xmlns:a16="http://schemas.microsoft.com/office/drawing/2014/main" val="3308981893"/>
                        </a:ext>
                      </a:extLst>
                    </a:gridCol>
                  </a:tblGrid>
                  <a:tr h="4689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01220" t="-1299" r="-101829" b="-2662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200000" t="-1299" r="-1212" b="-2662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0636721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 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590330923"/>
                      </a:ext>
                    </a:extLst>
                  </a:tr>
                  <a:tr h="371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1,50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9332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0668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465248546"/>
                      </a:ext>
                    </a:extLst>
                  </a:tr>
                  <a:tr h="4035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2,50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9938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DE" sz="20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0062</a:t>
                          </a:r>
                          <a:endParaRPr lang="de-AT" sz="20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75186548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F51C058-7241-D576-DD4C-484E6818B493}"/>
                  </a:ext>
                </a:extLst>
              </p:cNvPr>
              <p:cNvSpPr txBox="1"/>
              <p:nvPr/>
            </p:nvSpPr>
            <p:spPr>
              <a:xfrm>
                <a:off x="148826" y="170673"/>
                <a:ext cx="1225629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einer Packung sind 40mm lange Schrauben enthalten. Bei der Produktion kommt es zu geringfügigen Abweichungen, sodass die Länge einer Schraube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𝑚𝑚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ist. 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F51C058-7241-D576-DD4C-484E6818B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6" y="170673"/>
                <a:ext cx="12256295" cy="646331"/>
              </a:xfrm>
              <a:prstGeom prst="rect">
                <a:avLst/>
              </a:prstGeom>
              <a:blipFill>
                <a:blip r:embed="rId6"/>
                <a:stretch>
                  <a:fillRect l="-398"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F9FDFF54-AC6D-BD9C-FF76-7FD72705BDAB}"/>
              </a:ext>
            </a:extLst>
          </p:cNvPr>
          <p:cNvSpPr txBox="1"/>
          <p:nvPr/>
        </p:nvSpPr>
        <p:spPr>
          <a:xfrm>
            <a:off x="-223839" y="872693"/>
            <a:ext cx="10506076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Schraube wird nach Ende der Produktion zufällig ausgewählt. Wie groß ist die Wahrscheinlichkeit, dass die Schraube </a:t>
            </a:r>
            <a:r>
              <a:rPr lang="de-AT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 37 und 45 mm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 ist.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6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folgende Wahrscheinlichkeit ohne Technologieeinsatz: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≤25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49" y="408079"/>
                <a:ext cx="11115676" cy="735330"/>
              </a:xfrm>
              <a:prstGeom prst="rect">
                <a:avLst/>
              </a:prstGeom>
              <a:blipFill>
                <a:blip r:embed="rId2"/>
                <a:stretch>
                  <a:fillRect l="-494" t="-4132" b="-123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21DB6841-18CB-77D7-21DC-8A76563D9932}"/>
              </a:ext>
            </a:extLst>
          </p:cNvPr>
          <p:cNvSpPr txBox="1"/>
          <p:nvPr/>
        </p:nvSpPr>
        <p:spPr>
          <a:xfrm>
            <a:off x="342898" y="1687166"/>
            <a:ext cx="9601201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Graphische Veranschaulichung der Transformation (gleicher Flächeninhalt):</a:t>
            </a:r>
            <a:endParaRPr lang="de-AT" sz="2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630E91-F892-1961-96F8-B98E58A47E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392" t="5325" b="51419"/>
          <a:stretch/>
        </p:blipFill>
        <p:spPr bwMode="auto">
          <a:xfrm>
            <a:off x="483235" y="2543493"/>
            <a:ext cx="5040000" cy="24740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A86825C-4C48-FA9F-BC88-319DC2B6E5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095" t="4105" b="55250"/>
          <a:stretch/>
        </p:blipFill>
        <p:spPr bwMode="auto">
          <a:xfrm>
            <a:off x="6668765" y="2614946"/>
            <a:ext cx="5040000" cy="23311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A1C7A67F-5165-9288-BC54-CE0BFDA69B49}"/>
              </a:ext>
            </a:extLst>
          </p:cNvPr>
          <p:cNvSpPr/>
          <p:nvPr/>
        </p:nvSpPr>
        <p:spPr>
          <a:xfrm>
            <a:off x="5543550" y="3095311"/>
            <a:ext cx="1104900" cy="877887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99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8B5DC74D-96DB-EA57-052E-5C96350E9452}"/>
              </a:ext>
            </a:extLst>
          </p:cNvPr>
          <p:cNvSpPr txBox="1"/>
          <p:nvPr/>
        </p:nvSpPr>
        <p:spPr>
          <a:xfrm>
            <a:off x="285750" y="1989019"/>
            <a:ext cx="88868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Kontrolle mit GeoGebra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F51C058-7241-D576-DD4C-484E6818B493}"/>
                  </a:ext>
                </a:extLst>
              </p:cNvPr>
              <p:cNvSpPr txBox="1"/>
              <p:nvPr/>
            </p:nvSpPr>
            <p:spPr>
              <a:xfrm>
                <a:off x="148826" y="170673"/>
                <a:ext cx="1225629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einer Packung sind 40mm lange Schrauben enthalten. Bei der Produktion kommt es zu geringfügigen Abweichungen, sodass die Länge einer Schraube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𝑚𝑚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ist. 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F51C058-7241-D576-DD4C-484E6818B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6" y="170673"/>
                <a:ext cx="12256295" cy="646331"/>
              </a:xfrm>
              <a:prstGeom prst="rect">
                <a:avLst/>
              </a:prstGeom>
              <a:blipFill>
                <a:blip r:embed="rId2"/>
                <a:stretch>
                  <a:fillRect l="-398" t="-5660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F9FDFF54-AC6D-BD9C-FF76-7FD72705BDAB}"/>
              </a:ext>
            </a:extLst>
          </p:cNvPr>
          <p:cNvSpPr txBox="1"/>
          <p:nvPr/>
        </p:nvSpPr>
        <p:spPr>
          <a:xfrm>
            <a:off x="-223839" y="872693"/>
            <a:ext cx="10506076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Schraube wird nach Ende der Produktion zufällig ausgewählt. Wie groß ist die Wahrscheinlichkeit, dass die Schraube </a:t>
            </a:r>
            <a:r>
              <a:rPr lang="de-AT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 37 und 45 mm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 ist.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609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321</Words>
  <Application>Microsoft Office PowerPoint</Application>
  <PresentationFormat>Breitbild</PresentationFormat>
  <Paragraphs>33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Umwandlung Normalverteilung -&gt; Standardnormalverteilung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2022-11-04T11:40:09Z</dcterms:modified>
</cp:coreProperties>
</file>