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42" r:id="rId3"/>
    <p:sldId id="443" r:id="rId4"/>
    <p:sldId id="444" r:id="rId5"/>
    <p:sldId id="44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BD8FA1-C23D-496A-AF58-44BF78385ACF}"/>
    <pc:docChg chg="custSel delSld modSld">
      <pc:chgData name="Tegischer Lukas" userId="f78daebb-0565-485c-bd0e-1cd035e796ff" providerId="ADAL" clId="{D7BD8FA1-C23D-496A-AF58-44BF78385ACF}" dt="2022-11-04T11:39:56.637" v="2" actId="47"/>
      <pc:docMkLst>
        <pc:docMk/>
      </pc:docMkLst>
      <pc:sldChg chg="delSp mod delAnim">
        <pc:chgData name="Tegischer Lukas" userId="f78daebb-0565-485c-bd0e-1cd035e796ff" providerId="ADAL" clId="{D7BD8FA1-C23D-496A-AF58-44BF78385ACF}" dt="2022-11-04T11:39:55.65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7BD8FA1-C23D-496A-AF58-44BF78385ACF}" dt="2022-11-04T11:39:55.65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7BD8FA1-C23D-496A-AF58-44BF78385ACF}" dt="2022-11-04T11:39:55.18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7BD8FA1-C23D-496A-AF58-44BF78385ACF}" dt="2022-11-04T11:39:56.63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Umwandlung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-&gt; Standardnormalverteilung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3C85C8D-9F78-9D41-F96B-98C60F8ADA55}"/>
                  </a:ext>
                </a:extLst>
              </p:cNvPr>
              <p:cNvSpPr txBox="1"/>
              <p:nvPr/>
            </p:nvSpPr>
            <p:spPr>
              <a:xfrm>
                <a:off x="885823" y="1560633"/>
                <a:ext cx="10420350" cy="13020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Wahrscheinlichkeitsberechnungen (bisher)</a:t>
                </a:r>
                <a:endParaRPr lang="de-AT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Normalverteilte Zufallsvariable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Technologie-Unterstützung (z.B. GeoGebra)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ctr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Standardnormalverteilte Zufallsvariable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-Tabelle, Technologie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3C85C8D-9F78-9D41-F96B-98C60F8AD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23" y="1560633"/>
                <a:ext cx="10420350" cy="1302088"/>
              </a:xfrm>
              <a:prstGeom prst="rect">
                <a:avLst/>
              </a:prstGeom>
              <a:blipFill>
                <a:blip r:embed="rId2"/>
                <a:stretch>
                  <a:fillRect t="-3271" b="-74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BBDF9B9-EDED-B719-44CD-1A052636BA58}"/>
                  </a:ext>
                </a:extLst>
              </p:cNvPr>
              <p:cNvSpPr txBox="1"/>
              <p:nvPr/>
            </p:nvSpPr>
            <p:spPr>
              <a:xfrm>
                <a:off x="1852610" y="3429000"/>
                <a:ext cx="8486775" cy="7363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Ziel: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Wahrscheinlichkeitsberechnungen einer normalverteilten Zufallsvariable ohne Technologie mit Hilfe der </a:t>
                </a:r>
                <a14:m>
                  <m:oMath xmlns:m="http://schemas.openxmlformats.org/officeDocument/2006/math"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𝝓</m:t>
                    </m:r>
                  </m:oMath>
                </a14:m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-Tabelle</a:t>
                </a:r>
                <a:endParaRPr lang="de-AT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BBDF9B9-EDED-B719-44CD-1A052636BA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610" y="3429000"/>
                <a:ext cx="8486775" cy="736355"/>
              </a:xfrm>
              <a:prstGeom prst="rect">
                <a:avLst/>
              </a:prstGeom>
              <a:blipFill>
                <a:blip r:embed="rId3"/>
                <a:stretch>
                  <a:fillRect t="-4167" b="-141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>
            <a:extLst>
              <a:ext uri="{FF2B5EF4-FFF2-40B4-BE49-F238E27FC236}">
                <a16:creationId xmlns:a16="http://schemas.microsoft.com/office/drawing/2014/main" id="{C14D6AC0-C044-04E8-7E6D-74F177BB5DAA}"/>
              </a:ext>
            </a:extLst>
          </p:cNvPr>
          <p:cNvSpPr txBox="1"/>
          <p:nvPr/>
        </p:nvSpPr>
        <p:spPr>
          <a:xfrm>
            <a:off x="1533526" y="4731634"/>
            <a:ext cx="9863134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500"/>
              </a:spcAft>
            </a:pPr>
            <a:r>
              <a:rPr lang="de-DE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-&gt; Transformierung der Normalverteilung in eine Standardnormalverteilung</a:t>
            </a:r>
            <a:endParaRPr lang="de-AT" sz="24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9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EFF4919-96D0-417F-1759-B0CDCC7F79FF}"/>
              </a:ext>
            </a:extLst>
          </p:cNvPr>
          <p:cNvSpPr txBox="1"/>
          <p:nvPr/>
        </p:nvSpPr>
        <p:spPr>
          <a:xfrm>
            <a:off x="782825" y="2243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F752659-89C3-2D85-D575-E45A8B8F48B1}"/>
                  </a:ext>
                </a:extLst>
              </p:cNvPr>
              <p:cNvSpPr txBox="1"/>
              <p:nvPr/>
            </p:nvSpPr>
            <p:spPr>
              <a:xfrm>
                <a:off x="495300" y="862887"/>
                <a:ext cx="11201400" cy="1090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normalverteilte Zufallsvariable X mit 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x-Werte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-Verteilung werden in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z-Werte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(0;1)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Verteilung (standardisiert!) umgewandelt.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F752659-89C3-2D85-D575-E45A8B8F4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862887"/>
                <a:ext cx="11201400" cy="1090298"/>
              </a:xfrm>
              <a:prstGeom prst="rect">
                <a:avLst/>
              </a:prstGeom>
              <a:blipFill>
                <a:blip r:embed="rId2"/>
                <a:stretch>
                  <a:fillRect t="-2809" b="-89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8A8F130-0B27-24EB-3E93-21B486A8F934}"/>
                  </a:ext>
                </a:extLst>
              </p:cNvPr>
              <p:cNvSpPr txBox="1"/>
              <p:nvPr/>
            </p:nvSpPr>
            <p:spPr>
              <a:xfrm>
                <a:off x="5050631" y="2121762"/>
                <a:ext cx="2090738" cy="58657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num>
                      <m:den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den>
                    </m:f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8A8F130-0B27-24EB-3E93-21B486A8F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631" y="2121762"/>
                <a:ext cx="2090738" cy="586571"/>
              </a:xfrm>
              <a:prstGeom prst="rect">
                <a:avLst/>
              </a:prstGeom>
              <a:blipFill>
                <a:blip r:embed="rId3"/>
                <a:stretch>
                  <a:fillRect l="-3170" b="-6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D935CFC-7FEF-5BA4-87D9-186DE47D07C3}"/>
                  </a:ext>
                </a:extLst>
              </p:cNvPr>
              <p:cNvSpPr txBox="1"/>
              <p:nvPr/>
            </p:nvSpPr>
            <p:spPr>
              <a:xfrm>
                <a:off x="3048000" y="3056270"/>
                <a:ext cx="6096000" cy="7454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D935CFC-7FEF-5BA4-87D9-186DE47D0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056270"/>
                <a:ext cx="6096000" cy="7454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5C8B445-8205-1E1C-CA52-53DC61451D07}"/>
                  </a:ext>
                </a:extLst>
              </p:cNvPr>
              <p:cNvSpPr txBox="1"/>
              <p:nvPr/>
            </p:nvSpPr>
            <p:spPr>
              <a:xfrm>
                <a:off x="3048000" y="444315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5C8B445-8205-1E1C-CA52-53DC61451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43150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FF044CAD-0856-2416-DB0D-21BB9D3167DF}"/>
              </a:ext>
            </a:extLst>
          </p:cNvPr>
          <p:cNvCxnSpPr/>
          <p:nvPr/>
        </p:nvCxnSpPr>
        <p:spPr>
          <a:xfrm>
            <a:off x="4867275" y="3729024"/>
            <a:ext cx="400050" cy="7096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688F5C8-0A57-1D25-8884-95DF513E9697}"/>
              </a:ext>
            </a:extLst>
          </p:cNvPr>
          <p:cNvCxnSpPr>
            <a:cxnSpLocks/>
          </p:cNvCxnSpPr>
          <p:nvPr/>
        </p:nvCxnSpPr>
        <p:spPr>
          <a:xfrm flipH="1">
            <a:off x="6924677" y="3801730"/>
            <a:ext cx="161923" cy="6369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F8493CEB-27AA-E561-4510-E02212EA5652}"/>
                  </a:ext>
                </a:extLst>
              </p:cNvPr>
              <p:cNvSpPr txBox="1"/>
              <p:nvPr/>
            </p:nvSpPr>
            <p:spPr>
              <a:xfrm>
                <a:off x="1423987" y="5625781"/>
                <a:ext cx="934402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Werte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-Verteilungsfunktion können mit Hilfe der </a:t>
                </a:r>
                <a14:m>
                  <m:oMath xmlns:m="http://schemas.openxmlformats.org/officeDocument/2006/math">
                    <m:r>
                      <a:rPr lang="de-AT" sz="1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𝝓</m:t>
                    </m:r>
                  </m:oMath>
                </a14:m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abgelesen werden.</a:t>
                </a:r>
                <a:endParaRPr lang="de-AT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F8493CEB-27AA-E561-4510-E02212EA5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987" y="5625781"/>
                <a:ext cx="9344025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5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/>
              <p:nvPr/>
            </p:nvSpPr>
            <p:spPr>
              <a:xfrm>
                <a:off x="247649" y="408079"/>
                <a:ext cx="11115676" cy="735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normalverteilte Zufallsvariable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folgende Wahrscheinlichkeit ohne Technologieeinsatz: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≤25</m:t>
                        </m:r>
                      </m:e>
                    </m:d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49" y="408079"/>
                <a:ext cx="11115676" cy="735330"/>
              </a:xfrm>
              <a:prstGeom prst="rect">
                <a:avLst/>
              </a:prstGeom>
              <a:blipFill>
                <a:blip r:embed="rId2"/>
                <a:stretch>
                  <a:fillRect l="-494" t="-4132" b="-123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5DC74D-96DB-EA57-052E-5C96350E9452}"/>
                  </a:ext>
                </a:extLst>
              </p:cNvPr>
              <p:cNvSpPr txBox="1"/>
              <p:nvPr/>
            </p:nvSpPr>
            <p:spPr>
              <a:xfrm>
                <a:off x="247649" y="1348859"/>
                <a:ext cx="749617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Schritt 1: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Wandle den 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den standardisierten Wert z um: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B5DC74D-96DB-EA57-052E-5C96350E9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49" y="1348859"/>
                <a:ext cx="7496176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0AA67A-D951-377A-5F0A-5FD790D674B3}"/>
                  </a:ext>
                </a:extLst>
              </p:cNvPr>
              <p:cNvSpPr txBox="1"/>
              <p:nvPr/>
            </p:nvSpPr>
            <p:spPr>
              <a:xfrm>
                <a:off x="10196512" y="1223825"/>
                <a:ext cx="1414463" cy="619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0AA67A-D951-377A-5F0A-5FD790D67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6512" y="1223825"/>
                <a:ext cx="1414463" cy="619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>
            <a:extLst>
              <a:ext uri="{FF2B5EF4-FFF2-40B4-BE49-F238E27FC236}">
                <a16:creationId xmlns:a16="http://schemas.microsoft.com/office/drawing/2014/main" id="{220401E4-2248-53D4-1298-835C1C54F1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7631" y="2897247"/>
            <a:ext cx="4376738" cy="10635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19278B1-5AB2-7C11-CC66-D5E18A8CA92F}"/>
                  </a:ext>
                </a:extLst>
              </p:cNvPr>
              <p:cNvSpPr txBox="1"/>
              <p:nvPr/>
            </p:nvSpPr>
            <p:spPr>
              <a:xfrm>
                <a:off x="247649" y="4037638"/>
                <a:ext cx="120586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2: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 der Wahrscheinlichkeit. Es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≤25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(0,5)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Ermittle den Wert mit der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-Tabelle:</a:t>
                </a:r>
                <a:endParaRPr lang="de-AT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19278B1-5AB2-7C11-CC66-D5E18A8CA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49" y="4037638"/>
                <a:ext cx="12058650" cy="369332"/>
              </a:xfrm>
              <a:prstGeom prst="rect">
                <a:avLst/>
              </a:prstGeom>
              <a:blipFill>
                <a:blip r:embed="rId6"/>
                <a:stretch>
                  <a:fillRect l="-455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elle 16">
                <a:extLst>
                  <a:ext uri="{FF2B5EF4-FFF2-40B4-BE49-F238E27FC236}">
                    <a16:creationId xmlns:a16="http://schemas.microsoft.com/office/drawing/2014/main" id="{D655A8D0-13B4-2C87-491B-3AD91D2727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8018880"/>
                  </p:ext>
                </p:extLst>
              </p:nvPr>
            </p:nvGraphicFramePr>
            <p:xfrm>
              <a:off x="1378902" y="4775808"/>
              <a:ext cx="3002597" cy="121229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0215">
                      <a:extLst>
                        <a:ext uri="{9D8B030D-6E8A-4147-A177-3AD203B41FA5}">
                          <a16:colId xmlns:a16="http://schemas.microsoft.com/office/drawing/2014/main" val="2766504548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1395444887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3308981893"/>
                        </a:ext>
                      </a:extLst>
                    </a:gridCol>
                  </a:tblGrid>
                  <a:tr h="4689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0636721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 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0330923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0,50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6915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3085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652485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elle 16">
                <a:extLst>
                  <a:ext uri="{FF2B5EF4-FFF2-40B4-BE49-F238E27FC236}">
                    <a16:creationId xmlns:a16="http://schemas.microsoft.com/office/drawing/2014/main" id="{D655A8D0-13B4-2C87-491B-3AD91D2727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8018880"/>
                  </p:ext>
                </p:extLst>
              </p:nvPr>
            </p:nvGraphicFramePr>
            <p:xfrm>
              <a:off x="1378902" y="4775808"/>
              <a:ext cx="3002597" cy="121229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0215">
                      <a:extLst>
                        <a:ext uri="{9D8B030D-6E8A-4147-A177-3AD203B41FA5}">
                          <a16:colId xmlns:a16="http://schemas.microsoft.com/office/drawing/2014/main" val="2766504548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1395444887"/>
                        </a:ext>
                      </a:extLst>
                    </a:gridCol>
                    <a:gridCol w="1001191">
                      <a:extLst>
                        <a:ext uri="{9D8B030D-6E8A-4147-A177-3AD203B41FA5}">
                          <a16:colId xmlns:a16="http://schemas.microsoft.com/office/drawing/2014/main" val="3308981893"/>
                        </a:ext>
                      </a:extLst>
                    </a:gridCol>
                  </a:tblGrid>
                  <a:tr h="4689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100000" t="-1299" r="-100606" b="-1831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7"/>
                          <a:stretch>
                            <a:fillRect l="-201220" t="-1299" r="-1220" b="-1831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0636721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 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90330923"/>
                      </a:ext>
                    </a:extLst>
                  </a:tr>
                  <a:tr h="371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0,50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6915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3085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652485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2">
                <a:extLst>
                  <a:ext uri="{FF2B5EF4-FFF2-40B4-BE49-F238E27FC236}">
                    <a16:creationId xmlns:a16="http://schemas.microsoft.com/office/drawing/2014/main" id="{7022BD00-CCD9-EADB-2ED8-50479BC988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0" y="4944137"/>
                <a:ext cx="4262439" cy="8756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0,5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=0,6915=69,15 %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≤25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≤0,5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=0,6915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feld 2">
                <a:extLst>
                  <a:ext uri="{FF2B5EF4-FFF2-40B4-BE49-F238E27FC236}">
                    <a16:creationId xmlns:a16="http://schemas.microsoft.com/office/drawing/2014/main" id="{7022BD00-CCD9-EADB-2ED8-50479BC98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4944137"/>
                <a:ext cx="4262439" cy="8756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96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6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/>
              <p:nvPr/>
            </p:nvSpPr>
            <p:spPr>
              <a:xfrm>
                <a:off x="247649" y="408079"/>
                <a:ext cx="11115676" cy="735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normalverteilte Zufallsvariable X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folgende Wahrscheinlichkeit ohne Technologieeinsatz: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≤25</m:t>
                        </m:r>
                      </m:e>
                    </m:d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0ED1294-1978-65C9-6F85-2A71901B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49" y="408079"/>
                <a:ext cx="11115676" cy="735330"/>
              </a:xfrm>
              <a:prstGeom prst="rect">
                <a:avLst/>
              </a:prstGeom>
              <a:blipFill>
                <a:blip r:embed="rId2"/>
                <a:stretch>
                  <a:fillRect l="-494" t="-4132" b="-123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21DB6841-18CB-77D7-21DC-8A76563D9932}"/>
              </a:ext>
            </a:extLst>
          </p:cNvPr>
          <p:cNvSpPr txBox="1"/>
          <p:nvPr/>
        </p:nvSpPr>
        <p:spPr>
          <a:xfrm>
            <a:off x="342898" y="1687166"/>
            <a:ext cx="9601201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Graphische Veranschaulichung der Transformation (gleicher Flächeninhalt):</a:t>
            </a:r>
            <a:endParaRPr lang="de-AT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630E91-F892-1961-96F8-B98E58A47E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392" t="5325" b="51419"/>
          <a:stretch/>
        </p:blipFill>
        <p:spPr bwMode="auto">
          <a:xfrm>
            <a:off x="483235" y="2543493"/>
            <a:ext cx="5040000" cy="24740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A86825C-4C48-FA9F-BC88-319DC2B6E5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095" t="4105" b="55250"/>
          <a:stretch/>
        </p:blipFill>
        <p:spPr bwMode="auto">
          <a:xfrm>
            <a:off x="6668765" y="2614946"/>
            <a:ext cx="5040000" cy="2331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A1C7A67F-5165-9288-BC54-CE0BFDA69B49}"/>
              </a:ext>
            </a:extLst>
          </p:cNvPr>
          <p:cNvSpPr/>
          <p:nvPr/>
        </p:nvSpPr>
        <p:spPr>
          <a:xfrm>
            <a:off x="5543550" y="3095311"/>
            <a:ext cx="1104900" cy="877887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99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266</Words>
  <Application>Microsoft Office PowerPoint</Application>
  <PresentationFormat>Breitbild</PresentationFormat>
  <Paragraphs>34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Umwandlung Normalverteilung -&gt; Standardnormalverteilung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2022-11-04T11:39:57Z</dcterms:modified>
</cp:coreProperties>
</file>