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305" r:id="rId3"/>
    <p:sldId id="306" r:id="rId4"/>
    <p:sldId id="309" r:id="rId5"/>
    <p:sldId id="29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191E02-C773-4339-9F45-8C9188AAF29E}" v="11" dt="2021-01-28T21:16:18.4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4051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65427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4227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Gleichungen</a:t>
            </a:r>
            <a:b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Parametervariation – Kleine Lösungsformel</a:t>
            </a:r>
            <a:endParaRPr lang="de-AT" sz="36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FD6710D9-1CE8-4542-848B-E626712C6E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eck 1"/>
              <p:cNvSpPr/>
              <p:nvPr/>
            </p:nvSpPr>
            <p:spPr>
              <a:xfrm>
                <a:off x="203575" y="376574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</a:t>
                </a:r>
                <a14:m>
                  <m:oMath xmlns:m="http://schemas.openxmlformats.org/officeDocument/2006/math"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𝐚𝐥𝐥</m:t>
                    </m:r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𝟑𝐛</m:t>
                    </m:r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−</m:t>
                    </m:r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𝐍𝐨𝐫𝐦𝐢𝐞𝐫𝐭𝐞</m:t>
                    </m:r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𝐅𝐨𝐫𝐦</m:t>
                    </m:r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: 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𝒙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²+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𝒑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𝒙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𝒒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𝟎</m:t>
                    </m:r>
                  </m:oMath>
                </a14:m>
                <a:endParaRPr lang="de-AT" sz="32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5" y="376574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1B8118A-E40D-49A7-8ED4-E70771D9F14A}"/>
                  </a:ext>
                </a:extLst>
              </p:cNvPr>
              <p:cNvSpPr/>
              <p:nvPr/>
            </p:nvSpPr>
            <p:spPr>
              <a:xfrm>
                <a:off x="3048000" y="989620"/>
                <a:ext cx="6096000" cy="174060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de-AT" sz="2400" dirty="0">
                    <a:highlight>
                      <a:srgbClr val="FFFF00"/>
                    </a:highlight>
                    <a:latin typeface="Arial Black" panose="020B0A040201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Kleine Lösungsformel</a:t>
                </a:r>
                <a:endParaRPr lang="de-AT" sz="3200" dirty="0"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40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sz="240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de-AT" sz="24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sz="240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AT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AT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sz="2400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de-AT" sz="240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AT" sz="24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40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rad>
                    </m:oMath>
                  </m:oMathPara>
                </a14:m>
                <a:endParaRPr lang="de-AT" sz="2400" dirty="0"/>
              </a:p>
            </p:txBody>
          </p:sp>
        </mc:Choice>
        <mc:Fallback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1B8118A-E40D-49A7-8ED4-E70771D9F1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989620"/>
                <a:ext cx="6096000" cy="174060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4F5A2A49-2EFD-4714-82D5-45BB741249AC}"/>
                  </a:ext>
                </a:extLst>
              </p:cNvPr>
              <p:cNvSpPr/>
              <p:nvPr/>
            </p:nvSpPr>
            <p:spPr>
              <a:xfrm>
                <a:off x="4866112" y="2816159"/>
                <a:ext cx="2150140" cy="822276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de-AT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𝑫</m:t>
                    </m:r>
                    <m:r>
                      <a:rPr lang="de-AT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AT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AT" sz="2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AT" sz="2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</m:num>
                              <m:den>
                                <m:r>
                                  <a:rPr lang="de-AT" sz="2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de-AT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AT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de-AT" sz="2800" dirty="0">
                    <a:solidFill>
                      <a:schemeClr val="tx1"/>
                    </a:solidFill>
                  </a:rPr>
                  <a:t>q</a:t>
                </a:r>
              </a:p>
            </p:txBody>
          </p:sp>
        </mc:Choice>
        <mc:Fallback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4F5A2A49-2EFD-4714-82D5-45BB741249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6112" y="2816159"/>
                <a:ext cx="2150140" cy="822276"/>
              </a:xfrm>
              <a:prstGeom prst="rect">
                <a:avLst/>
              </a:prstGeom>
              <a:blipFill>
                <a:blip r:embed="rId6"/>
                <a:stretch>
                  <a:fillRect r="-4816" b="-6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C71643B-D9E4-4C97-A3BB-721850895C7C}"/>
                  </a:ext>
                </a:extLst>
              </p:cNvPr>
              <p:cNvSpPr/>
              <p:nvPr/>
            </p:nvSpPr>
            <p:spPr>
              <a:xfrm>
                <a:off x="3048000" y="3743304"/>
                <a:ext cx="6096000" cy="27671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30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"/>
                </a:pPr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1. Fall:</a:t>
                </a:r>
                <a:r>
                  <a:rPr lang="de-AT" sz="2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4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de-AT" sz="24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&lt;0</m:t>
                    </m:r>
                  </m:oMath>
                </a14:m>
                <a:r>
                  <a:rPr lang="de-AT" sz="2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es gibt </a:t>
                </a:r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keine</a:t>
                </a:r>
                <a:r>
                  <a:rPr lang="de-AT" sz="2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reelle Lösung</a:t>
                </a:r>
              </a:p>
              <a:p>
                <a:pPr marL="342900" lvl="0" indent="-342900">
                  <a:lnSpc>
                    <a:spcPct val="130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"/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0000"/>
                  </a:lnSpc>
                  <a:buFont typeface="Wingdings" panose="05000000000000000000" pitchFamily="2" charset="2"/>
                  <a:buChar char=""/>
                </a:pPr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2. Fall:</a:t>
                </a:r>
                <a:r>
                  <a:rPr lang="de-AT" sz="2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4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de-AT" sz="24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de-AT" sz="2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es gibt </a:t>
                </a:r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</a:t>
                </a:r>
                <a:r>
                  <a:rPr lang="de-AT" sz="2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reelle Lösung</a:t>
                </a:r>
              </a:p>
              <a:p>
                <a:pPr marL="342900" lvl="0" indent="-342900">
                  <a:lnSpc>
                    <a:spcPct val="130000"/>
                  </a:lnSpc>
                  <a:buFont typeface="Wingdings" panose="05000000000000000000" pitchFamily="2" charset="2"/>
                  <a:buChar char=""/>
                </a:pP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0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3. Fall:</a:t>
                </a:r>
                <a:r>
                  <a:rPr lang="de-AT" sz="2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4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de-AT" sz="24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de-AT" sz="2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es gibt </a:t>
                </a:r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zwei</a:t>
                </a:r>
                <a:r>
                  <a:rPr lang="de-AT" sz="2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reelle Lösung</a:t>
                </a: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C71643B-D9E4-4C97-A3BB-721850895C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743304"/>
                <a:ext cx="6096000" cy="2767168"/>
              </a:xfrm>
              <a:prstGeom prst="rect">
                <a:avLst/>
              </a:prstGeom>
              <a:blipFill>
                <a:blip r:embed="rId7"/>
                <a:stretch>
                  <a:fillRect l="-1300" b="-418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0262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4F5A2A49-2EFD-4714-82D5-45BB741249AC}"/>
                  </a:ext>
                </a:extLst>
              </p:cNvPr>
              <p:cNvSpPr/>
              <p:nvPr/>
            </p:nvSpPr>
            <p:spPr>
              <a:xfrm>
                <a:off x="8847562" y="1125507"/>
                <a:ext cx="2417072" cy="93936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AT" sz="2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2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𝒑</m:t>
                                  </m:r>
                                </m:num>
                                <m:den>
                                  <m:r>
                                    <a:rPr lang="de-AT" sz="2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AT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𝒒</m:t>
                      </m:r>
                    </m:oMath>
                  </m:oMathPara>
                </a14:m>
                <a:endParaRPr lang="de-AT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4F5A2A49-2EFD-4714-82D5-45BB741249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7562" y="1125507"/>
                <a:ext cx="2417072" cy="9393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>
            <a:extLst>
              <a:ext uri="{FF2B5EF4-FFF2-40B4-BE49-F238E27FC236}">
                <a16:creationId xmlns:a16="http://schemas.microsoft.com/office/drawing/2014/main" id="{A387F1BF-3D32-40C7-88F6-57B59C65353B}"/>
              </a:ext>
            </a:extLst>
          </p:cNvPr>
          <p:cNvSpPr/>
          <p:nvPr/>
        </p:nvSpPr>
        <p:spPr>
          <a:xfrm>
            <a:off x="428625" y="342087"/>
            <a:ext cx="9201150" cy="423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Bestimme den Wert p so, dass die quadratische Gleichung </a:t>
            </a:r>
            <a:r>
              <a:rPr lang="de-AT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genau eine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reelle Lösung hat.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365D93E0-C18A-497E-9777-A9701FA0158D}"/>
                  </a:ext>
                </a:extLst>
              </p:cNvPr>
              <p:cNvSpPr/>
              <p:nvPr/>
            </p:nvSpPr>
            <p:spPr>
              <a:xfrm>
                <a:off x="3193217" y="989620"/>
                <a:ext cx="241700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𝑝𝑥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+4=0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365D93E0-C18A-497E-9777-A9701FA015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3217" y="989620"/>
                <a:ext cx="2417008" cy="461665"/>
              </a:xfrm>
              <a:prstGeom prst="rect">
                <a:avLst/>
              </a:prstGeom>
              <a:blipFill>
                <a:blip r:embed="rId5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64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4F5A2A49-2EFD-4714-82D5-45BB741249AC}"/>
                  </a:ext>
                </a:extLst>
              </p:cNvPr>
              <p:cNvSpPr/>
              <p:nvPr/>
            </p:nvSpPr>
            <p:spPr>
              <a:xfrm>
                <a:off x="8847562" y="1125507"/>
                <a:ext cx="2417072" cy="93936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AT" sz="2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2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𝒑</m:t>
                                  </m:r>
                                </m:num>
                                <m:den>
                                  <m:r>
                                    <a:rPr lang="de-AT" sz="2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AT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𝒒</m:t>
                      </m:r>
                    </m:oMath>
                  </m:oMathPara>
                </a14:m>
                <a:endParaRPr lang="de-AT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4F5A2A49-2EFD-4714-82D5-45BB741249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7562" y="1125507"/>
                <a:ext cx="2417072" cy="9393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hteck 2">
            <a:extLst>
              <a:ext uri="{FF2B5EF4-FFF2-40B4-BE49-F238E27FC236}">
                <a16:creationId xmlns:a16="http://schemas.microsoft.com/office/drawing/2014/main" id="{FCAB1465-75BD-4145-907D-A52A14DC9AF4}"/>
              </a:ext>
            </a:extLst>
          </p:cNvPr>
          <p:cNvSpPr/>
          <p:nvPr/>
        </p:nvSpPr>
        <p:spPr>
          <a:xfrm>
            <a:off x="317875" y="323037"/>
            <a:ext cx="10058400" cy="783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Bestimme den Wert q so, dass die quadratische Gleichung </a:t>
            </a:r>
            <a:r>
              <a:rPr lang="de-AT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keine, genau eine bzw. zwei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reelle Lösung hat.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3481827-FF19-4074-9DE2-4D2CE64C2E0E}"/>
                  </a:ext>
                </a:extLst>
              </p:cNvPr>
              <p:cNvSpPr/>
              <p:nvPr/>
            </p:nvSpPr>
            <p:spPr>
              <a:xfrm>
                <a:off x="3676107" y="1053819"/>
                <a:ext cx="241989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3481827-FF19-4074-9DE2-4D2CE64C2E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6107" y="1053819"/>
                <a:ext cx="2419893" cy="461665"/>
              </a:xfrm>
              <a:prstGeom prst="rect">
                <a:avLst/>
              </a:prstGeom>
              <a:blipFill>
                <a:blip r:embed="rId5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7837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Gleichungen</a:t>
            </a:r>
            <a:b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Anzahl der Lösungen - Vorzeichen</a:t>
            </a:r>
            <a:endParaRPr lang="de-AT" sz="14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Untertitel 3"/>
          <p:cNvSpPr txBox="1">
            <a:spLocks/>
          </p:cNvSpPr>
          <p:nvPr/>
        </p:nvSpPr>
        <p:spPr>
          <a:xfrm>
            <a:off x="2853833" y="894007"/>
            <a:ext cx="7891272" cy="721895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numCol="1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de-AT" sz="3200" u="sng" dirty="0"/>
              <a:t>Ausblick – nächstes Lernvideo</a:t>
            </a:r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8F2101E0-256F-4B97-9DE7-1F7EED66AB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101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vortex dir="r"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6" name="drumroll.wav"/>
          </p:stSnd>
        </p:sndAc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155</Words>
  <Application>Microsoft Office PowerPoint</Application>
  <PresentationFormat>Breitbild</PresentationFormat>
  <Paragraphs>22</Paragraphs>
  <Slides>5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Arial Black</vt:lpstr>
      <vt:lpstr>Calibri</vt:lpstr>
      <vt:lpstr>Cambria Math</vt:lpstr>
      <vt:lpstr>Georgia</vt:lpstr>
      <vt:lpstr>Trebuchet MS</vt:lpstr>
      <vt:lpstr>Wingdings</vt:lpstr>
      <vt:lpstr>Holzart</vt:lpstr>
      <vt:lpstr>Quadratische Gleichungen Parametervariation – Kleine Lösungsformel</vt:lpstr>
      <vt:lpstr>PowerPoint-Präsentation</vt:lpstr>
      <vt:lpstr>PowerPoint-Präsentation</vt:lpstr>
      <vt:lpstr>PowerPoint-Präsentation</vt:lpstr>
      <vt:lpstr>Quadratische Gleichungen  Anzahl der Lösungen - Vorzeichen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Lukas Tegischer</cp:lastModifiedBy>
  <cp:revision>100</cp:revision>
  <dcterms:created xsi:type="dcterms:W3CDTF">2020-04-09T06:13:57Z</dcterms:created>
  <dcterms:modified xsi:type="dcterms:W3CDTF">2021-02-03T17:24:25Z</dcterms:modified>
</cp:coreProperties>
</file>