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96" r:id="rId3"/>
    <p:sldId id="300" r:id="rId4"/>
    <p:sldId id="299" r:id="rId5"/>
    <p:sldId id="301" r:id="rId6"/>
    <p:sldId id="302" r:id="rId7"/>
    <p:sldId id="304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73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Aufbau der Hauptform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Bestimmung des Scheitelpunktes (Var. 2: Nullstellen)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933FEBC4-EB34-4061-A300-C5AF82F8D4B9}"/>
              </a:ext>
            </a:extLst>
          </p:cNvPr>
          <p:cNvSpPr/>
          <p:nvPr/>
        </p:nvSpPr>
        <p:spPr>
          <a:xfrm>
            <a:off x="1028332" y="1973817"/>
            <a:ext cx="97877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Scheitelpunkt der Hauptform mit Hilfe der Nullstellen bestimmen (Var. 2)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B4F4425-CF30-48CD-8D8E-D7BF57459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F083282-088F-4994-A6E7-CBB2C145ED64}"/>
              </a:ext>
            </a:extLst>
          </p:cNvPr>
          <p:cNvSpPr txBox="1"/>
          <p:nvPr/>
        </p:nvSpPr>
        <p:spPr>
          <a:xfrm>
            <a:off x="3252111" y="2550899"/>
            <a:ext cx="5687776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de-AT" sz="2400" dirty="0"/>
              <a:t>Erinnerung: Bestimmung der Nullstellen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4FC70BEE-45EE-4406-9AB6-DE37DBE993B9}"/>
                  </a:ext>
                </a:extLst>
              </p:cNvPr>
              <p:cNvSpPr txBox="1"/>
              <p:nvPr/>
            </p:nvSpPr>
            <p:spPr>
              <a:xfrm>
                <a:off x="236703" y="3243397"/>
                <a:ext cx="11718593" cy="11695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de-AT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Graphische</a:t>
                </a:r>
                <a:r>
                  <a:rPr lang="de-AT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Bestimmung: Funktion zeichnen </a:t>
                </a:r>
                <a14:m>
                  <m:oMath xmlns:m="http://schemas.openxmlformats.org/officeDocument/2006/math">
                    <m:r>
                      <a:rPr lang="de-AT" sz="2800" i="1" dirty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→</m:t>
                    </m:r>
                  </m:oMath>
                </a14:m>
                <a:r>
                  <a:rPr lang="de-AT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Schnittpunkt mit der x-Achse</a:t>
                </a:r>
                <a:br>
                  <a:rPr lang="de-AT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endParaRPr lang="de-AT" sz="1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indent="-342900">
                  <a:buAutoNum type="arabicPeriod"/>
                </a:pPr>
                <a:r>
                  <a:rPr lang="de-AT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Rechnerische</a:t>
                </a:r>
                <a:r>
                  <a:rPr lang="de-AT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Bestimmung </a:t>
                </a:r>
                <a14:m>
                  <m:oMath xmlns:m="http://schemas.openxmlformats.org/officeDocument/2006/math">
                    <m:r>
                      <a:rPr lang="de-AT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𝑓</m:t>
                    </m:r>
                    <m:d>
                      <m:dPr>
                        <m:ctrlPr>
                          <a:rPr lang="de-AT" sz="2800" i="1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2800" i="1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</m:d>
                    <m:r>
                      <a:rPr lang="de-AT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=0</m:t>
                    </m:r>
                    <m:r>
                      <a:rPr lang="de-AT" sz="2800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→</m:t>
                    </m:r>
                  </m:oMath>
                </a14:m>
                <a:r>
                  <a:rPr lang="de-AT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Kleine/Große Lösungsformel</a:t>
                </a: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4FC70BEE-45EE-4406-9AB6-DE37DBE993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703" y="3243397"/>
                <a:ext cx="11718593" cy="1169551"/>
              </a:xfrm>
              <a:prstGeom prst="rect">
                <a:avLst/>
              </a:prstGeom>
              <a:blipFill>
                <a:blip r:embed="rId2"/>
                <a:stretch>
                  <a:fillRect l="-1093" t="-5729" r="-52" b="-1458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30209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933FEBC4-EB34-4061-A300-C5AF82F8D4B9}"/>
              </a:ext>
            </a:extLst>
          </p:cNvPr>
          <p:cNvSpPr/>
          <p:nvPr/>
        </p:nvSpPr>
        <p:spPr>
          <a:xfrm>
            <a:off x="203574" y="457200"/>
            <a:ext cx="115736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Scheitelpunkt der Hauptform mit Hilfe der Nullstellen bestimmen (Var. 2)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B4F4425-CF30-48CD-8D8E-D7BF57459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B6FC20B4-F1E1-42FC-8156-28630F6506B8}"/>
                  </a:ext>
                </a:extLst>
              </p:cNvPr>
              <p:cNvSpPr/>
              <p:nvPr/>
            </p:nvSpPr>
            <p:spPr>
              <a:xfrm>
                <a:off x="203573" y="1143923"/>
                <a:ext cx="11650071" cy="46136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u="sng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Fall 1: ZWEI Nullstellen</a:t>
                </a:r>
                <a:br>
                  <a:rPr lang="de-AT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1.)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Besitzt eine quadratische Funktion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zwei Nullstellen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dann liegt die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x-Koordinate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des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Scheitels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 genau in der Mitte zwischen den beiden Nullstellen. Berechne dazu den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Mittelwert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beiden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Nullstellen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highlight>
                      <a:srgbClr val="00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x-Koordinate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des Scheitels: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AT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AT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AT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AT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2.)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Um die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y-Koordinate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des Scheitelpunktes zu erhalten, musst du den erhaltenen Wert in die Funktionsgleichung einsetzen.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highlight>
                      <a:srgbClr val="00FFFF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y-Koordinate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des Scheitels: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AT" b="0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f</m:t>
                    </m:r>
                    <m:d>
                      <m:dPr>
                        <m:ctrlPr>
                          <a:rPr lang="de-AT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de-AT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AT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de-AT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AT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i="1" dirty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de-AT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de-AT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AT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de-AT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de-AT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AT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de-AT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  <m:e>
                          <m:r>
                            <a:rPr lang="de-AT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b="0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AT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de-AT" sz="20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AT" sz="20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de-AT" sz="20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de-AT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de-AT" sz="20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AT" sz="20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de-AT" sz="20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de-AT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B6FC20B4-F1E1-42FC-8156-28630F6506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3" y="1143923"/>
                <a:ext cx="11650071" cy="4613635"/>
              </a:xfrm>
              <a:prstGeom prst="rect">
                <a:avLst/>
              </a:prstGeom>
              <a:blipFill>
                <a:blip r:embed="rId2"/>
                <a:stretch>
                  <a:fillRect l="-523" t="-66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70379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BB4F4425-CF30-48CD-8D8E-D7BF57459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B6FC20B4-F1E1-42FC-8156-28630F6506B8}"/>
              </a:ext>
            </a:extLst>
          </p:cNvPr>
          <p:cNvSpPr/>
          <p:nvPr/>
        </p:nvSpPr>
        <p:spPr>
          <a:xfrm>
            <a:off x="270964" y="1521397"/>
            <a:ext cx="11650071" cy="40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u="sng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Fall 1: ZWEI Nullstellen (Musterbeispiel)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9FD90734-7375-4EEA-8E99-5FE2444FFF10}"/>
                  </a:ext>
                </a:extLst>
              </p:cNvPr>
              <p:cNvSpPr/>
              <p:nvPr/>
            </p:nvSpPr>
            <p:spPr>
              <a:xfrm>
                <a:off x="203574" y="2211790"/>
                <a:ext cx="7681519" cy="29847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4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Bestimme die Koordinaten des Scheitelpunktes der quadratischen Funktion </a:t>
                </a:r>
                <a14:m>
                  <m:oMath xmlns:m="http://schemas.openxmlformats.org/officeDocument/2006/math">
                    <m:r>
                      <a:rPr lang="de-AT" sz="14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1400" i="1" u="sng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400" i="1" u="sng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14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sz="1400" i="1" u="sng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400" i="1" u="sng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1400" i="1" u="sng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14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+2</m:t>
                    </m:r>
                    <m:r>
                      <a:rPr lang="de-AT" sz="14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4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de-AT" sz="14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3:</a:t>
                </a:r>
                <a:endParaRPr lang="de-AT" sz="2000" u="sng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1.) Bestimmung der </a:t>
                </a:r>
                <a:r>
                  <a:rPr lang="de-AT" sz="16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Nullstellen</a:t>
                </a:r>
                <a: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(graphisch oder rechnerisch) – es gilt </a:t>
                </a:r>
                <a14:m>
                  <m:oMath xmlns:m="http://schemas.openxmlformats.org/officeDocument/2006/math">
                    <m:r>
                      <a:rPr lang="de-AT" sz="1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𝒇</m:t>
                    </m:r>
                    <m:d>
                      <m:dPr>
                        <m:ctrlPr>
                          <a:rPr lang="de-AT" sz="1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  <m:r>
                      <a:rPr lang="de-AT" sz="1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b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de-AT" sz="16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rechnerisch</a:t>
                </a:r>
                <a: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16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+2</m:t>
                    </m:r>
                    <m:r>
                      <a:rPr lang="de-AT" sz="16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6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−3=0  →</m:t>
                    </m:r>
                    <m:r>
                      <a:rPr lang="de-AT" sz="16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𝐾𝑙𝑒𝑖𝑛𝑒</m:t>
                    </m:r>
                    <m:r>
                      <a:rPr lang="de-AT" sz="16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16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𝐿</m:t>
                    </m:r>
                    <m:r>
                      <a:rPr lang="de-AT" sz="16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ö</m:t>
                    </m:r>
                    <m:r>
                      <a:rPr lang="de-AT" sz="16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𝑠𝑢𝑛𝑔𝑠𝑓𝑜𝑟𝑚𝑒𝑙</m:t>
                    </m:r>
                    <m:r>
                      <a:rPr lang="de-AT" sz="16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  <m:sSub>
                      <m:sSubPr>
                        <m:ctrlPr>
                          <a:rPr lang="de-AT" sz="1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de-AT" sz="1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lang="de-AT" sz="1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de-AT" sz="1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𝟑</m:t>
                    </m:r>
                    <m:r>
                      <a:rPr lang="de-AT" sz="1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de-AT" sz="1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de-AT" sz="1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r>
                      <a:rPr lang="de-AT" sz="1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</m:t>
                    </m:r>
                  </m:oMath>
                </a14:m>
                <a:endParaRPr lang="de-AT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de-AT" sz="16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graphisch</a:t>
                </a:r>
                <a: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Funktion zeichnen &amp; Nullstellen ablesen.</a:t>
                </a:r>
                <a:endParaRPr lang="de-AT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2.)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x-Koordinate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von S: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AT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AT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AT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AT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AT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AT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de-AT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−3+1</m:t>
                        </m:r>
                      </m:num>
                      <m:den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−1</m:t>
                    </m:r>
                  </m:oMath>
                </a14:m>
                <a:endParaRPr lang="de-AT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3.)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y- Koordinate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von S: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+2∙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+3=1−2−3=−4</m:t>
                    </m:r>
                  </m:oMath>
                </a14:m>
                <a:endParaRPr lang="de-AT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4.) Koordinaten des </a:t>
                </a:r>
                <a:r>
                  <a:rPr lang="de-AT" b="1" dirty="0">
                    <a:solidFill>
                      <a:srgbClr val="7030A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Scheitelpunktes </a:t>
                </a:r>
                <a14:m>
                  <m:oMath xmlns:m="http://schemas.openxmlformats.org/officeDocument/2006/math">
                    <m:r>
                      <a:rPr lang="de-AT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𝑺</m:t>
                    </m:r>
                    <m:r>
                      <a:rPr lang="de-AT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=(−1|−4)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9FD90734-7375-4EEA-8E99-5FE2444FFF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2211790"/>
                <a:ext cx="7681519" cy="2984791"/>
              </a:xfrm>
              <a:prstGeom prst="rect">
                <a:avLst/>
              </a:prstGeom>
              <a:blipFill>
                <a:blip r:embed="rId2"/>
                <a:stretch>
                  <a:fillRect l="-635" t="-204" b="-245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>
            <a:extLst>
              <a:ext uri="{FF2B5EF4-FFF2-40B4-BE49-F238E27FC236}">
                <a16:creationId xmlns:a16="http://schemas.microsoft.com/office/drawing/2014/main" id="{A200DAF2-A897-4918-BCEE-BE49FA76EAE2}"/>
              </a:ext>
            </a:extLst>
          </p:cNvPr>
          <p:cNvPicPr/>
          <p:nvPr/>
        </p:nvPicPr>
        <p:blipFill rotWithShape="1">
          <a:blip r:embed="rId3"/>
          <a:srcRect l="43957" b="27799"/>
          <a:stretch/>
        </p:blipFill>
        <p:spPr bwMode="auto">
          <a:xfrm>
            <a:off x="7768854" y="1689839"/>
            <a:ext cx="3883454" cy="3650487"/>
          </a:xfrm>
          <a:prstGeom prst="rect">
            <a:avLst/>
          </a:prstGeom>
          <a:ln w="28575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441787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933FEBC4-EB34-4061-A300-C5AF82F8D4B9}"/>
              </a:ext>
            </a:extLst>
          </p:cNvPr>
          <p:cNvSpPr/>
          <p:nvPr/>
        </p:nvSpPr>
        <p:spPr>
          <a:xfrm>
            <a:off x="203574" y="457200"/>
            <a:ext cx="115736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Scheitelpunkt der Hauptform mit Hilfe der Nullstellen bestimmen (Var. 2)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B6FC20B4-F1E1-42FC-8156-28630F6506B8}"/>
              </a:ext>
            </a:extLst>
          </p:cNvPr>
          <p:cNvSpPr/>
          <p:nvPr/>
        </p:nvSpPr>
        <p:spPr>
          <a:xfrm>
            <a:off x="203573" y="1143923"/>
            <a:ext cx="11650071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000" b="1" u="sng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Fall 2: EINE Nullstelle</a:t>
            </a:r>
            <a:br>
              <a:rPr lang="de-AT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Besitzt eine quadratische Funktion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genau eine Nullstelle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, so entspricht der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Scheitelpunkt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 dem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Nullpunkt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 dieser Funktion.</a:t>
            </a:r>
          </a:p>
          <a:p>
            <a:endParaRPr lang="de-A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sz="2400" dirty="0">
                <a:highlight>
                  <a:srgbClr val="00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x-Koordinate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des Scheitels = </a:t>
            </a:r>
            <a:r>
              <a:rPr lang="de-AT" sz="2400" dirty="0">
                <a:highlight>
                  <a:srgbClr val="00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Nullstelle</a:t>
            </a:r>
            <a:b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de-AT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sz="2400" dirty="0">
                <a:highlight>
                  <a:srgbClr val="00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y-Koordinate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des Scheitels = </a:t>
            </a:r>
            <a:r>
              <a:rPr lang="de-AT" sz="2400" dirty="0">
                <a:highlight>
                  <a:srgbClr val="00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87CE3FB-7075-4463-B5F4-B3B433AE7ED1}"/>
              </a:ext>
            </a:extLst>
          </p:cNvPr>
          <p:cNvPicPr/>
          <p:nvPr/>
        </p:nvPicPr>
        <p:blipFill rotWithShape="1">
          <a:blip r:embed="rId2"/>
          <a:srcRect l="55923" b="41829"/>
          <a:stretch/>
        </p:blipFill>
        <p:spPr bwMode="auto">
          <a:xfrm>
            <a:off x="4373178" y="3338751"/>
            <a:ext cx="3445644" cy="3196695"/>
          </a:xfrm>
          <a:prstGeom prst="rect">
            <a:avLst/>
          </a:prstGeom>
          <a:ln w="28575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406712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933FEBC4-EB34-4061-A300-C5AF82F8D4B9}"/>
              </a:ext>
            </a:extLst>
          </p:cNvPr>
          <p:cNvSpPr/>
          <p:nvPr/>
        </p:nvSpPr>
        <p:spPr>
          <a:xfrm>
            <a:off x="203574" y="457200"/>
            <a:ext cx="115736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Scheitelpunkt der Hauptform mit Hilfe der Nullstellen bestimmen (Var. 2)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B4F4425-CF30-48CD-8D8E-D7BF57459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B6FC20B4-F1E1-42FC-8156-28630F6506B8}"/>
              </a:ext>
            </a:extLst>
          </p:cNvPr>
          <p:cNvSpPr/>
          <p:nvPr/>
        </p:nvSpPr>
        <p:spPr>
          <a:xfrm>
            <a:off x="203573" y="1143923"/>
            <a:ext cx="11650071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000" b="1" u="sng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Fall 3: KEINE Nullstelle</a:t>
            </a:r>
            <a:br>
              <a:rPr lang="de-AT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Besitzt eine quadratische Funktion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keine Nullstelle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, so kann man den Scheitelpunkt </a:t>
            </a:r>
            <a:r>
              <a:rPr lang="de-AT" dirty="0">
                <a:highlight>
                  <a:srgbClr val="FF00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NICHT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 mit Hilfe von Nullstellen bestimmen.</a:t>
            </a:r>
            <a:b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de-A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--------&gt; Du musst das in </a:t>
            </a:r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Variante 1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beschriebene Verfahren verwenden.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5889FAE7-915E-4F77-83CF-A6BC77E93C46}"/>
              </a:ext>
            </a:extLst>
          </p:cNvPr>
          <p:cNvPicPr/>
          <p:nvPr/>
        </p:nvPicPr>
        <p:blipFill rotWithShape="1">
          <a:blip r:embed="rId2"/>
          <a:srcRect l="62677" b="47132"/>
          <a:stretch/>
        </p:blipFill>
        <p:spPr bwMode="auto">
          <a:xfrm>
            <a:off x="4365368" y="3088039"/>
            <a:ext cx="3461264" cy="3297157"/>
          </a:xfrm>
          <a:prstGeom prst="rect">
            <a:avLst/>
          </a:prstGeom>
          <a:ln w="28575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969658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7BC43AB0-9944-4C38-9805-47D416D26200}"/>
              </a:ext>
            </a:extLst>
          </p:cNvPr>
          <p:cNvSpPr/>
          <p:nvPr/>
        </p:nvSpPr>
        <p:spPr>
          <a:xfrm>
            <a:off x="203574" y="457200"/>
            <a:ext cx="11029285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9)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Gegeben ist die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Funktionsgleichung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einer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quadratischen Funktion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Bestimme die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Nullstellen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rechnerisch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ermittle anhand der Nullstellen die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Koordinaten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Scheitelpunktes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71F357FF-191E-4874-8257-633B1F6E422E}"/>
                  </a:ext>
                </a:extLst>
              </p:cNvPr>
              <p:cNvSpPr/>
              <p:nvPr/>
            </p:nvSpPr>
            <p:spPr>
              <a:xfrm>
                <a:off x="225665" y="1129115"/>
                <a:ext cx="251908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b="1" dirty="0"/>
                  <a:t>c.</a:t>
                </a:r>
                <a:r>
                  <a:rPr lang="de-AT" dirty="0"/>
                  <a:t>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AT" i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AT" i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AT" i="0">
                        <a:latin typeface="Cambria Math" panose="02040503050406030204" pitchFamily="18" charset="0"/>
                      </a:rPr>
                      <m:t>+2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AT" i="0">
                        <a:latin typeface="Cambria Math" panose="02040503050406030204" pitchFamily="18" charset="0"/>
                      </a:rPr>
                      <m:t>−15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71F357FF-191E-4874-8257-633B1F6E42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665" y="1129115"/>
                <a:ext cx="2519088" cy="369332"/>
              </a:xfrm>
              <a:prstGeom prst="rect">
                <a:avLst/>
              </a:prstGeom>
              <a:blipFill>
                <a:blip r:embed="rId2"/>
                <a:stretch>
                  <a:fillRect l="-1937" t="-9836" b="-2295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65347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411</Words>
  <Application>Microsoft Office PowerPoint</Application>
  <PresentationFormat>Breitbild</PresentationFormat>
  <Paragraphs>31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Calibri</vt:lpstr>
      <vt:lpstr>Cambria Math</vt:lpstr>
      <vt:lpstr>Georgia</vt:lpstr>
      <vt:lpstr>Trebuchet MS</vt:lpstr>
      <vt:lpstr>Wingdings</vt:lpstr>
      <vt:lpstr>Holzart</vt:lpstr>
      <vt:lpstr>Aufbau der Hauptform  Bestimmung des Scheitelpunktes (Var. 2: Nullstellen)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236</cp:revision>
  <dcterms:created xsi:type="dcterms:W3CDTF">2020-04-09T06:13:57Z</dcterms:created>
  <dcterms:modified xsi:type="dcterms:W3CDTF">2022-11-05T21:17:08Z</dcterms:modified>
</cp:coreProperties>
</file>