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305" r:id="rId3"/>
    <p:sldId id="306" r:id="rId4"/>
    <p:sldId id="307" r:id="rId5"/>
    <p:sldId id="308" r:id="rId6"/>
    <p:sldId id="29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191E02-C773-4339-9F45-8C9188AAF29E}" v="11" dt="2021-01-28T21:16:18.4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4051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5427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8449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974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Parametervariation – Große Lösungsformel</a:t>
            </a:r>
            <a:endParaRPr lang="de-AT" sz="36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FD6710D9-1CE8-4542-848B-E626712C6E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203575" y="376574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</a:t>
                </a:r>
                <a14:m>
                  <m:oMath xmlns:m="http://schemas.openxmlformats.org/officeDocument/2006/math"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𝐚𝐥𝐥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𝟑𝐚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−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𝐀𝐥𝐥𝐠𝐞𝐦𝐞𝐢𝐧𝐞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𝐅𝐨𝐫𝐦</m:t>
                    </m:r>
                    <m:r>
                      <a:rPr lang="de-AT" sz="3200" b="1" i="0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: 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𝒂𝒙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²+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𝒃𝒙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𝒄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𝟎</m:t>
                    </m:r>
                  </m:oMath>
                </a14:m>
                <a:endParaRPr lang="de-AT" sz="32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5" y="376574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B8118A-E40D-49A7-8ED4-E70771D9F14A}"/>
                  </a:ext>
                </a:extLst>
              </p:cNvPr>
              <p:cNvSpPr/>
              <p:nvPr/>
            </p:nvSpPr>
            <p:spPr>
              <a:xfrm>
                <a:off x="3048000" y="1113647"/>
                <a:ext cx="6096000" cy="143981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de-AT" sz="2400" dirty="0">
                    <a:highlight>
                      <a:srgbClr val="FFFF00"/>
                    </a:highlight>
                    <a:latin typeface="Arial Black" panose="020B0A040201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Große Lösungsformel</a:t>
                </a:r>
                <a:endParaRPr lang="de-AT" sz="32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i="1"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400"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400" b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4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4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AT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4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B8118A-E40D-49A7-8ED4-E70771D9F1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113647"/>
                <a:ext cx="6096000" cy="14398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4F5A2A49-2EFD-4714-82D5-45BB741249AC}"/>
                  </a:ext>
                </a:extLst>
              </p:cNvPr>
              <p:cNvSpPr/>
              <p:nvPr/>
            </p:nvSpPr>
            <p:spPr>
              <a:xfrm>
                <a:off x="4866112" y="2705763"/>
                <a:ext cx="2459776" cy="52322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A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𝒂𝒄</m:t>
                      </m:r>
                    </m:oMath>
                  </m:oMathPara>
                </a14:m>
                <a:endParaRPr lang="de-AT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4F5A2A49-2EFD-4714-82D5-45BB741249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6112" y="2705763"/>
                <a:ext cx="2459776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C71643B-D9E4-4C97-A3BB-721850895C7C}"/>
                  </a:ext>
                </a:extLst>
              </p:cNvPr>
              <p:cNvSpPr/>
              <p:nvPr/>
            </p:nvSpPr>
            <p:spPr>
              <a:xfrm>
                <a:off x="3048000" y="3629018"/>
                <a:ext cx="6096000" cy="27671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30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1. Fall:</a:t>
                </a:r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2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es gibt </a:t>
                </a: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keine</a:t>
                </a:r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reelle Lösung</a:t>
                </a:r>
              </a:p>
              <a:p>
                <a:pPr marL="342900" lvl="0" indent="-342900">
                  <a:lnSpc>
                    <a:spcPct val="130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buFont typeface="Wingdings" panose="05000000000000000000" pitchFamily="2" charset="2"/>
                  <a:buChar char=""/>
                </a:pP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2. Fall:</a:t>
                </a:r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2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es gibt </a:t>
                </a: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</a:t>
                </a:r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reelle Lösung</a:t>
                </a:r>
              </a:p>
              <a:p>
                <a:pPr marL="342900" lvl="0" indent="-342900">
                  <a:lnSpc>
                    <a:spcPct val="130000"/>
                  </a:lnSpc>
                  <a:buFont typeface="Wingdings" panose="05000000000000000000" pitchFamily="2" charset="2"/>
                  <a:buChar char=""/>
                </a:pP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3. Fall:</a:t>
                </a:r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2400" i="1" u="sng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es gibt </a:t>
                </a: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</a:t>
                </a:r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reelle Lösung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C71643B-D9E4-4C97-A3BB-721850895C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629018"/>
                <a:ext cx="6096000" cy="2767168"/>
              </a:xfrm>
              <a:prstGeom prst="rect">
                <a:avLst/>
              </a:prstGeom>
              <a:blipFill>
                <a:blip r:embed="rId7"/>
                <a:stretch>
                  <a:fillRect l="-1300" b="-418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0262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4F5A2A49-2EFD-4714-82D5-45BB741249AC}"/>
                  </a:ext>
                </a:extLst>
              </p:cNvPr>
              <p:cNvSpPr/>
              <p:nvPr/>
            </p:nvSpPr>
            <p:spPr>
              <a:xfrm>
                <a:off x="8352262" y="1173132"/>
                <a:ext cx="2459776" cy="52322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A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𝒂𝒄</m:t>
                      </m:r>
                    </m:oMath>
                  </m:oMathPara>
                </a14:m>
                <a:endParaRPr lang="de-AT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4F5A2A49-2EFD-4714-82D5-45BB741249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2262" y="1173132"/>
                <a:ext cx="2459776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709F5CC0-415A-4F3D-980F-30E334D5CE3A}"/>
                  </a:ext>
                </a:extLst>
              </p:cNvPr>
              <p:cNvSpPr/>
              <p:nvPr/>
            </p:nvSpPr>
            <p:spPr>
              <a:xfrm>
                <a:off x="285750" y="248135"/>
                <a:ext cx="9944100" cy="12854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Bestimme den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Wert a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jeweils so, dass die quadratische Gleichung </a:t>
                </a:r>
                <a:r>
                  <a:rPr lang="de-AT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keine,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bzw.</a:t>
                </a:r>
                <a:r>
                  <a:rPr lang="de-AT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zwei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reelle Lösung(en) hat. Gib die Bedingung für a für den jeweiligen Lösungsfall an.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+8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+2=0</m:t>
                      </m:r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709F5CC0-415A-4F3D-980F-30E334D5CE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50" y="248135"/>
                <a:ext cx="9944100" cy="1285416"/>
              </a:xfrm>
              <a:prstGeom prst="rect">
                <a:avLst/>
              </a:prstGeom>
              <a:blipFill>
                <a:blip r:embed="rId5"/>
                <a:stretch>
                  <a:fillRect l="-552" t="-237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E80AB80-F49E-4F3C-A520-62C0C344DBD6}"/>
                  </a:ext>
                </a:extLst>
              </p:cNvPr>
              <p:cNvSpPr/>
              <p:nvPr/>
            </p:nvSpPr>
            <p:spPr>
              <a:xfrm>
                <a:off x="285750" y="2170844"/>
                <a:ext cx="4478277" cy="42165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30000"/>
                  </a:lnSpc>
                </a:pPr>
                <a:r>
                  <a:rPr lang="de-AT" b="1" dirty="0">
                    <a:highlight>
                      <a:srgbClr val="FFFF00"/>
                    </a:highlight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Schritt 1: </a:t>
                </a:r>
                <a14:m>
                  <m:oMath xmlns:m="http://schemas.openxmlformats.org/officeDocument/2006/math">
                    <m:r>
                      <a:rPr lang="de-AT" b="1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𝑫</m:t>
                    </m:r>
                    <m:r>
                      <a:rPr lang="de-AT" b="1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1" i="1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de-AT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– es gibt </a:t>
                </a:r>
                <a:r>
                  <a:rPr lang="de-AT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</a:t>
                </a:r>
                <a:r>
                  <a:rPr lang="de-AT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reelle Lösung</a:t>
                </a:r>
              </a:p>
            </p:txBody>
          </p:sp>
        </mc:Choice>
        <mc:Fallback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E80AB80-F49E-4F3C-A520-62C0C344DB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50" y="2170844"/>
                <a:ext cx="4478277" cy="421654"/>
              </a:xfrm>
              <a:prstGeom prst="rect">
                <a:avLst/>
              </a:prstGeom>
              <a:blipFill>
                <a:blip r:embed="rId6"/>
                <a:stretch>
                  <a:fillRect l="-1224" r="-136" b="-2318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64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8E091486-7E44-4D1B-96A1-1D62C02889D3}"/>
              </a:ext>
            </a:extLst>
          </p:cNvPr>
          <p:cNvSpPr/>
          <p:nvPr/>
        </p:nvSpPr>
        <p:spPr>
          <a:xfrm>
            <a:off x="203575" y="454618"/>
            <a:ext cx="10283450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Bestimme den Parameter b so, dass die quadratische Gleichung </a:t>
            </a:r>
            <a:r>
              <a:rPr lang="de-A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genau eine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reelle Lösung besitzt.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62F5B9A-0DA0-4A84-B6F1-11725A7E601B}"/>
                  </a:ext>
                </a:extLst>
              </p:cNvPr>
              <p:cNvSpPr/>
              <p:nvPr/>
            </p:nvSpPr>
            <p:spPr>
              <a:xfrm>
                <a:off x="4054241" y="969590"/>
                <a:ext cx="258211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+2=0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62F5B9A-0DA0-4A84-B6F1-11725A7E60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241" y="969590"/>
                <a:ext cx="2582117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457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4F5A2A49-2EFD-4714-82D5-45BB741249AC}"/>
                  </a:ext>
                </a:extLst>
              </p:cNvPr>
              <p:cNvSpPr/>
              <p:nvPr/>
            </p:nvSpPr>
            <p:spPr>
              <a:xfrm>
                <a:off x="8352262" y="1173132"/>
                <a:ext cx="2459776" cy="52322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A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𝒂𝒄</m:t>
                      </m:r>
                    </m:oMath>
                  </m:oMathPara>
                </a14:m>
                <a:endParaRPr lang="de-AT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4F5A2A49-2EFD-4714-82D5-45BB741249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2262" y="1173132"/>
                <a:ext cx="2459776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eck 2">
            <a:extLst>
              <a:ext uri="{FF2B5EF4-FFF2-40B4-BE49-F238E27FC236}">
                <a16:creationId xmlns:a16="http://schemas.microsoft.com/office/drawing/2014/main" id="{709F5CC0-415A-4F3D-980F-30E334D5CE3A}"/>
              </a:ext>
            </a:extLst>
          </p:cNvPr>
          <p:cNvSpPr/>
          <p:nvPr/>
        </p:nvSpPr>
        <p:spPr>
          <a:xfrm>
            <a:off x="285750" y="248135"/>
            <a:ext cx="9944100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den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Wert c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jeweils so, dass die quadratische Gleichung </a:t>
            </a:r>
            <a: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keine,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bzw.</a:t>
            </a:r>
            <a: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zwei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reelle Lösung(en) hat. Gib die Bedingung für a für den jeweiligen Lösungsfall an.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726A3DFA-0F8E-4B3F-B461-84F827417B75}"/>
                  </a:ext>
                </a:extLst>
              </p:cNvPr>
              <p:cNvSpPr/>
              <p:nvPr/>
            </p:nvSpPr>
            <p:spPr>
              <a:xfrm>
                <a:off x="2871775" y="1176557"/>
                <a:ext cx="276107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40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²−5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726A3DFA-0F8E-4B3F-B461-84F827417B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775" y="1176557"/>
                <a:ext cx="2761077" cy="461665"/>
              </a:xfrm>
              <a:prstGeom prst="rect">
                <a:avLst/>
              </a:prstGeom>
              <a:blipFill>
                <a:blip r:embed="rId5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490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Kleine Lösungsformel (Parametervariation – Anzahl der Lösungen)</a:t>
            </a:r>
            <a:endParaRPr lang="de-AT" sz="14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Untertitel 3"/>
          <p:cNvSpPr txBox="1">
            <a:spLocks/>
          </p:cNvSpPr>
          <p:nvPr/>
        </p:nvSpPr>
        <p:spPr>
          <a:xfrm>
            <a:off x="2853833" y="894007"/>
            <a:ext cx="7891272" cy="72189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numCol="1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de-AT" sz="3200" u="sng" dirty="0"/>
              <a:t>Ausblick – nächstes Lernvideo</a:t>
            </a: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8F2101E0-256F-4B97-9DE7-1F7EED66AB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10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 dir="r"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6" name="drumroll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230</Words>
  <Application>Microsoft Office PowerPoint</Application>
  <PresentationFormat>Breitbild</PresentationFormat>
  <Paragraphs>26</Paragraphs>
  <Slides>6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 Black</vt:lpstr>
      <vt:lpstr>Calibri</vt:lpstr>
      <vt:lpstr>Cambria Math</vt:lpstr>
      <vt:lpstr>Georgia</vt:lpstr>
      <vt:lpstr>Trebuchet MS</vt:lpstr>
      <vt:lpstr>Wingdings</vt:lpstr>
      <vt:lpstr>Holzart</vt:lpstr>
      <vt:lpstr>Quadratische Gleichungen Parametervariation – Große Lösungsformel</vt:lpstr>
      <vt:lpstr>PowerPoint-Präsentation</vt:lpstr>
      <vt:lpstr>PowerPoint-Präsentation</vt:lpstr>
      <vt:lpstr>PowerPoint-Präsentation</vt:lpstr>
      <vt:lpstr>PowerPoint-Präsentation</vt:lpstr>
      <vt:lpstr>Quadratische Gleichungen  Kleine Lösungsformel (Parametervariation – Anzahl der Lösungen)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Lukas Tegischer</cp:lastModifiedBy>
  <cp:revision>99</cp:revision>
  <dcterms:created xsi:type="dcterms:W3CDTF">2020-04-09T06:13:57Z</dcterms:created>
  <dcterms:modified xsi:type="dcterms:W3CDTF">2021-02-03T17:18:12Z</dcterms:modified>
</cp:coreProperties>
</file>