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94" r:id="rId3"/>
    <p:sldId id="295" r:id="rId4"/>
    <p:sldId id="296" r:id="rId5"/>
    <p:sldId id="297" r:id="rId6"/>
    <p:sldId id="298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732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05.11.2022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05.11.2022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05.11.2022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90" y="1771135"/>
            <a:ext cx="9281160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Aufbau der Hauptform</a:t>
            </a:r>
            <a:b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Bestimmung des Scheitelpunktes (Var. 1)</a:t>
            </a:r>
            <a:endParaRPr lang="de-AT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>
            <a:extLst>
              <a:ext uri="{FF2B5EF4-FFF2-40B4-BE49-F238E27FC236}">
                <a16:creationId xmlns:a16="http://schemas.microsoft.com/office/drawing/2014/main" id="{933FEBC4-EB34-4061-A300-C5AF82F8D4B9}"/>
              </a:ext>
            </a:extLst>
          </p:cNvPr>
          <p:cNvSpPr/>
          <p:nvPr/>
        </p:nvSpPr>
        <p:spPr>
          <a:xfrm>
            <a:off x="309152" y="1044644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Scheitelpunkt einer quadratischen Funktion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BB4F4425-CF30-48CD-8D8E-D7BF57459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5A9F737-8C5B-40FE-8AA4-A0AE990D0BEA}"/>
              </a:ext>
            </a:extLst>
          </p:cNvPr>
          <p:cNvSpPr txBox="1"/>
          <p:nvPr/>
        </p:nvSpPr>
        <p:spPr>
          <a:xfrm>
            <a:off x="1367780" y="1756033"/>
            <a:ext cx="9456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Der </a:t>
            </a:r>
            <a:r>
              <a:rPr lang="de-AT" sz="24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Scheitel/Scheitelpunkt </a:t>
            </a: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ist der </a:t>
            </a:r>
            <a:r>
              <a:rPr lang="de-AT" sz="24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höchste</a:t>
            </a: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 bzw. </a:t>
            </a:r>
            <a:r>
              <a:rPr lang="de-AT" sz="24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tiefste Punkt </a:t>
            </a: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der </a:t>
            </a:r>
            <a:r>
              <a:rPr lang="de-AT" sz="24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Parabel</a:t>
            </a: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899D316E-0A72-4AEE-BC21-515166660007}"/>
              </a:ext>
            </a:extLst>
          </p:cNvPr>
          <p:cNvPicPr/>
          <p:nvPr/>
        </p:nvPicPr>
        <p:blipFill rotWithShape="1">
          <a:blip r:embed="rId2"/>
          <a:srcRect l="55569" t="1" r="-221" b="43161"/>
          <a:stretch/>
        </p:blipFill>
        <p:spPr bwMode="auto">
          <a:xfrm>
            <a:off x="2060865" y="2895732"/>
            <a:ext cx="3448945" cy="2917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83EE2CDC-FC50-452E-AB58-DB6F738DC8FE}"/>
              </a:ext>
            </a:extLst>
          </p:cNvPr>
          <p:cNvPicPr/>
          <p:nvPr/>
        </p:nvPicPr>
        <p:blipFill rotWithShape="1">
          <a:blip r:embed="rId3"/>
          <a:srcRect l="57386" r="1" b="28117"/>
          <a:stretch/>
        </p:blipFill>
        <p:spPr bwMode="auto">
          <a:xfrm>
            <a:off x="7048018" y="2925201"/>
            <a:ext cx="2674821" cy="28586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53721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>
            <a:extLst>
              <a:ext uri="{FF2B5EF4-FFF2-40B4-BE49-F238E27FC236}">
                <a16:creationId xmlns:a16="http://schemas.microsoft.com/office/drawing/2014/main" id="{933FEBC4-EB34-4061-A300-C5AF82F8D4B9}"/>
              </a:ext>
            </a:extLst>
          </p:cNvPr>
          <p:cNvSpPr/>
          <p:nvPr/>
        </p:nvSpPr>
        <p:spPr>
          <a:xfrm>
            <a:off x="309153" y="185650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Scheitelpunkt einer quadratischen Funktion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899D316E-0A72-4AEE-BC21-515166660007}"/>
              </a:ext>
            </a:extLst>
          </p:cNvPr>
          <p:cNvPicPr/>
          <p:nvPr/>
        </p:nvPicPr>
        <p:blipFill rotWithShape="1">
          <a:blip r:embed="rId2"/>
          <a:srcRect l="55569" t="1" r="-221" b="43161"/>
          <a:stretch/>
        </p:blipFill>
        <p:spPr bwMode="auto">
          <a:xfrm>
            <a:off x="3254927" y="4427205"/>
            <a:ext cx="2550254" cy="229860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7CD889D1-B964-442F-914D-D2BCA615DCB5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3" b="36006"/>
          <a:stretch/>
        </p:blipFill>
        <p:spPr bwMode="auto">
          <a:xfrm>
            <a:off x="3322040" y="1344748"/>
            <a:ext cx="2256638" cy="248152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2FBF9095-3F6E-423B-B479-EFF25C08FB24}"/>
                  </a:ext>
                </a:extLst>
              </p:cNvPr>
              <p:cNvSpPr/>
              <p:nvPr/>
            </p:nvSpPr>
            <p:spPr>
              <a:xfrm>
                <a:off x="724753" y="786812"/>
                <a:ext cx="9443207" cy="35624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15000"/>
                  </a:lnSpc>
                  <a:spcAft>
                    <a:spcPts val="0"/>
                  </a:spcAft>
                  <a:buFont typeface="Wingdings" panose="05000000000000000000" pitchFamily="2" charset="2"/>
                  <a:buChar char=""/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Quadratische Funktionen vom Typ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𝑎𝑥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²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Scheitelpunkt </a:t>
                </a:r>
                <a14:m>
                  <m:oMath xmlns:m="http://schemas.openxmlformats.org/officeDocument/2006/math"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𝑺</m:t>
                    </m:r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=(</m:t>
                    </m:r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|</m:t>
                    </m:r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0"/>
                  </a:spcAft>
                  <a:buFont typeface="Wingdings" panose="05000000000000000000" pitchFamily="2" charset="2"/>
                  <a:buChar char=""/>
                </a:pPr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0"/>
                  </a:spcAft>
                  <a:buFont typeface="Wingdings" panose="05000000000000000000" pitchFamily="2" charset="2"/>
                  <a:buChar char=""/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0"/>
                  </a:spcAft>
                  <a:buFont typeface="Wingdings" panose="05000000000000000000" pitchFamily="2" charset="2"/>
                  <a:buChar char=""/>
                </a:pPr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0"/>
                  </a:spcAft>
                  <a:buFont typeface="Wingdings" panose="05000000000000000000" pitchFamily="2" charset="2"/>
                  <a:buChar char=""/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0"/>
                  </a:spcAft>
                  <a:buFont typeface="Wingdings" panose="05000000000000000000" pitchFamily="2" charset="2"/>
                  <a:buChar char=""/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0"/>
                  </a:spcAft>
                  <a:buFont typeface="Wingdings" panose="05000000000000000000" pitchFamily="2" charset="2"/>
                  <a:buChar char=""/>
                </a:pPr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endParaRPr lang="de-AT" sz="1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Quadratische Funktionen vom Typ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Scheitelpunkt </a:t>
                </a:r>
                <a14:m>
                  <m:oMath xmlns:m="http://schemas.openxmlformats.org/officeDocument/2006/math"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𝑺</m:t>
                    </m:r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=(</m:t>
                    </m:r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|</m:t>
                    </m:r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𝒄</m:t>
                    </m:r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2FBF9095-3F6E-423B-B479-EFF25C08FB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753" y="786812"/>
                <a:ext cx="9443207" cy="3562450"/>
              </a:xfrm>
              <a:prstGeom prst="rect">
                <a:avLst/>
              </a:prstGeom>
              <a:blipFill>
                <a:blip r:embed="rId4"/>
                <a:stretch>
                  <a:fillRect l="-452" t="-171" b="-188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feld 4">
            <a:extLst>
              <a:ext uri="{FF2B5EF4-FFF2-40B4-BE49-F238E27FC236}">
                <a16:creationId xmlns:a16="http://schemas.microsoft.com/office/drawing/2014/main" id="{B8E9FEB2-B313-4082-B969-B524B08C4A51}"/>
              </a:ext>
            </a:extLst>
          </p:cNvPr>
          <p:cNvSpPr txBox="1"/>
          <p:nvPr/>
        </p:nvSpPr>
        <p:spPr>
          <a:xfrm>
            <a:off x="8437315" y="3020037"/>
            <a:ext cx="3029932" cy="52322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de-AT" sz="2800" b="1" dirty="0"/>
              <a:t>DIREKT ablesbar!</a:t>
            </a:r>
          </a:p>
        </p:txBody>
      </p:sp>
    </p:spTree>
    <p:extLst>
      <p:ext uri="{BB962C8B-B14F-4D97-AF65-F5344CB8AC3E}">
        <p14:creationId xmlns:p14="http://schemas.microsoft.com/office/powerpoint/2010/main" val="19908928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>
            <a:extLst>
              <a:ext uri="{FF2B5EF4-FFF2-40B4-BE49-F238E27FC236}">
                <a16:creationId xmlns:a16="http://schemas.microsoft.com/office/drawing/2014/main" id="{933FEBC4-EB34-4061-A300-C5AF82F8D4B9}"/>
              </a:ext>
            </a:extLst>
          </p:cNvPr>
          <p:cNvSpPr/>
          <p:nvPr/>
        </p:nvSpPr>
        <p:spPr>
          <a:xfrm>
            <a:off x="203574" y="457200"/>
            <a:ext cx="115736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Scheitelpunkt der Hauptform bestimmen – Direktes Verfahren (Var. 1)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BB4F4425-CF30-48CD-8D8E-D7BF57459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2E73B72D-61F6-4EE1-949D-E3F090F459C0}"/>
                  </a:ext>
                </a:extLst>
              </p:cNvPr>
              <p:cNvSpPr/>
              <p:nvPr/>
            </p:nvSpPr>
            <p:spPr>
              <a:xfrm>
                <a:off x="203573" y="1157092"/>
                <a:ext cx="11390011" cy="10379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Der Scheitel der quadratischen Hauptform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𝑏𝑥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kann </a:t>
                </a:r>
                <a:r>
                  <a:rPr lang="de-AT" b="1" u="sng" dirty="0"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direkt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bestimmt werden: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𝑆</m:t>
                      </m:r>
                      <m:r>
                        <a:rPr lang="de-AT" sz="1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16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1600" b="0" i="1" smtClean="0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de-AT" sz="1600" b="0" i="1" smtClean="0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1600" b="0" i="1" smtClean="0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de-AT" sz="1600" b="0" i="1" smtClean="0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de-AT" sz="1600" b="0" i="1" smtClean="0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  <m:e>
                          <m:r>
                            <a:rPr lang="de-AT" sz="1600" b="0" i="1" smtClean="0">
                              <a:solidFill>
                                <a:srgbClr val="00B0F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1600" b="0" i="1" smtClean="0">
                                  <a:solidFill>
                                    <a:srgbClr val="00B0F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1600" b="0" i="1" smtClean="0">
                                  <a:solidFill>
                                    <a:srgbClr val="00B0F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de-AT" sz="1600" b="0" i="1" smtClean="0">
                                      <a:solidFill>
                                        <a:srgbClr val="00B0F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AT" sz="1600" b="0" i="1" smtClean="0">
                                      <a:solidFill>
                                        <a:srgbClr val="00B0F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𝑏</m:t>
                                  </m:r>
                                </m:num>
                                <m:den>
                                  <m:r>
                                    <a:rPr lang="de-AT" sz="1600" b="0" i="1" smtClean="0">
                                      <a:solidFill>
                                        <a:srgbClr val="00B0F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  <m:r>
                                    <a:rPr lang="de-AT" sz="1600" b="0" i="1" smtClean="0">
                                      <a:solidFill>
                                        <a:srgbClr val="00B0F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𝑎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2E73B72D-61F6-4EE1-949D-E3F090F459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3" y="1157092"/>
                <a:ext cx="11390011" cy="1037976"/>
              </a:xfrm>
              <a:prstGeom prst="rect">
                <a:avLst/>
              </a:prstGeom>
              <a:blipFill>
                <a:blip r:embed="rId2"/>
                <a:stretch>
                  <a:fillRect t="-294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AA235961-5BCE-4028-9F2C-7F9E2AB1888E}"/>
                  </a:ext>
                </a:extLst>
              </p:cNvPr>
              <p:cNvSpPr/>
              <p:nvPr/>
            </p:nvSpPr>
            <p:spPr>
              <a:xfrm>
                <a:off x="2708246" y="2369143"/>
                <a:ext cx="6775508" cy="12960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+mj-lt"/>
                  <a:buAutoNum type="arabicPeriod"/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Berechne die </a:t>
                </a:r>
                <a:r>
                  <a:rPr lang="de-AT" b="1" dirty="0">
                    <a:solidFill>
                      <a:srgbClr val="00B05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x-Koordinate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num>
                      <m:den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de-AT" sz="24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+mj-lt"/>
                  <a:buAutoNum type="arabicPeriod"/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Um die </a:t>
                </a:r>
                <a:r>
                  <a:rPr lang="de-AT" b="1" dirty="0">
                    <a:solidFill>
                      <a:srgbClr val="00B0F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y-Koordinate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des Scheitelpunktes zu erhalten, musst du den erhaltenen Wert in die Funktionsgleichung einsetzen.</a:t>
                </a:r>
                <a:endParaRPr lang="de-AT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AA235961-5BCE-4028-9F2C-7F9E2AB1888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8246" y="2369143"/>
                <a:ext cx="6775508" cy="1296060"/>
              </a:xfrm>
              <a:prstGeom prst="rect">
                <a:avLst/>
              </a:prstGeom>
              <a:blipFill>
                <a:blip r:embed="rId3"/>
                <a:stretch>
                  <a:fillRect l="-719" b="-707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7EFEB415-48D6-4B41-9431-83EC7D45BE57}"/>
                  </a:ext>
                </a:extLst>
              </p:cNvPr>
              <p:cNvSpPr/>
              <p:nvPr/>
            </p:nvSpPr>
            <p:spPr>
              <a:xfrm>
                <a:off x="1103833" y="4138514"/>
                <a:ext cx="9773174" cy="1123193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Merkhilfe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Wenn man in der großen Lösungsformel den Wurzelausdruck weglässt, erhält man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−</m:t>
                    </m:r>
                    <m:f>
                      <m:f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num>
                      <m:den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𝑔𝑟𝑜</m:t>
                      </m:r>
                      <m:r>
                        <a:rPr lang="de-AT" sz="1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ß</m:t>
                      </m:r>
                      <m:r>
                        <a:rPr lang="de-AT" sz="1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𝑒</m:t>
                      </m:r>
                      <m:r>
                        <a:rPr lang="de-AT" sz="1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1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𝐿</m:t>
                      </m:r>
                      <m:r>
                        <a:rPr lang="de-AT" sz="1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ö</m:t>
                      </m:r>
                      <m:r>
                        <a:rPr lang="de-AT" sz="1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𝑠𝑢𝑛𝑔𝑠𝑓𝑜𝑟𝑚𝑒𝑙</m:t>
                      </m:r>
                      <m:r>
                        <a:rPr lang="de-AT" sz="1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:</m:t>
                      </m:r>
                      <m:sSub>
                        <m:sSubPr>
                          <m:ctrlPr>
                            <a:rPr lang="de-AT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1,2</m:t>
                          </m:r>
                        </m:sub>
                      </m:sSub>
                      <m:r>
                        <a:rPr lang="de-AT" sz="1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1600" b="1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de-AT" sz="1600" b="1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𝒃</m:t>
                          </m:r>
                          <m:r>
                            <a:rPr lang="de-AT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de-AT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de-AT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de-AT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AT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−4</m:t>
                              </m:r>
                              <m:r>
                                <a:rPr lang="de-AT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de-AT" sz="1600" b="1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  <m:r>
                            <a:rPr lang="de-AT" sz="1600" b="1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𝒂</m:t>
                          </m:r>
                        </m:den>
                      </m:f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7EFEB415-48D6-4B41-9431-83EC7D45BE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3833" y="4138514"/>
                <a:ext cx="9773174" cy="1123193"/>
              </a:xfrm>
              <a:prstGeom prst="rect">
                <a:avLst/>
              </a:prstGeom>
              <a:blipFill>
                <a:blip r:embed="rId4"/>
                <a:stretch>
                  <a:fillRect l="-49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30209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>
            <a:extLst>
              <a:ext uri="{FF2B5EF4-FFF2-40B4-BE49-F238E27FC236}">
                <a16:creationId xmlns:a16="http://schemas.microsoft.com/office/drawing/2014/main" id="{933FEBC4-EB34-4061-A300-C5AF82F8D4B9}"/>
              </a:ext>
            </a:extLst>
          </p:cNvPr>
          <p:cNvSpPr/>
          <p:nvPr/>
        </p:nvSpPr>
        <p:spPr>
          <a:xfrm>
            <a:off x="203574" y="457200"/>
            <a:ext cx="115736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Musterbeispiele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DCA5D617-B7C1-4342-8D41-7DA4375B3D54}"/>
                  </a:ext>
                </a:extLst>
              </p:cNvPr>
              <p:cNvSpPr/>
              <p:nvPr/>
            </p:nvSpPr>
            <p:spPr>
              <a:xfrm>
                <a:off x="8416070" y="520248"/>
                <a:ext cx="2353786" cy="7234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𝑆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de-AT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de-AT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de-AT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de-AT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  <m:e>
                          <m:r>
                            <a:rPr lang="de-AT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i="1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i="1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de-AT" i="1">
                                      <a:solidFill>
                                        <a:srgbClr val="00B0F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AT" i="1">
                                      <a:solidFill>
                                        <a:srgbClr val="00B0F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𝑏</m:t>
                                  </m:r>
                                </m:num>
                                <m:den>
                                  <m:r>
                                    <a:rPr lang="de-AT" i="1">
                                      <a:solidFill>
                                        <a:srgbClr val="00B0F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  <m:r>
                                    <a:rPr lang="de-AT" i="1">
                                      <a:solidFill>
                                        <a:srgbClr val="00B0F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𝑎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de-AT" sz="28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DCA5D617-B7C1-4342-8D41-7DA4375B3D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6070" y="520248"/>
                <a:ext cx="2353786" cy="72340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hteck 6">
            <a:extLst>
              <a:ext uri="{FF2B5EF4-FFF2-40B4-BE49-F238E27FC236}">
                <a16:creationId xmlns:a16="http://schemas.microsoft.com/office/drawing/2014/main" id="{FA4B0BAB-2BD1-4B5D-A711-61F767C15235}"/>
              </a:ext>
            </a:extLst>
          </p:cNvPr>
          <p:cNvSpPr/>
          <p:nvPr/>
        </p:nvSpPr>
        <p:spPr>
          <a:xfrm>
            <a:off x="203573" y="950655"/>
            <a:ext cx="67341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Bestimme </a:t>
            </a:r>
            <a:r>
              <a:rPr lang="de-AT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rechnerisch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den Scheitelpunkt der quadratischen Funktion.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5FFF55A3-ACB4-49DF-8783-77442A86E3BC}"/>
                  </a:ext>
                </a:extLst>
              </p:cNvPr>
              <p:cNvSpPr/>
              <p:nvPr/>
            </p:nvSpPr>
            <p:spPr>
              <a:xfrm>
                <a:off x="3048000" y="1571883"/>
                <a:ext cx="6096000" cy="176240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30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=3</m:t>
                      </m:r>
                      <m:sSup>
                        <m:sSupPr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−12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+5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30000"/>
                  </a:lnSpc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x-Koordinate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num>
                      <m:den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den>
                    </m:f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</m:t>
                    </m:r>
                    <m:f>
                      <m:f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−12</m:t>
                        </m:r>
                      </m:num>
                      <m:den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2∙3</m:t>
                        </m:r>
                      </m:den>
                    </m:f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num>
                      <m:den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𝟐</m:t>
                    </m:r>
                  </m:oMath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30000"/>
                  </a:lnSpc>
                  <a:spcAft>
                    <a:spcPts val="600"/>
                  </a:spcAft>
                  <a:buFont typeface="+mj-lt"/>
                  <a:buAutoNum type="arabicPeriod"/>
                </a:pP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y-Koordinate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d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=3∙</m:t>
                    </m:r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−12∙</m:t>
                    </m:r>
                    <m:r>
                      <a:rPr lang="de-AT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+5=</m:t>
                    </m:r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𝟕</m:t>
                    </m:r>
                  </m:oMath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Scheitelpunkt </a:t>
                </a:r>
                <a14:m>
                  <m:oMath xmlns:m="http://schemas.openxmlformats.org/officeDocument/2006/math"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𝑺</m:t>
                    </m:r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=(</m:t>
                    </m:r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de-AT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|−</m:t>
                    </m:r>
                    <m:r>
                      <a:rPr lang="de-AT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𝟕</m:t>
                    </m:r>
                    <m:r>
                      <a:rPr lang="de-AT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5FFF55A3-ACB4-49DF-8783-77442A86E3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571883"/>
                <a:ext cx="6096000" cy="1762406"/>
              </a:xfrm>
              <a:prstGeom prst="rect">
                <a:avLst/>
              </a:prstGeom>
              <a:blipFill>
                <a:blip r:embed="rId3"/>
                <a:stretch>
                  <a:fillRect l="-800" b="-484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B435D779-D78C-4EC4-80A1-8871CF2A1BC7}"/>
                  </a:ext>
                </a:extLst>
              </p:cNvPr>
              <p:cNvSpPr/>
              <p:nvPr/>
            </p:nvSpPr>
            <p:spPr>
              <a:xfrm>
                <a:off x="1957431" y="3981454"/>
                <a:ext cx="8277138" cy="18879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3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=−0,5</m:t>
                      </m:r>
                      <m:sSup>
                        <m:sSupPr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−3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−2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30000"/>
                  </a:lnSpc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x-Koordinate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num>
                      <m:den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den>
                    </m:f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</m:t>
                    </m:r>
                    <m:f>
                      <m:f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−3</m:t>
                        </m:r>
                      </m:num>
                      <m:den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2∙</m:t>
                        </m:r>
                        <m:d>
                          <m:dPr>
                            <m:ctrlPr>
                              <a:rPr lang="de-AT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−0,5</m:t>
                            </m:r>
                          </m:e>
                        </m:d>
                      </m:den>
                    </m:f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</m:t>
                    </m:r>
                    <m:f>
                      <m:f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−3</m:t>
                        </m:r>
                      </m:num>
                      <m:den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den>
                    </m:f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de-AT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𝟑</m:t>
                    </m:r>
                  </m:oMath>
                </a14:m>
                <a:endParaRPr lang="de-AT" sz="2400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30000"/>
                  </a:lnSpc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y-Koordinate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−3</m:t>
                        </m:r>
                      </m:e>
                    </m:d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−0,5</m:t>
                        </m:r>
                      </m:e>
                    </m:d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−3</m:t>
                            </m:r>
                          </m:e>
                        </m:d>
                      </m:e>
                      <m:sup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−3∙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−3</m:t>
                        </m:r>
                      </m:e>
                    </m:d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−2=−4,5+9−2=</m:t>
                    </m:r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𝟓</m:t>
                    </m:r>
                  </m:oMath>
                </a14:m>
                <a:b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de-AT" sz="7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Scheitelpunkt </a:t>
                </a:r>
                <a14:m>
                  <m:oMath xmlns:m="http://schemas.openxmlformats.org/officeDocument/2006/math"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𝑺</m:t>
                    </m:r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=(−</m:t>
                    </m:r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𝟑</m:t>
                    </m:r>
                    <m:r>
                      <a:rPr lang="de-AT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|</m:t>
                    </m:r>
                    <m:r>
                      <a:rPr lang="de-AT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de-AT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de-AT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𝟓</m:t>
                    </m:r>
                    <m:r>
                      <a:rPr lang="de-AT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B435D779-D78C-4EC4-80A1-8871CF2A1B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7431" y="3981454"/>
                <a:ext cx="8277138" cy="1887953"/>
              </a:xfrm>
              <a:prstGeom prst="rect">
                <a:avLst/>
              </a:prstGeom>
              <a:blipFill>
                <a:blip r:embed="rId4"/>
                <a:stretch>
                  <a:fillRect l="-589" b="-419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77244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62BBB8BF-22B0-4755-9374-F0B5AD8AD923}"/>
              </a:ext>
            </a:extLst>
          </p:cNvPr>
          <p:cNvSpPr/>
          <p:nvPr/>
        </p:nvSpPr>
        <p:spPr>
          <a:xfrm>
            <a:off x="203573" y="589387"/>
            <a:ext cx="9544433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300"/>
              </a:spcAft>
            </a:pP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8)</a:t>
            </a:r>
            <a:r>
              <a:rPr lang="de-AT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Bestimme die Koordinaten des </a:t>
            </a:r>
            <a:r>
              <a:rPr lang="de-AT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Scheitels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der gegebenen Funktionen (</a:t>
            </a:r>
            <a:r>
              <a:rPr lang="de-AT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mit </a:t>
            </a:r>
            <a:r>
              <a:rPr lang="de-AT" b="1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Variante 1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95FB562F-2408-4C70-B038-3C9EA6082CA9}"/>
                  </a:ext>
                </a:extLst>
              </p:cNvPr>
              <p:cNvSpPr/>
              <p:nvPr/>
            </p:nvSpPr>
            <p:spPr>
              <a:xfrm>
                <a:off x="203573" y="1189032"/>
                <a:ext cx="252710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b="1" dirty="0"/>
                  <a:t>a.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AT" i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AT" i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de-AT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AT" i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AT" i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AT" i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95FB562F-2408-4C70-B038-3C9EA6082C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3" y="1189032"/>
                <a:ext cx="2527102" cy="369332"/>
              </a:xfrm>
              <a:prstGeom prst="rect">
                <a:avLst/>
              </a:prstGeom>
              <a:blipFill>
                <a:blip r:embed="rId2"/>
                <a:stretch>
                  <a:fillRect l="-1928" t="-9836" b="-2295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51930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301</Words>
  <Application>Microsoft Office PowerPoint</Application>
  <PresentationFormat>Breitbild</PresentationFormat>
  <Paragraphs>34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Calibri</vt:lpstr>
      <vt:lpstr>Cambria Math</vt:lpstr>
      <vt:lpstr>Georgia</vt:lpstr>
      <vt:lpstr>Trebuchet MS</vt:lpstr>
      <vt:lpstr>Wingdings</vt:lpstr>
      <vt:lpstr>Holzart</vt:lpstr>
      <vt:lpstr>Aufbau der Hauptform  Bestimmung des Scheitelpunktes (Var. 1)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224</cp:revision>
  <dcterms:created xsi:type="dcterms:W3CDTF">2020-04-09T06:13:57Z</dcterms:created>
  <dcterms:modified xsi:type="dcterms:W3CDTF">2022-11-05T21:16:47Z</dcterms:modified>
</cp:coreProperties>
</file>