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97" r:id="rId3"/>
    <p:sldId id="300" r:id="rId4"/>
    <p:sldId id="317" r:id="rId5"/>
    <p:sldId id="305" r:id="rId6"/>
    <p:sldId id="318" r:id="rId7"/>
    <p:sldId id="291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CB2F05-5FA9-4AF6-8F1B-E2B15FC0C295}" v="5" dt="2021-02-05T15:34:42.2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F6CB2F05-5FA9-4AF6-8F1B-E2B15FC0C295}"/>
    <pc:docChg chg="modSld">
      <pc:chgData name="Tegischer Lukas" userId="f78daebb-0565-485c-bd0e-1cd035e796ff" providerId="ADAL" clId="{F6CB2F05-5FA9-4AF6-8F1B-E2B15FC0C295}" dt="2021-02-05T15:34:42.271" v="4" actId="20577"/>
      <pc:docMkLst>
        <pc:docMk/>
      </pc:docMkLst>
      <pc:sldChg chg="modSp">
        <pc:chgData name="Tegischer Lukas" userId="f78daebb-0565-485c-bd0e-1cd035e796ff" providerId="ADAL" clId="{F6CB2F05-5FA9-4AF6-8F1B-E2B15FC0C295}" dt="2021-02-05T15:34:42.271" v="4" actId="20577"/>
        <pc:sldMkLst>
          <pc:docMk/>
          <pc:sldMk cId="2025103584" sldId="300"/>
        </pc:sldMkLst>
        <pc:spChg chg="mod">
          <ac:chgData name="Tegischer Lukas" userId="f78daebb-0565-485c-bd0e-1cd035e796ff" providerId="ADAL" clId="{F6CB2F05-5FA9-4AF6-8F1B-E2B15FC0C295}" dt="2021-02-05T15:34:42.271" v="4" actId="20577"/>
          <ac:spMkLst>
            <pc:docMk/>
            <pc:sldMk cId="2025103584" sldId="300"/>
            <ac:spMk id="3" creationId="{F59983EB-5380-43E6-8644-AD7EC38153C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05.02.2021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21794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21794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4051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93394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05.02.2021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Lösen quadratischer Gleichungen - </a:t>
            </a:r>
            <a:r>
              <a:rPr lang="de-AT" sz="28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ZUSAMMENFASSUNG</a:t>
            </a:r>
            <a:endParaRPr lang="de-AT" sz="36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FD6710D9-1CE8-4542-848B-E626712C6E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8324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Lösen quadratischer Gleichungen</a:t>
            </a:r>
          </a:p>
        </p:txBody>
      </p:sp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784B78D-A0CB-4E9E-B187-A6A02F122142}"/>
                  </a:ext>
                </a:extLst>
              </p:cNvPr>
              <p:cNvSpPr/>
              <p:nvPr/>
            </p:nvSpPr>
            <p:spPr>
              <a:xfrm>
                <a:off x="1466850" y="1234309"/>
                <a:ext cx="10725150" cy="49069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Sonderfall</a:t>
                </a: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          (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=0)</m:t>
                    </m:r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Sonderfall</a:t>
                </a: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   </m:t>
                    </m:r>
                    <m:d>
                      <m:d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=0</m:t>
                        </m:r>
                      </m:e>
                    </m:d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Fall 3a: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(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≠0,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≠0,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≠0)</m:t>
                    </m:r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100"/>
                  </a:spcAft>
                </a:pPr>
                <a:r>
                  <a:rPr lang="de-AT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Fall 3b:</a:t>
                </a:r>
                <a:r>
                  <a:rPr lang="de-AT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𝑞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</m:t>
                    </m:r>
                    <m:d>
                      <m:d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d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784B78D-A0CB-4E9E-B187-A6A02F1221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850" y="1234309"/>
                <a:ext cx="10725150" cy="4906984"/>
              </a:xfrm>
              <a:prstGeom prst="rect">
                <a:avLst/>
              </a:prstGeom>
              <a:blipFill>
                <a:blip r:embed="rId4"/>
                <a:stretch>
                  <a:fillRect b="-260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406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3" y="375123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Sonderfall 1</a:t>
                </a:r>
                <a:r>
                  <a:rPr lang="de-AT" sz="32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𝒂</m:t>
                    </m:r>
                    <m:sSup>
                      <m:sSupPr>
                        <m:ctrlP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e>
                      <m:sup>
                        <m: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𝒄</m:t>
                    </m:r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𝟎</m:t>
                    </m:r>
                  </m:oMath>
                </a14:m>
                <a:endParaRPr lang="de-AT" sz="32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375123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F59983EB-5380-43E6-8644-AD7EC38153CD}"/>
                  </a:ext>
                </a:extLst>
              </p:cNvPr>
              <p:cNvSpPr txBox="1"/>
              <p:nvPr/>
            </p:nvSpPr>
            <p:spPr>
              <a:xfrm>
                <a:off x="7411524" y="1603842"/>
                <a:ext cx="4517712" cy="586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AT" sz="2400" b="1" u="sng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Schritt 1:</a:t>
                </a:r>
                <a:r>
                  <a:rPr lang="de-AT" sz="2400" b="1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Umformen auf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p>
                        <m:r>
                          <a:rPr lang="de-AT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de-AT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  <m:f>
                      <m:fPr>
                        <m:ctrlPr>
                          <a:rPr lang="de-AT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de-AT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𝑐</m:t>
                        </m:r>
                      </m:num>
                      <m:den>
                        <m:r>
                          <a:rPr lang="de-AT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de-AT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F59983EB-5380-43E6-8644-AD7EC38153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1524" y="1603842"/>
                <a:ext cx="4517712" cy="586571"/>
              </a:xfrm>
              <a:prstGeom prst="rect">
                <a:avLst/>
              </a:prstGeom>
              <a:blipFill>
                <a:blip r:embed="rId5"/>
                <a:stretch>
                  <a:fillRect l="-2159" b="-1041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08CE7BD-4357-47CC-A7A8-C9C696003359}"/>
                  </a:ext>
                </a:extLst>
              </p:cNvPr>
              <p:cNvSpPr txBox="1"/>
              <p:nvPr/>
            </p:nvSpPr>
            <p:spPr>
              <a:xfrm>
                <a:off x="7283483" y="2277508"/>
                <a:ext cx="4704942" cy="513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AT" sz="2400" b="1" u="sng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Schritt 2:</a:t>
                </a:r>
                <a:r>
                  <a:rPr lang="de-AT" sz="2400" b="1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Anwendung Wurzel: </a:t>
                </a:r>
                <a14:m>
                  <m:oMath xmlns:m="http://schemas.openxmlformats.org/officeDocument/2006/math">
                    <m:r>
                      <a:rPr lang="de-AT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de-AT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radPr>
                      <m:deg/>
                      <m:e/>
                    </m:rad>
                  </m:oMath>
                </a14:m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08CE7BD-4357-47CC-A7A8-C9C6960033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3483" y="2277508"/>
                <a:ext cx="4704942" cy="513602"/>
              </a:xfrm>
              <a:prstGeom prst="rect">
                <a:avLst/>
              </a:prstGeom>
              <a:blipFill>
                <a:blip r:embed="rId6"/>
                <a:stretch>
                  <a:fillRect l="-2073" b="-2738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A84911D4-5311-4263-A801-E633C005FDAF}"/>
                  </a:ext>
                </a:extLst>
              </p:cNvPr>
              <p:cNvSpPr txBox="1"/>
              <p:nvPr/>
            </p:nvSpPr>
            <p:spPr>
              <a:xfrm>
                <a:off x="2238375" y="1406871"/>
                <a:ext cx="217457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de-AT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−36=0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A84911D4-5311-4263-A801-E633C005FD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375" y="1406871"/>
                <a:ext cx="2174570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510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0" y="404845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Sonderfall 2</a:t>
                </a:r>
                <a:r>
                  <a:rPr lang="de-AT" sz="32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𝒂</m:t>
                    </m:r>
                    <m:sSup>
                      <m:sSupPr>
                        <m:ctrlP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e>
                      <m:sup>
                        <m: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𝒃𝒙</m:t>
                    </m:r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𝟎</m:t>
                    </m:r>
                  </m:oMath>
                </a14:m>
                <a:endParaRPr lang="de-AT" sz="32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0" y="404845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F59983EB-5380-43E6-8644-AD7EC38153CD}"/>
                  </a:ext>
                </a:extLst>
              </p:cNvPr>
              <p:cNvSpPr txBox="1"/>
              <p:nvPr/>
            </p:nvSpPr>
            <p:spPr>
              <a:xfrm>
                <a:off x="2878190" y="1195905"/>
                <a:ext cx="643560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AT" sz="2400" b="1" u="sng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Schritt 1:</a:t>
                </a:r>
                <a:r>
                  <a:rPr lang="de-AT" sz="2400" b="1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Gleichung auf </a:t>
                </a:r>
                <a14:m>
                  <m:oMath xmlns:m="http://schemas.openxmlformats.org/officeDocument/2006/math">
                    <m:r>
                      <a:rPr lang="de-AT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</m:t>
                    </m:r>
                    <m:sSup>
                      <m:sSupPr>
                        <m:ctrlPr>
                          <a:rPr lang="de-AT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p>
                        <m:r>
                          <a:rPr lang="de-AT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de-AT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𝑏𝑥</m:t>
                    </m:r>
                    <m:r>
                      <a:rPr lang="de-AT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=0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umformen.</a:t>
                </a: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F59983EB-5380-43E6-8644-AD7EC38153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8190" y="1195905"/>
                <a:ext cx="6435608" cy="461665"/>
              </a:xfrm>
              <a:prstGeom prst="rect">
                <a:avLst/>
              </a:prstGeom>
              <a:blipFill>
                <a:blip r:embed="rId5"/>
                <a:stretch>
                  <a:fillRect l="-1420" t="-10526" r="-473" b="-2894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C08CE7BD-4357-47CC-A7A8-C9C696003359}"/>
              </a:ext>
            </a:extLst>
          </p:cNvPr>
          <p:cNvSpPr txBox="1"/>
          <p:nvPr/>
        </p:nvSpPr>
        <p:spPr>
          <a:xfrm>
            <a:off x="3879778" y="1863855"/>
            <a:ext cx="443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b="1" u="sng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Schritt 2:</a:t>
            </a:r>
            <a:r>
              <a:rPr lang="de-AT" sz="24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Variable x </a:t>
            </a:r>
            <a:r>
              <a:rPr lang="de-AT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herausheben</a:t>
            </a:r>
            <a:r>
              <a:rPr lang="de-AT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de-A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FA2241CC-1D5E-4F2C-92BB-F647EF3DA597}"/>
              </a:ext>
            </a:extLst>
          </p:cNvPr>
          <p:cNvSpPr/>
          <p:nvPr/>
        </p:nvSpPr>
        <p:spPr>
          <a:xfrm>
            <a:off x="452431" y="2440245"/>
            <a:ext cx="11287125" cy="423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r>
              <a:rPr lang="de-AT" u="sng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Produkt-Null-Satz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Das </a:t>
            </a:r>
            <a:r>
              <a:rPr lang="de-AT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Produkt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zweier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Faktoren ist immer </a:t>
            </a:r>
            <a:r>
              <a:rPr lang="de-AT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wenn </a:t>
            </a:r>
            <a:r>
              <a:rPr lang="de-AT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mindestens einer der Faktoren 0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ist!</a:t>
            </a:r>
            <a:endParaRPr lang="de-AT" sz="24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452FC93C-F672-4E29-A889-A78E80963518}"/>
                  </a:ext>
                </a:extLst>
              </p:cNvPr>
              <p:cNvSpPr txBox="1"/>
              <p:nvPr/>
            </p:nvSpPr>
            <p:spPr>
              <a:xfrm>
                <a:off x="5007265" y="3108195"/>
                <a:ext cx="217745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de-AT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452FC93C-F672-4E29-A889-A78E809635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265" y="3108195"/>
                <a:ext cx="2177456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984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203575" y="376574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</a:t>
                </a:r>
                <a14:m>
                  <m:oMath xmlns:m="http://schemas.openxmlformats.org/officeDocument/2006/math"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𝐚𝐥𝐥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𝟑𝐚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−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𝐀𝐥𝐥𝐠𝐞𝐦𝐞𝐢𝐧𝐞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𝐅𝐨𝐫𝐦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: 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𝒂𝒙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²+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𝒃𝒙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𝒄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𝟎</m:t>
                    </m:r>
                  </m:oMath>
                </a14:m>
                <a:endParaRPr lang="de-AT" sz="32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5" y="376574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B8118A-E40D-49A7-8ED4-E70771D9F14A}"/>
                  </a:ext>
                </a:extLst>
              </p:cNvPr>
              <p:cNvSpPr/>
              <p:nvPr/>
            </p:nvSpPr>
            <p:spPr>
              <a:xfrm>
                <a:off x="6391272" y="1348315"/>
                <a:ext cx="6096000" cy="122802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de-AT" sz="2000" dirty="0">
                    <a:highlight>
                      <a:srgbClr val="FFFF00"/>
                    </a:highlight>
                    <a:latin typeface="Arial Black" panose="020B0A040201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Große Lösungsformel</a:t>
                </a:r>
                <a:endParaRPr lang="de-AT" sz="28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i="1"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000"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000" b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de-AT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000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0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0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B8118A-E40D-49A7-8ED4-E70771D9F1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1272" y="1348315"/>
                <a:ext cx="6096000" cy="12280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F0FE932-0444-4269-A7F4-FCF5D8089E22}"/>
                  </a:ext>
                </a:extLst>
              </p:cNvPr>
              <p:cNvSpPr/>
              <p:nvPr/>
            </p:nvSpPr>
            <p:spPr>
              <a:xfrm>
                <a:off x="8116345" y="3115013"/>
                <a:ext cx="2645853" cy="14096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20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000" b="1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0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000" b="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000" b="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AT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  <m:sub>
                          <m:r>
                            <a:rPr lang="de-AT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AT" sz="20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000" b="1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0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000" b="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000" b="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F0FE932-0444-4269-A7F4-FCF5D8089E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6345" y="3115013"/>
                <a:ext cx="2645853" cy="140961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64BA8927-746D-4109-B386-8EC44DA10F34}"/>
                  </a:ext>
                </a:extLst>
              </p:cNvPr>
              <p:cNvSpPr/>
              <p:nvPr/>
            </p:nvSpPr>
            <p:spPr>
              <a:xfrm>
                <a:off x="2851513" y="1199372"/>
                <a:ext cx="258532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+6=0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64BA8927-746D-4109-B386-8EC44DA10F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1513" y="1199372"/>
                <a:ext cx="258532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0262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203575" y="376574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</a:t>
                </a:r>
                <a14:m>
                  <m:oMath xmlns:m="http://schemas.openxmlformats.org/officeDocument/2006/math"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𝐚𝐥𝐥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𝟑𝐛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−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𝐍𝐨𝐫𝐦𝐢𝐞𝐫𝐭𝐞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𝐅𝐨𝐫𝐦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: 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²+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𝒑𝒙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𝒒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𝟎</m:t>
                    </m:r>
                  </m:oMath>
                </a14:m>
                <a:endParaRPr lang="de-AT" sz="32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5" y="376574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51B8118A-E40D-49A7-8ED4-E70771D9F14A}"/>
              </a:ext>
            </a:extLst>
          </p:cNvPr>
          <p:cNvSpPr/>
          <p:nvPr/>
        </p:nvSpPr>
        <p:spPr>
          <a:xfrm>
            <a:off x="6391272" y="1348315"/>
            <a:ext cx="6096000" cy="4601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r>
              <a:rPr lang="de-AT" sz="2000" dirty="0"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Kleine Lösungsformel</a:t>
            </a:r>
            <a:endParaRPr lang="de-AT" sz="2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82EE5CF1-79C5-4F8B-989E-C489F8C41618}"/>
                  </a:ext>
                </a:extLst>
              </p:cNvPr>
              <p:cNvSpPr/>
              <p:nvPr/>
            </p:nvSpPr>
            <p:spPr>
              <a:xfrm>
                <a:off x="8016382" y="1918759"/>
                <a:ext cx="2845779" cy="1001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z="200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sz="20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ra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82EE5CF1-79C5-4F8B-989E-C489F8C416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6382" y="1918759"/>
                <a:ext cx="2845779" cy="10016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67643548-2D40-4297-A31C-ACF32B108CC0}"/>
                  </a:ext>
                </a:extLst>
              </p:cNvPr>
              <p:cNvSpPr/>
              <p:nvPr/>
            </p:nvSpPr>
            <p:spPr>
              <a:xfrm>
                <a:off x="6515095" y="3192686"/>
                <a:ext cx="6096000" cy="204876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AT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−</m:t>
                          </m:r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𝑞</m:t>
                          </m:r>
                        </m:e>
                      </m:rad>
                      <m:r>
                        <a:rPr lang="de-AT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de-AT" b="1" i="1" dirty="0">
                  <a:solidFill>
                    <a:schemeClr val="tx1"/>
                  </a:solidFill>
                  <a:latin typeface="Cambria Math" panose="02040503050406030204" pitchFamily="18" charset="0"/>
                  <a:ea typeface="Calibri" panose="020F0502020204030204" pitchFamily="34" charset="0"/>
                  <a:cs typeface="Cambria Math" panose="020405030504060302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AT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−</m:t>
                          </m:r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𝑞</m:t>
                          </m:r>
                        </m:e>
                      </m:ra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67643548-2D40-4297-A31C-ACF32B108C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5095" y="3192686"/>
                <a:ext cx="6096000" cy="20487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CB5C92F-A24A-4B31-813B-ABA28285319F}"/>
                  </a:ext>
                </a:extLst>
              </p:cNvPr>
              <p:cNvSpPr/>
              <p:nvPr/>
            </p:nvSpPr>
            <p:spPr>
              <a:xfrm>
                <a:off x="2239358" y="1457094"/>
                <a:ext cx="241540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+8=0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CB5C92F-A24A-4B31-813B-ABA2828531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9358" y="1457094"/>
                <a:ext cx="2415405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834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</a:t>
            </a:r>
            <a:b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Große Lösungsformel (Parametervariation – Anzahl der Lösungen)</a:t>
            </a:r>
            <a:endParaRPr lang="de-AT" sz="14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Untertitel 3"/>
          <p:cNvSpPr txBox="1">
            <a:spLocks/>
          </p:cNvSpPr>
          <p:nvPr/>
        </p:nvSpPr>
        <p:spPr>
          <a:xfrm>
            <a:off x="2853833" y="894007"/>
            <a:ext cx="7891272" cy="72189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numCol="1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de-AT" sz="3200" u="sng" dirty="0"/>
              <a:t>Ausblick – nächstes Lernvideo</a:t>
            </a: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8F2101E0-256F-4B97-9DE7-1F7EED66AB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10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vortex dir="r"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6" name="drumroll.wav"/>
          </p:stSnd>
        </p:sndAc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260</Words>
  <Application>Microsoft Office PowerPoint</Application>
  <PresentationFormat>Breitbild</PresentationFormat>
  <Paragraphs>38</Paragraphs>
  <Slides>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Arial Black</vt:lpstr>
      <vt:lpstr>Calibri</vt:lpstr>
      <vt:lpstr>Cambria Math</vt:lpstr>
      <vt:lpstr>Georgia</vt:lpstr>
      <vt:lpstr>Trebuchet MS</vt:lpstr>
      <vt:lpstr>Wingdings</vt:lpstr>
      <vt:lpstr>Holzart</vt:lpstr>
      <vt:lpstr>Quadratische Gleichungen Lösen quadratischer Gleichungen - ZUSAMMENFASSUNG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Quadratische Gleichungen  Große Lösungsformel (Parametervariation – Anzahl der Lösungen)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Lukas Tegischer</cp:lastModifiedBy>
  <cp:revision>98</cp:revision>
  <dcterms:created xsi:type="dcterms:W3CDTF">2020-04-09T06:13:57Z</dcterms:created>
  <dcterms:modified xsi:type="dcterms:W3CDTF">2021-02-05T15:34:51Z</dcterms:modified>
</cp:coreProperties>
</file>