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78" r:id="rId3"/>
    <p:sldId id="293" r:id="rId4"/>
    <p:sldId id="294" r:id="rId5"/>
    <p:sldId id="295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 graphisch lösen</a:t>
            </a:r>
            <a:br>
              <a:rPr lang="de-AT" sz="36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Graphisches Lösen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4" y="42555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Theorie: Quadratische Gleichungen graphisch lösen</a:t>
            </a:r>
          </a:p>
        </p:txBody>
      </p:sp>
      <p:sp>
        <p:nvSpPr>
          <p:cNvPr id="4" name="Rechteck 3"/>
          <p:cNvSpPr/>
          <p:nvPr/>
        </p:nvSpPr>
        <p:spPr>
          <a:xfrm>
            <a:off x="203574" y="1144662"/>
            <a:ext cx="11731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de-AT" sz="2400" dirty="0"/>
              <a:t>Die </a:t>
            </a:r>
            <a:r>
              <a:rPr lang="de-AT" sz="2400" b="1" dirty="0">
                <a:highlight>
                  <a:srgbClr val="FFFF00"/>
                </a:highlight>
              </a:rPr>
              <a:t>Nullstellen</a:t>
            </a:r>
            <a:r>
              <a:rPr lang="de-AT" sz="2400" dirty="0"/>
              <a:t> einer quadratischen Funktion sind </a:t>
            </a:r>
            <a:r>
              <a:rPr lang="de-AT" sz="2400" b="1" dirty="0">
                <a:highlight>
                  <a:srgbClr val="FFFF00"/>
                </a:highlight>
              </a:rPr>
              <a:t>identisch</a:t>
            </a:r>
            <a:r>
              <a:rPr lang="de-AT" sz="2400" dirty="0"/>
              <a:t> mit den </a:t>
            </a:r>
            <a:r>
              <a:rPr lang="de-AT" sz="2400" b="1" dirty="0">
                <a:highlight>
                  <a:srgbClr val="FFFF00"/>
                </a:highlight>
              </a:rPr>
              <a:t>Lösungen</a:t>
            </a:r>
            <a:r>
              <a:rPr lang="de-AT" sz="2400" dirty="0"/>
              <a:t> der zugehörigen </a:t>
            </a:r>
            <a:r>
              <a:rPr lang="de-AT" sz="2400" b="1" dirty="0">
                <a:highlight>
                  <a:srgbClr val="FFFF00"/>
                </a:highlight>
              </a:rPr>
              <a:t>quadratischen</a:t>
            </a:r>
            <a:r>
              <a:rPr lang="de-AT" sz="2400" dirty="0">
                <a:highlight>
                  <a:srgbClr val="FFFF00"/>
                </a:highlight>
              </a:rPr>
              <a:t> </a:t>
            </a:r>
            <a:r>
              <a:rPr lang="de-AT" sz="2400" b="1" dirty="0">
                <a:highlight>
                  <a:srgbClr val="FFFF00"/>
                </a:highlight>
              </a:rPr>
              <a:t>Gleichung</a:t>
            </a:r>
            <a:r>
              <a:rPr lang="de-AT" sz="2400" dirty="0"/>
              <a:t>.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3ACF93F-B2B4-4D15-8436-6B015A9B81C6}"/>
                  </a:ext>
                </a:extLst>
              </p:cNvPr>
              <p:cNvSpPr/>
              <p:nvPr/>
            </p:nvSpPr>
            <p:spPr>
              <a:xfrm>
                <a:off x="230124" y="2358860"/>
                <a:ext cx="1173175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sz="1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r>
                  <a:rPr lang="de-AT" sz="2000" u="sng" dirty="0"/>
                  <a:t>Beispiel</a:t>
                </a:r>
                <a:r>
                  <a:rPr lang="de-AT" sz="2000" dirty="0"/>
                  <a:t>: Nullstellen von </a:t>
                </a:r>
                <a14:m>
                  <m:oMath xmlns:m="http://schemas.openxmlformats.org/officeDocument/2006/math">
                    <m:r>
                      <a:rPr lang="de-AT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AT" sz="20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de-AT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AT" sz="2000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de-AT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AT" sz="2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de-AT" sz="2000" dirty="0"/>
                  <a:t> </a:t>
                </a:r>
                <a:r>
                  <a:rPr lang="de-AT" sz="2000" dirty="0">
                    <a:sym typeface="Wingdings" panose="05000000000000000000" pitchFamily="2" charset="2"/>
                  </a:rPr>
                  <a:t>---&gt; Lösungen von </a:t>
                </a:r>
                <a14:m>
                  <m:oMath xmlns:m="http://schemas.openxmlformats.org/officeDocument/2006/math">
                    <m:r>
                      <a:rPr lang="de-AT" sz="20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sSup>
                      <m:sSupPr>
                        <m:ctrlPr>
                          <a:rPr lang="de-AT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de-AT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de-AT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de-AT" sz="20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𝑏𝑥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endParaRPr lang="de-AT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3ACF93F-B2B4-4D15-8436-6B015A9B81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124" y="2358860"/>
                <a:ext cx="11731752" cy="400110"/>
              </a:xfrm>
              <a:prstGeom prst="rect">
                <a:avLst/>
              </a:prstGeom>
              <a:blipFill>
                <a:blip r:embed="rId2"/>
                <a:stretch>
                  <a:fillRect l="-312" t="-10606" b="-2424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>
            <a:extLst>
              <a:ext uri="{FF2B5EF4-FFF2-40B4-BE49-F238E27FC236}">
                <a16:creationId xmlns:a16="http://schemas.microsoft.com/office/drawing/2014/main" id="{D6BDA9D3-0A54-494D-9C17-E81377113B53}"/>
              </a:ext>
            </a:extLst>
          </p:cNvPr>
          <p:cNvSpPr/>
          <p:nvPr/>
        </p:nvSpPr>
        <p:spPr>
          <a:xfrm>
            <a:off x="203573" y="3300656"/>
            <a:ext cx="11573693" cy="384721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de-AT" sz="19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FOLGE</a:t>
            </a:r>
            <a:r>
              <a:rPr lang="de-AT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de-AT" sz="1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Graphen</a:t>
            </a:r>
            <a:r>
              <a:rPr lang="de-AT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der zugehörigen quadratischen Funktion </a:t>
            </a:r>
            <a:r>
              <a:rPr lang="de-AT" sz="1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zeichnen</a:t>
            </a:r>
            <a:r>
              <a:rPr lang="de-AT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 die </a:t>
            </a:r>
            <a:r>
              <a:rPr lang="de-AT" sz="1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Nullstellen</a:t>
            </a:r>
            <a:r>
              <a:rPr lang="de-AT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(sofern vorhanden) </a:t>
            </a:r>
            <a:r>
              <a:rPr lang="de-AT" sz="1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abliest</a:t>
            </a:r>
            <a:r>
              <a:rPr lang="de-AT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AT" sz="19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B25DC52-7DAF-48A3-9996-D9FC0F82EC9E}"/>
              </a:ext>
            </a:extLst>
          </p:cNvPr>
          <p:cNvSpPr/>
          <p:nvPr/>
        </p:nvSpPr>
        <p:spPr>
          <a:xfrm>
            <a:off x="230124" y="4299085"/>
            <a:ext cx="115736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Quadratische Gleichungen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de-AT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AT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oder </a:t>
            </a:r>
            <a:r>
              <a:rPr lang="de-AT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zwei reelle Lösungen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(Diskriminante = Wert unter der Wurzel)</a:t>
            </a:r>
          </a:p>
          <a:p>
            <a:pPr algn="ctr"/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b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Quadratische Funktionen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de-AT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AT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oder </a:t>
            </a:r>
            <a:r>
              <a:rPr lang="de-AT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zwei Nullstellen</a:t>
            </a:r>
          </a:p>
        </p:txBody>
      </p:sp>
      <p:sp>
        <p:nvSpPr>
          <p:cNvPr id="10" name="Pfeil: nach oben und unten 9">
            <a:extLst>
              <a:ext uri="{FF2B5EF4-FFF2-40B4-BE49-F238E27FC236}">
                <a16:creationId xmlns:a16="http://schemas.microsoft.com/office/drawing/2014/main" id="{029F7612-08D8-4042-9E70-63A4D6A52FEF}"/>
              </a:ext>
            </a:extLst>
          </p:cNvPr>
          <p:cNvSpPr/>
          <p:nvPr/>
        </p:nvSpPr>
        <p:spPr>
          <a:xfrm>
            <a:off x="5840801" y="4648401"/>
            <a:ext cx="352337" cy="1055693"/>
          </a:xfrm>
          <a:prstGeom prst="upDownArrow">
            <a:avLst>
              <a:gd name="adj1" fmla="val 45238"/>
              <a:gd name="adj2" fmla="val 6904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5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203573" y="594845"/>
                <a:ext cx="1157369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Graphische Veranschaulichung für </a:t>
                </a:r>
                <a14:m>
                  <m:oMath xmlns:m="http://schemas.openxmlformats.org/officeDocument/2006/math">
                    <m:r>
                      <a:rPr lang="de-AT" b="1" i="1" u="sng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de-AT" b="1" i="1" u="sng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de-AT" b="1" i="1" u="sng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de-AT" b="1" i="1" u="sng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AT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(Parabel ist nach oben geöffnet)</a:t>
                </a:r>
                <a:endParaRPr lang="de-AT" sz="32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3" y="594845"/>
                <a:ext cx="11573693" cy="369332"/>
              </a:xfrm>
              <a:prstGeom prst="rect">
                <a:avLst/>
              </a:prstGeom>
              <a:blipFill>
                <a:blip r:embed="rId2"/>
                <a:stretch>
                  <a:fillRect l="-421" t="-10000" b="-2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61700A7D-D60A-4570-A899-D50C7F3B3CDE}"/>
              </a:ext>
            </a:extLst>
          </p:cNvPr>
          <p:cNvSpPr txBox="1"/>
          <p:nvPr/>
        </p:nvSpPr>
        <p:spPr>
          <a:xfrm>
            <a:off x="669736" y="1161689"/>
            <a:ext cx="2318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Fall 1: Zwei Nullstellen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0501728-683A-4042-9F66-39A170C38A04}"/>
              </a:ext>
            </a:extLst>
          </p:cNvPr>
          <p:cNvPicPr/>
          <p:nvPr/>
        </p:nvPicPr>
        <p:blipFill rotWithShape="1">
          <a:blip r:embed="rId3"/>
          <a:srcRect l="48787" b="6385"/>
          <a:stretch/>
        </p:blipFill>
        <p:spPr bwMode="auto">
          <a:xfrm>
            <a:off x="293497" y="1989880"/>
            <a:ext cx="3070487" cy="3580410"/>
          </a:xfrm>
          <a:prstGeom prst="rect">
            <a:avLst/>
          </a:prstGeom>
          <a:ln w="28575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B7F4EEB3-E0B7-428A-A702-2B40E0F8ED0A}"/>
                  </a:ext>
                </a:extLst>
              </p:cNvPr>
              <p:cNvSpPr txBox="1"/>
              <p:nvPr/>
            </p:nvSpPr>
            <p:spPr>
              <a:xfrm>
                <a:off x="1225240" y="5826232"/>
                <a:ext cx="12069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={−4;1}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B7F4EEB3-E0B7-428A-A702-2B40E0F8ED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240" y="5826232"/>
                <a:ext cx="1206997" cy="276999"/>
              </a:xfrm>
              <a:prstGeom prst="rect">
                <a:avLst/>
              </a:prstGeom>
              <a:blipFill>
                <a:blip r:embed="rId4"/>
                <a:stretch>
                  <a:fillRect l="-3535" t="-2222" r="-6061" b="-40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E66A2BFC-7B87-4E14-BE72-4DD8CAB2D03F}"/>
                  </a:ext>
                </a:extLst>
              </p:cNvPr>
              <p:cNvSpPr txBox="1"/>
              <p:nvPr/>
            </p:nvSpPr>
            <p:spPr>
              <a:xfrm>
                <a:off x="924486" y="1591641"/>
                <a:ext cx="18085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−8=0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E66A2BFC-7B87-4E14-BE72-4DD8CAB2D0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486" y="1591641"/>
                <a:ext cx="1808508" cy="276999"/>
              </a:xfrm>
              <a:prstGeom prst="rect">
                <a:avLst/>
              </a:prstGeom>
              <a:blipFill>
                <a:blip r:embed="rId5"/>
                <a:stretch>
                  <a:fillRect l="-2365" t="-2174" r="-2365" b="-869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feld 12">
            <a:extLst>
              <a:ext uri="{FF2B5EF4-FFF2-40B4-BE49-F238E27FC236}">
                <a16:creationId xmlns:a16="http://schemas.microsoft.com/office/drawing/2014/main" id="{4B336055-6FD8-4040-905C-8208F0FB267C}"/>
              </a:ext>
            </a:extLst>
          </p:cNvPr>
          <p:cNvSpPr txBox="1"/>
          <p:nvPr/>
        </p:nvSpPr>
        <p:spPr>
          <a:xfrm>
            <a:off x="4913266" y="1149292"/>
            <a:ext cx="2154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Fall 2: Eine Nullstelle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4B9BC6F0-5D46-4EFB-B7C9-65586D9D136A}"/>
                  </a:ext>
                </a:extLst>
              </p:cNvPr>
              <p:cNvSpPr txBox="1"/>
              <p:nvPr/>
            </p:nvSpPr>
            <p:spPr>
              <a:xfrm>
                <a:off x="5587297" y="5826233"/>
                <a:ext cx="8062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={3}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4B9BC6F0-5D46-4EFB-B7C9-65586D9D13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7297" y="5826233"/>
                <a:ext cx="806246" cy="276999"/>
              </a:xfrm>
              <a:prstGeom prst="rect">
                <a:avLst/>
              </a:prstGeom>
              <a:blipFill>
                <a:blip r:embed="rId6"/>
                <a:stretch>
                  <a:fillRect l="-6061" t="-2222" r="-9848" b="-40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BC26A7CD-9A31-4603-9CE2-33A1034FCB58}"/>
                  </a:ext>
                </a:extLst>
              </p:cNvPr>
              <p:cNvSpPr txBox="1"/>
              <p:nvPr/>
            </p:nvSpPr>
            <p:spPr>
              <a:xfrm>
                <a:off x="4853705" y="1581547"/>
                <a:ext cx="20649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−18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+27=0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BC26A7CD-9A31-4603-9CE2-33A1034FC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705" y="1581547"/>
                <a:ext cx="2064989" cy="276999"/>
              </a:xfrm>
              <a:prstGeom prst="rect">
                <a:avLst/>
              </a:prstGeom>
              <a:blipFill>
                <a:blip r:embed="rId7"/>
                <a:stretch>
                  <a:fillRect l="-1770" t="-2174" r="-2065" b="-869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Grafik 16">
            <a:extLst>
              <a:ext uri="{FF2B5EF4-FFF2-40B4-BE49-F238E27FC236}">
                <a16:creationId xmlns:a16="http://schemas.microsoft.com/office/drawing/2014/main" id="{25D15E34-6A8B-4153-A0AC-39DD80CA60EF}"/>
              </a:ext>
            </a:extLst>
          </p:cNvPr>
          <p:cNvPicPr/>
          <p:nvPr/>
        </p:nvPicPr>
        <p:blipFill rotWithShape="1">
          <a:blip r:embed="rId8"/>
          <a:srcRect l="49614" b="19281"/>
          <a:stretch/>
        </p:blipFill>
        <p:spPr bwMode="auto">
          <a:xfrm>
            <a:off x="4350957" y="1989880"/>
            <a:ext cx="3070486" cy="3528528"/>
          </a:xfrm>
          <a:prstGeom prst="rect">
            <a:avLst/>
          </a:prstGeom>
          <a:ln w="28575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6741C058-0ADD-4DBF-BF12-D6072A355013}"/>
              </a:ext>
            </a:extLst>
          </p:cNvPr>
          <p:cNvSpPr txBox="1"/>
          <p:nvPr/>
        </p:nvSpPr>
        <p:spPr>
          <a:xfrm>
            <a:off x="8740868" y="1149292"/>
            <a:ext cx="2279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Fall 3: Keine Nullstelle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BA4A9E5C-3EF8-4CF1-9069-FFC839644572}"/>
                  </a:ext>
                </a:extLst>
              </p:cNvPr>
              <p:cNvSpPr txBox="1"/>
              <p:nvPr/>
            </p:nvSpPr>
            <p:spPr>
              <a:xfrm>
                <a:off x="9522620" y="5826232"/>
                <a:ext cx="7293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={ }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BA4A9E5C-3EF8-4CF1-9069-FFC8396445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2620" y="5826232"/>
                <a:ext cx="729302" cy="276999"/>
              </a:xfrm>
              <a:prstGeom prst="rect">
                <a:avLst/>
              </a:prstGeom>
              <a:blipFill>
                <a:blip r:embed="rId9"/>
                <a:stretch>
                  <a:fillRect l="-5833" t="-2222" r="-10833" b="-40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B221A7FA-DECD-4380-A0C0-B511B9ED6F5B}"/>
                  </a:ext>
                </a:extLst>
              </p:cNvPr>
              <p:cNvSpPr txBox="1"/>
              <p:nvPr/>
            </p:nvSpPr>
            <p:spPr>
              <a:xfrm>
                <a:off x="8976607" y="1621203"/>
                <a:ext cx="18085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+4=0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B221A7FA-DECD-4380-A0C0-B511B9ED6F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6607" y="1621203"/>
                <a:ext cx="1808508" cy="276999"/>
              </a:xfrm>
              <a:prstGeom prst="rect">
                <a:avLst/>
              </a:prstGeom>
              <a:blipFill>
                <a:blip r:embed="rId10"/>
                <a:stretch>
                  <a:fillRect l="-2365" t="-2222" r="-2365" b="-888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Grafik 22">
            <a:extLst>
              <a:ext uri="{FF2B5EF4-FFF2-40B4-BE49-F238E27FC236}">
                <a16:creationId xmlns:a16="http://schemas.microsoft.com/office/drawing/2014/main" id="{9A2E462B-B4A6-433B-814D-630951ECEEB8}"/>
              </a:ext>
            </a:extLst>
          </p:cNvPr>
          <p:cNvPicPr/>
          <p:nvPr/>
        </p:nvPicPr>
        <p:blipFill rotWithShape="1">
          <a:blip r:embed="rId11"/>
          <a:srcRect l="57718" b="14265"/>
          <a:stretch/>
        </p:blipFill>
        <p:spPr bwMode="auto">
          <a:xfrm>
            <a:off x="8408417" y="1989967"/>
            <a:ext cx="2944887" cy="3528528"/>
          </a:xfrm>
          <a:prstGeom prst="rect">
            <a:avLst/>
          </a:prstGeom>
          <a:ln w="28575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hteck 23">
                <a:extLst>
                  <a:ext uri="{FF2B5EF4-FFF2-40B4-BE49-F238E27FC236}">
                    <a16:creationId xmlns:a16="http://schemas.microsoft.com/office/drawing/2014/main" id="{05DF14F2-A088-4D31-9B64-1136D9A16C7A}"/>
                  </a:ext>
                </a:extLst>
              </p:cNvPr>
              <p:cNvSpPr/>
              <p:nvPr/>
            </p:nvSpPr>
            <p:spPr>
              <a:xfrm>
                <a:off x="203573" y="6336254"/>
                <a:ext cx="1157369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Anmerkung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Ist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de-AT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de-AT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ist die Parabel nach unten geöffnet &amp; die drei Lösungsfälle treten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analog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auf.</a:t>
                </a:r>
                <a:endParaRPr lang="de-AT" dirty="0"/>
              </a:p>
            </p:txBody>
          </p:sp>
        </mc:Choice>
        <mc:Fallback xmlns="">
          <p:sp>
            <p:nvSpPr>
              <p:cNvPr id="24" name="Rechteck 23">
                <a:extLst>
                  <a:ext uri="{FF2B5EF4-FFF2-40B4-BE49-F238E27FC236}">
                    <a16:creationId xmlns:a16="http://schemas.microsoft.com/office/drawing/2014/main" id="{05DF14F2-A088-4D31-9B64-1136D9A16C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3" y="6336254"/>
                <a:ext cx="11573693" cy="369332"/>
              </a:xfrm>
              <a:prstGeom prst="rect">
                <a:avLst/>
              </a:prstGeom>
              <a:blipFill>
                <a:blip r:embed="rId1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699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3" grpId="0"/>
      <p:bldP spid="15" grpId="0"/>
      <p:bldP spid="16" grpId="0"/>
      <p:bldP spid="19" grpId="0"/>
      <p:bldP spid="20" grpId="0"/>
      <p:bldP spid="21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A65BCDA-AE8D-4A87-8C9A-59EEBCB4035D}"/>
                  </a:ext>
                </a:extLst>
              </p:cNvPr>
              <p:cNvSpPr/>
              <p:nvPr/>
            </p:nvSpPr>
            <p:spPr>
              <a:xfrm>
                <a:off x="203574" y="506837"/>
                <a:ext cx="11608125" cy="6712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1)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Löse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die zugehörige quadratische Gleichung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graphisch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(=0) und gib die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Lösungsmenge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an. Erstelle dazu eine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Wertetabelle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de-AT" i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Nebenrechnungen auf einem Zettel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und zeichne die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Funktion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im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gegebenen Intervall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A65BCDA-AE8D-4A87-8C9A-59EEBCB403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506837"/>
                <a:ext cx="11608125" cy="671209"/>
              </a:xfrm>
              <a:prstGeom prst="rect">
                <a:avLst/>
              </a:prstGeom>
              <a:blipFill>
                <a:blip r:embed="rId2"/>
                <a:stretch>
                  <a:fillRect l="-420" t="-3636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258FA250-FD30-4A87-860B-4938E89381F6}"/>
                  </a:ext>
                </a:extLst>
              </p:cNvPr>
              <p:cNvSpPr/>
              <p:nvPr/>
            </p:nvSpPr>
            <p:spPr>
              <a:xfrm>
                <a:off x="203574" y="1368030"/>
                <a:ext cx="34758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]"/>
                          <m:ctrlPr>
                            <a:rPr lang="de-AT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de-AT" b="1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b="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b="0" i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b="0" i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de-AT" b="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b="0" i="0">
                              <a:latin typeface="Cambria Math" panose="02040503050406030204" pitchFamily="18" charset="0"/>
                            </a:rPr>
                            <m:t>+3 </m:t>
                          </m:r>
                          <m:r>
                            <a:rPr lang="de-AT" b="0" i="1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de-AT" b="0" i="0">
                              <a:latin typeface="Cambria Math" panose="02040503050406030204" pitchFamily="18" charset="0"/>
                            </a:rPr>
                            <m:t> [−5;2</m:t>
                          </m:r>
                        </m:e>
                      </m:d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258FA250-FD30-4A87-860B-4938E89381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1368030"/>
                <a:ext cx="3475887" cy="369332"/>
              </a:xfrm>
              <a:prstGeom prst="rect">
                <a:avLst/>
              </a:prstGeom>
              <a:blipFill>
                <a:blip r:embed="rId3"/>
                <a:stretch>
                  <a:fillRect t="-124590" r="-11909" b="-19016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elle 7">
                <a:extLst>
                  <a:ext uri="{FF2B5EF4-FFF2-40B4-BE49-F238E27FC236}">
                    <a16:creationId xmlns:a16="http://schemas.microsoft.com/office/drawing/2014/main" id="{749C3D13-0B98-4184-96F3-5493C4C09D5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53161103"/>
                  </p:ext>
                </p:extLst>
              </p:nvPr>
            </p:nvGraphicFramePr>
            <p:xfrm>
              <a:off x="288690" y="2325960"/>
              <a:ext cx="1363941" cy="316401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48057">
                      <a:extLst>
                        <a:ext uri="{9D8B030D-6E8A-4147-A177-3AD203B41FA5}">
                          <a16:colId xmlns:a16="http://schemas.microsoft.com/office/drawing/2014/main" val="3733263641"/>
                        </a:ext>
                      </a:extLst>
                    </a:gridCol>
                    <a:gridCol w="815884">
                      <a:extLst>
                        <a:ext uri="{9D8B030D-6E8A-4147-A177-3AD203B41FA5}">
                          <a16:colId xmlns:a16="http://schemas.microsoft.com/office/drawing/2014/main" val="547846459"/>
                        </a:ext>
                      </a:extLst>
                    </a:gridCol>
                  </a:tblGrid>
                  <a:tr h="367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de-AT" sz="1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1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de-AT" sz="1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18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040194642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-5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77409821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-4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284967209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-3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036354654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-2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37591305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-1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47161273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05566449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704942428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02491533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elle 7">
                <a:extLst>
                  <a:ext uri="{FF2B5EF4-FFF2-40B4-BE49-F238E27FC236}">
                    <a16:creationId xmlns:a16="http://schemas.microsoft.com/office/drawing/2014/main" id="{749C3D13-0B98-4184-96F3-5493C4C09D5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53161103"/>
                  </p:ext>
                </p:extLst>
              </p:nvPr>
            </p:nvGraphicFramePr>
            <p:xfrm>
              <a:off x="288690" y="2325960"/>
              <a:ext cx="1363941" cy="316401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48057">
                      <a:extLst>
                        <a:ext uri="{9D8B030D-6E8A-4147-A177-3AD203B41FA5}">
                          <a16:colId xmlns:a16="http://schemas.microsoft.com/office/drawing/2014/main" val="3733263641"/>
                        </a:ext>
                      </a:extLst>
                    </a:gridCol>
                    <a:gridCol w="815884">
                      <a:extLst>
                        <a:ext uri="{9D8B030D-6E8A-4147-A177-3AD203B41FA5}">
                          <a16:colId xmlns:a16="http://schemas.microsoft.com/office/drawing/2014/main" val="547846459"/>
                        </a:ext>
                      </a:extLst>
                    </a:gridCol>
                  </a:tblGrid>
                  <a:tr h="367986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111" t="-1667" r="-154444" b="-77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67407" t="-1667" r="-2963" b="-77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40194642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-5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77409821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-4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284967209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-3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036354654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-2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37591305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-1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47161273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05566449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704942428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024915338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22" name="Grafik 21">
            <a:extLst>
              <a:ext uri="{FF2B5EF4-FFF2-40B4-BE49-F238E27FC236}">
                <a16:creationId xmlns:a16="http://schemas.microsoft.com/office/drawing/2014/main" id="{AAF1B0DF-A7A5-49D3-AA35-EAC69C4E997E}"/>
              </a:ext>
            </a:extLst>
          </p:cNvPr>
          <p:cNvPicPr/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36384" b="6862"/>
          <a:stretch/>
        </p:blipFill>
        <p:spPr bwMode="auto">
          <a:xfrm>
            <a:off x="6569698" y="1668470"/>
            <a:ext cx="4671550" cy="447898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hteck 24">
                <a:extLst>
                  <a:ext uri="{FF2B5EF4-FFF2-40B4-BE49-F238E27FC236}">
                    <a16:creationId xmlns:a16="http://schemas.microsoft.com/office/drawing/2014/main" id="{8F48E846-791F-4EEC-AD93-3D1FF508654B}"/>
                  </a:ext>
                </a:extLst>
              </p:cNvPr>
              <p:cNvSpPr/>
              <p:nvPr/>
            </p:nvSpPr>
            <p:spPr>
              <a:xfrm>
                <a:off x="569133" y="5940529"/>
                <a:ext cx="76323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25" name="Rechteck 24">
                <a:extLst>
                  <a:ext uri="{FF2B5EF4-FFF2-40B4-BE49-F238E27FC236}">
                    <a16:creationId xmlns:a16="http://schemas.microsoft.com/office/drawing/2014/main" id="{8F48E846-791F-4EEC-AD93-3D1FF50865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133" y="5940529"/>
                <a:ext cx="763237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3105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A65BCDA-AE8D-4A87-8C9A-59EEBCB4035D}"/>
                  </a:ext>
                </a:extLst>
              </p:cNvPr>
              <p:cNvSpPr/>
              <p:nvPr/>
            </p:nvSpPr>
            <p:spPr>
              <a:xfrm>
                <a:off x="203574" y="506837"/>
                <a:ext cx="11608125" cy="6712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1)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Löse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die zugehörige quadratische Gleichung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graphisch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(=0) und gib die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Lösungsmenge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an. Erstelle dazu eine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Wertetabelle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de-AT" i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Nebenrechnungen auf einem Zettel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und zeichne die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Funktion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im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gegebenen Intervall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A65BCDA-AE8D-4A87-8C9A-59EEBCB403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506837"/>
                <a:ext cx="11608125" cy="671209"/>
              </a:xfrm>
              <a:prstGeom prst="rect">
                <a:avLst/>
              </a:prstGeom>
              <a:blipFill>
                <a:blip r:embed="rId2"/>
                <a:stretch>
                  <a:fillRect l="-420" t="-3636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258FA250-FD30-4A87-860B-4938E89381F6}"/>
                  </a:ext>
                </a:extLst>
              </p:cNvPr>
              <p:cNvSpPr/>
              <p:nvPr/>
            </p:nvSpPr>
            <p:spPr>
              <a:xfrm>
                <a:off x="203574" y="1368030"/>
                <a:ext cx="4286686" cy="3758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b="1" dirty="0"/>
                  <a:t>g. </a:t>
                </a:r>
                <a14:m>
                  <m:oMath xmlns:m="http://schemas.openxmlformats.org/officeDocument/2006/math">
                    <m:r>
                      <a:rPr lang="de-AT" b="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b="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b="0" i="1">
                            <a:latin typeface="Cambria Math" panose="02040503050406030204" pitchFamily="18" charset="0"/>
                          </a:rPr>
                          <m:t>0,1</m:t>
                        </m:r>
                        <m:r>
                          <a:rPr lang="de-AT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AT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b="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de-AT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AT" b="0" i="1">
                        <a:latin typeface="Cambria Math" panose="02040503050406030204" pitchFamily="18" charset="0"/>
                      </a:rPr>
                      <m:t>+10 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𝑖𝑛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 [−16;−4]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258FA250-FD30-4A87-860B-4938E89381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1368030"/>
                <a:ext cx="4286686" cy="375872"/>
              </a:xfrm>
              <a:prstGeom prst="rect">
                <a:avLst/>
              </a:prstGeom>
              <a:blipFill>
                <a:blip r:embed="rId3"/>
                <a:stretch>
                  <a:fillRect l="-1136" t="-8065" b="-2258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elle 7">
                <a:extLst>
                  <a:ext uri="{FF2B5EF4-FFF2-40B4-BE49-F238E27FC236}">
                    <a16:creationId xmlns:a16="http://schemas.microsoft.com/office/drawing/2014/main" id="{749C3D13-0B98-4184-96F3-5493C4C09D5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17891095"/>
                  </p:ext>
                </p:extLst>
              </p:nvPr>
            </p:nvGraphicFramePr>
            <p:xfrm>
              <a:off x="288690" y="2325960"/>
              <a:ext cx="1363941" cy="281450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48057">
                      <a:extLst>
                        <a:ext uri="{9D8B030D-6E8A-4147-A177-3AD203B41FA5}">
                          <a16:colId xmlns:a16="http://schemas.microsoft.com/office/drawing/2014/main" val="3733263641"/>
                        </a:ext>
                      </a:extLst>
                    </a:gridCol>
                    <a:gridCol w="815884">
                      <a:extLst>
                        <a:ext uri="{9D8B030D-6E8A-4147-A177-3AD203B41FA5}">
                          <a16:colId xmlns:a16="http://schemas.microsoft.com/office/drawing/2014/main" val="547846459"/>
                        </a:ext>
                      </a:extLst>
                    </a:gridCol>
                  </a:tblGrid>
                  <a:tr h="367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de-AT" sz="1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1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de-AT" sz="1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18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040194642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-16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77409821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-14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284967209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-12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036354654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-10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37591305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-8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47161273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-6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05566449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-4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70494242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elle 7">
                <a:extLst>
                  <a:ext uri="{FF2B5EF4-FFF2-40B4-BE49-F238E27FC236}">
                    <a16:creationId xmlns:a16="http://schemas.microsoft.com/office/drawing/2014/main" id="{749C3D13-0B98-4184-96F3-5493C4C09D5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17891095"/>
                  </p:ext>
                </p:extLst>
              </p:nvPr>
            </p:nvGraphicFramePr>
            <p:xfrm>
              <a:off x="288690" y="2325960"/>
              <a:ext cx="1363941" cy="281450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48057">
                      <a:extLst>
                        <a:ext uri="{9D8B030D-6E8A-4147-A177-3AD203B41FA5}">
                          <a16:colId xmlns:a16="http://schemas.microsoft.com/office/drawing/2014/main" val="3733263641"/>
                        </a:ext>
                      </a:extLst>
                    </a:gridCol>
                    <a:gridCol w="815884">
                      <a:extLst>
                        <a:ext uri="{9D8B030D-6E8A-4147-A177-3AD203B41FA5}">
                          <a16:colId xmlns:a16="http://schemas.microsoft.com/office/drawing/2014/main" val="547846459"/>
                        </a:ext>
                      </a:extLst>
                    </a:gridCol>
                  </a:tblGrid>
                  <a:tr h="367986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111" t="-1639" r="-154444" b="-6704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67407" t="-1639" r="-2963" b="-6704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40194642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-16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77409821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-14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284967209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-12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036354654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-10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37591305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-8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47161273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-6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05566449"/>
                      </a:ext>
                    </a:extLst>
                  </a:tr>
                  <a:tr h="3495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-4</a:t>
                          </a:r>
                          <a:endParaRPr lang="de-AT" sz="18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704942428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98B00CFD-F328-4E94-8754-448F70F87459}"/>
              </a:ext>
            </a:extLst>
          </p:cNvPr>
          <p:cNvPicPr/>
          <p:nvPr/>
        </p:nvPicPr>
        <p:blipFill rotWithShape="1">
          <a:blip r:embed="rId5"/>
          <a:srcRect l="35573" b="25388"/>
          <a:stretch/>
        </p:blipFill>
        <p:spPr bwMode="auto">
          <a:xfrm>
            <a:off x="6419237" y="1743902"/>
            <a:ext cx="4883369" cy="41519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B4136919-02E7-44E3-A55E-9B37178CF56A}"/>
                  </a:ext>
                </a:extLst>
              </p:cNvPr>
              <p:cNvSpPr/>
              <p:nvPr/>
            </p:nvSpPr>
            <p:spPr>
              <a:xfrm>
                <a:off x="587389" y="5828663"/>
                <a:ext cx="76323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B4136919-02E7-44E3-A55E-9B37178CF5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89" y="5828663"/>
                <a:ext cx="763237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04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332</Words>
  <Application>Microsoft Office PowerPoint</Application>
  <PresentationFormat>Breitbild</PresentationFormat>
  <Paragraphs>61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Quadratische Gleichungen graphisch lösen  Graphisches Lösen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98</cp:revision>
  <dcterms:created xsi:type="dcterms:W3CDTF">2020-04-09T06:13:57Z</dcterms:created>
  <dcterms:modified xsi:type="dcterms:W3CDTF">2022-11-04T10:42:46Z</dcterms:modified>
</cp:coreProperties>
</file>