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4" r:id="rId4"/>
    <p:sldId id="293" r:id="rId5"/>
    <p:sldId id="295" r:id="rId6"/>
    <p:sldId id="28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186A538-2E6D-44B3-BCDF-D54DCEBBBB93}"/>
    <pc:docChg chg="undo redo custSel delSld modSld">
      <pc:chgData name="Tegischer Lukas" userId="f78daebb-0565-485c-bd0e-1cd035e796ff" providerId="ADAL" clId="{F186A538-2E6D-44B3-BCDF-D54DCEBBBB93}" dt="2022-11-04T08:20:03.915" v="15" actId="47"/>
      <pc:docMkLst>
        <pc:docMk/>
      </pc:docMkLst>
      <pc:sldChg chg="addSp delSp modSp mod">
        <pc:chgData name="Tegischer Lukas" userId="f78daebb-0565-485c-bd0e-1cd035e796ff" providerId="ADAL" clId="{F186A538-2E6D-44B3-BCDF-D54DCEBBBB93}" dt="2022-11-04T08:19:27.238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F186A538-2E6D-44B3-BCDF-D54DCEBBBB93}" dt="2022-11-04T08:19:27.238" v="3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F186A538-2E6D-44B3-BCDF-D54DCEBBBB93}" dt="2022-11-04T08:19:19.761" v="0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186A538-2E6D-44B3-BCDF-D54DCEBBBB93}" dt="2022-11-04T08:19:21.445" v="1" actId="478"/>
          <ac:spMkLst>
            <pc:docMk/>
            <pc:sldMk cId="336392357" sldId="256"/>
            <ac:spMk id="5" creationId="{1941D6F8-D49C-D0E7-ACA4-EE06F29203B9}"/>
          </ac:spMkLst>
        </pc:spChg>
        <pc:spChg chg="del">
          <ac:chgData name="Tegischer Lukas" userId="f78daebb-0565-485c-bd0e-1cd035e796ff" providerId="ADAL" clId="{F186A538-2E6D-44B3-BCDF-D54DCEBBBB93}" dt="2022-11-04T08:19:24.412" v="2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186A538-2E6D-44B3-BCDF-D54DCEBBBB93}" dt="2022-11-04T08:19:42.899" v="7" actId="478"/>
        <pc:sldMkLst>
          <pc:docMk/>
          <pc:sldMk cId="4068653008" sldId="278"/>
        </pc:sldMkLst>
        <pc:spChg chg="del">
          <ac:chgData name="Tegischer Lukas" userId="f78daebb-0565-485c-bd0e-1cd035e796ff" providerId="ADAL" clId="{F186A538-2E6D-44B3-BCDF-D54DCEBBBB93}" dt="2022-11-04T08:19:35.456" v="4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186A538-2E6D-44B3-BCDF-D54DCEBBBB93}" dt="2022-11-04T08:19:42.899" v="7" actId="478"/>
          <ac:spMkLst>
            <pc:docMk/>
            <pc:sldMk cId="4068653008" sldId="278"/>
            <ac:spMk id="7" creationId="{2D20DC57-92F6-F970-7B5F-4C5CD961BD6A}"/>
          </ac:spMkLst>
        </pc:spChg>
      </pc:sldChg>
      <pc:sldChg chg="addSp delSp modSp mod">
        <pc:chgData name="Tegischer Lukas" userId="f78daebb-0565-485c-bd0e-1cd035e796ff" providerId="ADAL" clId="{F186A538-2E6D-44B3-BCDF-D54DCEBBBB93}" dt="2022-11-04T08:19:59.146" v="13" actId="478"/>
        <pc:sldMkLst>
          <pc:docMk/>
          <pc:sldMk cId="3593576672" sldId="284"/>
        </pc:sldMkLst>
        <pc:spChg chg="del">
          <ac:chgData name="Tegischer Lukas" userId="f78daebb-0565-485c-bd0e-1cd035e796ff" providerId="ADAL" clId="{F186A538-2E6D-44B3-BCDF-D54DCEBBBB93}" dt="2022-11-04T08:19:56.871" v="12" actId="478"/>
          <ac:spMkLst>
            <pc:docMk/>
            <pc:sldMk cId="3593576672" sldId="28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186A538-2E6D-44B3-BCDF-D54DCEBBBB93}" dt="2022-11-04T08:19:59.146" v="13" actId="478"/>
          <ac:spMkLst>
            <pc:docMk/>
            <pc:sldMk cId="3593576672" sldId="284"/>
            <ac:spMk id="6" creationId="{1494BE15-3FA2-77BC-D04A-A99A7EEB379E}"/>
          </ac:spMkLst>
        </pc:spChg>
      </pc:sldChg>
      <pc:sldChg chg="del">
        <pc:chgData name="Tegischer Lukas" userId="f78daebb-0565-485c-bd0e-1cd035e796ff" providerId="ADAL" clId="{F186A538-2E6D-44B3-BCDF-D54DCEBBBB93}" dt="2022-11-04T08:20:03.915" v="15" actId="47"/>
        <pc:sldMkLst>
          <pc:docMk/>
          <pc:sldMk cId="3932101437" sldId="291"/>
        </pc:sldMkLst>
      </pc:sldChg>
      <pc:sldChg chg="del">
        <pc:chgData name="Tegischer Lukas" userId="f78daebb-0565-485c-bd0e-1cd035e796ff" providerId="ADAL" clId="{F186A538-2E6D-44B3-BCDF-D54DCEBBBB93}" dt="2022-11-04T08:20:02.049" v="14" actId="47"/>
        <pc:sldMkLst>
          <pc:docMk/>
          <pc:sldMk cId="1183591501" sldId="292"/>
        </pc:sldMkLst>
      </pc:sldChg>
      <pc:sldChg chg="addSp delSp modSp mod">
        <pc:chgData name="Tegischer Lukas" userId="f78daebb-0565-485c-bd0e-1cd035e796ff" providerId="ADAL" clId="{F186A538-2E6D-44B3-BCDF-D54DCEBBBB93}" dt="2022-11-04T08:19:53.295" v="11" actId="478"/>
        <pc:sldMkLst>
          <pc:docMk/>
          <pc:sldMk cId="1280665076" sldId="293"/>
        </pc:sldMkLst>
        <pc:spChg chg="del">
          <ac:chgData name="Tegischer Lukas" userId="f78daebb-0565-485c-bd0e-1cd035e796ff" providerId="ADAL" clId="{F186A538-2E6D-44B3-BCDF-D54DCEBBBB93}" dt="2022-11-04T08:19:49.247" v="10" actId="478"/>
          <ac:spMkLst>
            <pc:docMk/>
            <pc:sldMk cId="1280665076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186A538-2E6D-44B3-BCDF-D54DCEBBBB93}" dt="2022-11-04T08:19:53.295" v="11" actId="478"/>
          <ac:spMkLst>
            <pc:docMk/>
            <pc:sldMk cId="1280665076" sldId="293"/>
            <ac:spMk id="6" creationId="{86A9FED6-B125-8F5E-98DC-A5A766D144B2}"/>
          </ac:spMkLst>
        </pc:spChg>
      </pc:sldChg>
      <pc:sldChg chg="addSp delSp modSp mod">
        <pc:chgData name="Tegischer Lukas" userId="f78daebb-0565-485c-bd0e-1cd035e796ff" providerId="ADAL" clId="{F186A538-2E6D-44B3-BCDF-D54DCEBBBB93}" dt="2022-11-04T08:19:47.352" v="9" actId="478"/>
        <pc:sldMkLst>
          <pc:docMk/>
          <pc:sldMk cId="789598639" sldId="294"/>
        </pc:sldMkLst>
        <pc:spChg chg="del">
          <ac:chgData name="Tegischer Lukas" userId="f78daebb-0565-485c-bd0e-1cd035e796ff" providerId="ADAL" clId="{F186A538-2E6D-44B3-BCDF-D54DCEBBBB93}" dt="2022-11-04T08:19:46.352" v="8" actId="478"/>
          <ac:spMkLst>
            <pc:docMk/>
            <pc:sldMk cId="789598639" sldId="29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F186A538-2E6D-44B3-BCDF-D54DCEBBBB93}" dt="2022-11-04T08:19:47.352" v="9" actId="478"/>
          <ac:spMkLst>
            <pc:docMk/>
            <pc:sldMk cId="789598639" sldId="294"/>
            <ac:spMk id="8" creationId="{D62D45C9-2EF1-2640-85AA-578DE902F3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Quadratische Funktion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1395044"/>
            <a:ext cx="11573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Quadratische 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762001" y="4435642"/>
                <a:ext cx="331206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4435642"/>
                <a:ext cx="331206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548696" y="5385549"/>
                <a:ext cx="405104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−0,5</m:t>
                      </m:r>
                      <m:sSup>
                        <m:sSup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696" y="5385549"/>
                <a:ext cx="405104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7150148" y="4435641"/>
                <a:ext cx="39821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2,5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de-AT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148" y="4435641"/>
                <a:ext cx="398211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8E9A1EC-9568-441E-9EC7-4BFFE9B4F91B}"/>
                  </a:ext>
                </a:extLst>
              </p:cNvPr>
              <p:cNvSpPr/>
              <p:nvPr/>
            </p:nvSpPr>
            <p:spPr>
              <a:xfrm>
                <a:off x="513347" y="2185742"/>
                <a:ext cx="11085095" cy="1752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=Hauptform</a:t>
                </a:r>
                <a:r>
                  <a:rPr lang="de-AT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de-AT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quadratischen Funktion lautet</a:t>
                </a: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6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3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36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36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</m:t>
                      </m:r>
                    </m:oMath>
                  </m:oMathPara>
                </a14:m>
                <a:endParaRPr lang="de-AT" sz="3600" b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∈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000" b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de-AT" sz="2000" b="1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8E9A1EC-9568-441E-9EC7-4BFFE9B4F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47" y="2185742"/>
                <a:ext cx="11085095" cy="1752018"/>
              </a:xfrm>
              <a:prstGeom prst="rect">
                <a:avLst/>
              </a:prstGeom>
              <a:blipFill>
                <a:blip r:embed="rId5"/>
                <a:stretch>
                  <a:fillRect l="-440" t="-3136" r="-3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69047" y="958835"/>
            <a:ext cx="115736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4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8E9A1EC-9568-441E-9EC7-4BFFE9B4F91B}"/>
                  </a:ext>
                </a:extLst>
              </p:cNvPr>
              <p:cNvSpPr/>
              <p:nvPr/>
            </p:nvSpPr>
            <p:spPr>
              <a:xfrm>
                <a:off x="513345" y="1803181"/>
                <a:ext cx="1108509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6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3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36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3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36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</m:t>
                      </m:r>
                    </m:oMath>
                  </m:oMathPara>
                </a14:m>
                <a:endParaRPr lang="de-AT" sz="3600" b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∈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000" b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de-AT" sz="2000" b="1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8E9A1EC-9568-441E-9EC7-4BFFE9B4F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45" y="1803181"/>
                <a:ext cx="11085095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2EFCB0E-861F-46B0-B8EC-75CA2F93A977}"/>
                  </a:ext>
                </a:extLst>
              </p:cNvPr>
              <p:cNvSpPr txBox="1"/>
              <p:nvPr/>
            </p:nvSpPr>
            <p:spPr>
              <a:xfrm>
                <a:off x="2620721" y="3263317"/>
                <a:ext cx="695055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Bemerkung</a:t>
                </a:r>
              </a:p>
              <a:p>
                <a:pPr algn="ctr"/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Parameter a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darf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NICHT 0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sein!!! Sonst fällt 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 dirty="0" smtClean="0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weg!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--&gt; Und gerade x² ist die Voraussetzung einer quadratischen Funktion 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C2EFCB0E-861F-46B0-B8EC-75CA2F93A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721" y="3263317"/>
                <a:ext cx="6950557" cy="1015663"/>
              </a:xfrm>
              <a:prstGeom prst="rect">
                <a:avLst/>
              </a:prstGeom>
              <a:blipFill>
                <a:blip r:embed="rId3"/>
                <a:stretch>
                  <a:fillRect l="-351" t="-4790" b="-83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3C5418A-4DE5-435F-AFA2-62E53A21E0C8}"/>
                  </a:ext>
                </a:extLst>
              </p:cNvPr>
              <p:cNvSpPr txBox="1"/>
              <p:nvPr/>
            </p:nvSpPr>
            <p:spPr>
              <a:xfrm>
                <a:off x="4213400" y="4508010"/>
                <a:ext cx="37651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AT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=0</m:t>
                      </m:r>
                      <m:sSup>
                        <m:sSup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𝒃𝒙</m:t>
                      </m:r>
                      <m:r>
                        <a:rPr lang="de-AT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3C5418A-4DE5-435F-AFA2-62E53A21E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400" y="4508010"/>
                <a:ext cx="3765198" cy="276999"/>
              </a:xfrm>
              <a:prstGeom prst="rect">
                <a:avLst/>
              </a:prstGeom>
              <a:blipFill>
                <a:blip r:embed="rId4"/>
                <a:stretch>
                  <a:fillRect l="-324" t="-2222" r="-162" b="-377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9AB73005-7C1B-4A50-8ED4-B37E0EB892E3}"/>
              </a:ext>
            </a:extLst>
          </p:cNvPr>
          <p:cNvSpPr/>
          <p:nvPr/>
        </p:nvSpPr>
        <p:spPr>
          <a:xfrm rot="10089455">
            <a:off x="7633982" y="4796242"/>
            <a:ext cx="167779" cy="562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6B1D135-0167-4938-9F8C-9A3BE6F17E69}"/>
              </a:ext>
            </a:extLst>
          </p:cNvPr>
          <p:cNvSpPr txBox="1"/>
          <p:nvPr/>
        </p:nvSpPr>
        <p:spPr>
          <a:xfrm>
            <a:off x="7013196" y="5370126"/>
            <a:ext cx="3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</a:t>
            </a:r>
          </a:p>
        </p:txBody>
      </p:sp>
    </p:spTree>
    <p:extLst>
      <p:ext uri="{BB962C8B-B14F-4D97-AF65-F5344CB8AC3E}">
        <p14:creationId xmlns:p14="http://schemas.microsoft.com/office/powerpoint/2010/main" val="789598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4000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Funktion: Graph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FCC0EB7-FB57-4ED2-ABA3-9CB6FDDD0D41}"/>
              </a:ext>
            </a:extLst>
          </p:cNvPr>
          <p:cNvSpPr/>
          <p:nvPr/>
        </p:nvSpPr>
        <p:spPr>
          <a:xfrm>
            <a:off x="203574" y="1017668"/>
            <a:ext cx="803207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einer quadratischen Funktion wird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Parabel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genannt.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7E6CA37-7273-47B7-BAC4-EE8C8DED68E9}"/>
              </a:ext>
            </a:extLst>
          </p:cNvPr>
          <p:cNvPicPr/>
          <p:nvPr/>
        </p:nvPicPr>
        <p:blipFill rotWithShape="1">
          <a:blip r:embed="rId2"/>
          <a:srcRect l="43661" b="17609"/>
          <a:stretch/>
        </p:blipFill>
        <p:spPr bwMode="auto">
          <a:xfrm>
            <a:off x="568490" y="1520521"/>
            <a:ext cx="4661236" cy="5026599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D11DA85-7E2B-4040-A84C-75006F80DEC3}"/>
                  </a:ext>
                </a:extLst>
              </p:cNvPr>
              <p:cNvSpPr/>
              <p:nvPr/>
            </p:nvSpPr>
            <p:spPr>
              <a:xfrm>
                <a:off x="5681267" y="2688858"/>
                <a:ext cx="6096000" cy="304730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Graph einer quadratischen Funktion ist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Parabel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und damit </a:t>
                </a:r>
                <a14:m>
                  <m:oMath xmlns:m="http://schemas.openxmlformats.org/officeDocument/2006/math"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oder </a:t>
                </a:r>
                <a14:m>
                  <m:oMath xmlns:m="http://schemas.openxmlformats.org/officeDocument/2006/math"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-förmig.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Parabel ist entweder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oder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oben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offen.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Quadratische Funktionen haben immer genau einen </a:t>
                </a:r>
                <a:r>
                  <a:rPr lang="de-AT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Hoch- oder Tiefpunkt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Diesen nennt man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Scheitelpunkt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oder</a:t>
                </a: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Scheitel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D11DA85-7E2B-4040-A84C-75006F80DE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267" y="2688858"/>
                <a:ext cx="6096000" cy="3047309"/>
              </a:xfrm>
              <a:prstGeom prst="rect">
                <a:avLst/>
              </a:prstGeom>
              <a:blipFill>
                <a:blip r:embed="rId3"/>
                <a:stretch>
                  <a:fillRect l="-900" t="-800" r="-1000" b="-26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0665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5865" y="150658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Funktion: Graph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BFA7CFB-DB69-4C0A-9EEA-7E46777D13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205"/>
          <a:stretch/>
        </p:blipFill>
        <p:spPr>
          <a:xfrm>
            <a:off x="1837360" y="920161"/>
            <a:ext cx="8517279" cy="547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85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8059" y="116837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Hauptform: Parameter a, b,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0" y="1797958"/>
                <a:ext cx="117317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32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3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de-AT" sz="3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endParaRPr lang="de-AT" sz="3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7958"/>
                <a:ext cx="1173175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Gerade Verbindung mit Pfeil 13"/>
          <p:cNvCxnSpPr>
            <a:cxnSpLocks/>
          </p:cNvCxnSpPr>
          <p:nvPr/>
        </p:nvCxnSpPr>
        <p:spPr>
          <a:xfrm flipV="1">
            <a:off x="5507241" y="2415083"/>
            <a:ext cx="0" cy="105626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cxnSpLocks/>
          </p:cNvCxnSpPr>
          <p:nvPr/>
        </p:nvCxnSpPr>
        <p:spPr>
          <a:xfrm flipV="1">
            <a:off x="6661155" y="2415083"/>
            <a:ext cx="0" cy="108982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cxnSpLocks/>
          </p:cNvCxnSpPr>
          <p:nvPr/>
        </p:nvCxnSpPr>
        <p:spPr>
          <a:xfrm flipV="1">
            <a:off x="7600692" y="2415083"/>
            <a:ext cx="0" cy="11457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6265B608-8C4F-46CF-9574-B181A6074804}"/>
              </a:ext>
            </a:extLst>
          </p:cNvPr>
          <p:cNvSpPr txBox="1"/>
          <p:nvPr/>
        </p:nvSpPr>
        <p:spPr>
          <a:xfrm>
            <a:off x="824535" y="3875641"/>
            <a:ext cx="109072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Jeder Parameter hat </a:t>
            </a:r>
            <a:r>
              <a:rPr lang="de-AT" sz="22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bestimmte Eigenschaften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de-AT" sz="22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Auswirkungen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 auf den Funktionsgraphen!</a:t>
            </a:r>
          </a:p>
        </p:txBody>
      </p:sp>
    </p:spTree>
    <p:extLst>
      <p:ext uri="{BB962C8B-B14F-4D97-AF65-F5344CB8AC3E}">
        <p14:creationId xmlns:p14="http://schemas.microsoft.com/office/powerpoint/2010/main" val="3593576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241</Words>
  <Application>Microsoft Office PowerPoint</Application>
  <PresentationFormat>Breitbild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Definition Quadratische 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2022-11-04T08:20:04Z</dcterms:modified>
</cp:coreProperties>
</file>