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97" r:id="rId3"/>
    <p:sldId id="306" r:id="rId4"/>
    <p:sldId id="313" r:id="rId5"/>
    <p:sldId id="316" r:id="rId6"/>
    <p:sldId id="312" r:id="rId7"/>
    <p:sldId id="29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D980AD-B2CA-44D7-8071-BE3300EC9B46}" v="16" dt="2021-02-05T15:18:47.5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ECD980AD-B2CA-44D7-8071-BE3300EC9B46}"/>
    <pc:docChg chg="modSld">
      <pc:chgData name="Tegischer Lukas" userId="f78daebb-0565-485c-bd0e-1cd035e796ff" providerId="ADAL" clId="{ECD980AD-B2CA-44D7-8071-BE3300EC9B46}" dt="2021-02-05T15:18:47.539" v="15" actId="20577"/>
      <pc:docMkLst>
        <pc:docMk/>
      </pc:docMkLst>
      <pc:sldChg chg="addSp modSp">
        <pc:chgData name="Tegischer Lukas" userId="f78daebb-0565-485c-bd0e-1cd035e796ff" providerId="ADAL" clId="{ECD980AD-B2CA-44D7-8071-BE3300EC9B46}" dt="2021-02-05T15:18:47.539" v="15" actId="20577"/>
        <pc:sldMkLst>
          <pc:docMk/>
          <pc:sldMk cId="467764480" sldId="313"/>
        </pc:sldMkLst>
        <pc:spChg chg="mod">
          <ac:chgData name="Tegischer Lukas" userId="f78daebb-0565-485c-bd0e-1cd035e796ff" providerId="ADAL" clId="{ECD980AD-B2CA-44D7-8071-BE3300EC9B46}" dt="2021-02-05T15:18:47.539" v="15" actId="20577"/>
          <ac:spMkLst>
            <pc:docMk/>
            <pc:sldMk cId="467764480" sldId="313"/>
            <ac:spMk id="7" creationId="{01E195EC-3D1D-4FF1-81C1-170C6942CC82}"/>
          </ac:spMkLst>
        </pc:spChg>
        <pc:inkChg chg="add">
          <ac:chgData name="Tegischer Lukas" userId="f78daebb-0565-485c-bd0e-1cd035e796ff" providerId="ADAL" clId="{ECD980AD-B2CA-44D7-8071-BE3300EC9B46}" dt="2021-02-05T15:18:37.710" v="0"/>
          <ac:inkMkLst>
            <pc:docMk/>
            <pc:sldMk cId="467764480" sldId="313"/>
            <ac:inkMk id="3" creationId="{928E9CD4-1DE9-4E88-A217-AEE45AFE1115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05T15:17:20.5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13847 6438 804 0,'55'-18'294'0,"-52"34"-189"0,-2 11-159 16,5 9-2-16,1 5 26 15,-3 2 22-15,3 3 12 16,0-1 0-16,2 2 0 16,-2-2 2-16,2 0 3 15,-3-3-1-15,-1-5-3 16,1-2-3-16,-2-4-8 16,2-1-9-16,0-3-127 15,-1-5-104-15,0-8 150 16</inkml:trace>
  <inkml:trace contextRef="#ctx0" brushRef="#br0" timeOffset="435.83">14085 6785 906 0,'88'-70'351'15,"-77"70"-205"-15,9 6-160 16,4 1-10-16,4 2 9 16,2-1 7-16,1-5-1 15,5-1-4-15,3-4 0 16,3-5 1-16,-5-4 9 15,-6 2 2-15,-6 0-20 16,-5 0-23-16,-4 3-97 16,-4-2-144-16,-6 6 183 15</inkml:trace>
  <inkml:trace contextRef="#ctx0" brushRef="#br0" timeOffset="721.07">14290 6566 894 0,'0'-5'337'0,"2"6"-240"16,5 5-94-16,1 4-17 15,4 4 5-15,3 8 10 16,1 1 0-16,-2 5-1 15,1 3-1-15,-4-1 1 16,-1 1 0-16,2-5 2 16,-5-2-1-16,0-7-1 15,0-2 0-15,0-3-60 16,1 1-56-16,-2-1 72 16</inkml:trace>
  <inkml:trace contextRef="#ctx0" brushRef="#br0" timeOffset="1213.76">14580 6514 939 0,'63'-23'294'0,"-44"28"-318"15,7 2-21 1,8-1 10-16,1-5 22 0,2-5 22 16,3-1 7-16,3-8 17 15,-1 1 6-15,0 4 2 16,-4-6-6-16,-5 5-17 15,-4 2-8-15,-5 1-9 16,-3 5-3-16,-7 4-8 16,-4 4-3-16,-5 6-1 15,-4 2 1-15,-6 10 12 16,-2 2 8-16,-5 7 9 16,-1 8 1-16,-3 0-2 15,0 8-3-15,-3 0-5 16,3-3-1-16,1 0-3 15,0-8-1-15,5-2 0 16,0-2-1-16,4-8 0 0,2 2 0 16,3-9-7-16,1-6-10 15,0-7-57-15,0-5-70 16,0-2 89-16</inkml:trace>
  <inkml:trace contextRef="#ctx0" brushRef="#br0" timeOffset="1454.11">14872 6800 1153 0,'3'-49'401'15,"22"46"-323"-15,9-3-111 16,9 3-3-16,-2-3 11 15,0 0-2-15,-2-1-4 16,-2 1 0-16,-6 1 11 16,-1 0 11-16,-6 3-30 15,-7-3-55-15,-5 4 61 16</inkml:trace>
  <inkml:trace contextRef="#ctx0" brushRef="#br0" timeOffset="2440.46">8252 7873 1118 0,'-44'74'371'16,"59"-67"-371"-16,11 5-13 15,10 6 5-15,2-1 3 16,2 7 5-16,0 3 0 0,4 1 1 16,3 2-1-16,-1-1 1 15,-2-1 0-15,0-3 0 16,-7-3 0-16,-1-3 0 15,-5-3 0-15,-10-4-13 16,-3 1-27-16,-8-4-127 16,-3 1-113-16,-2-5 168 15</inkml:trace>
  <inkml:trace contextRef="#ctx0" brushRef="#br0" timeOffset="2724.71">8169 8492 892 0,'-10'-8'319'15,"12"-7"-258"-15,10-3-62 16,10-6-6-16,6-4 3 15,8-7 3-15,3-2 1 16,5-4 0-16,3-3 0 16,6-6 0-16,2 1 0 0,2-4 0 15,1 2-17-15,-2 3-79 16,-3-2-74-16,-3 6 101 16</inkml:trace>
  <inkml:trace contextRef="#ctx0" brushRef="#br0" timeOffset="3247.31">8806 7579 1073 0,'2'-2'345'16,"12"-11"-358"-16,36-31-17 15,-15 23 15-15,2-2 11 16,1-1 8-16,-1 2 1 15,-1 6-2-15,-3 1 1 16,-5 9-2-16,-6 2-1 0,-9 9-2 16,-9 8-4-16,-11 9-2 15,-2 5 1-15,-15 4 1 16,1-1 2-16,-6 5-2 16,-4 2 0-16,-1-4 1 15,-2-2 2-15,3-4 3 16,5-4 3-16,11 1 1 15,6-3 1-15,11-2-3 16,6 0 0-16,10-2-1 16,5-1-1-16,4-6 2 15,4-2-1-15,2-3-1 16,-3-4-1-16,3 0-5 16,-2-3-21-16,0-4-115 15,3 0-158-15,-4 1 186 16</inkml:trace>
  <inkml:trace contextRef="#ctx0" brushRef="#br0" timeOffset="3699.1">9239 8079 1072 0,'6'4'351'0,"11"-1"-358"15,6 0-6-15,8-3 11 16,0-5 1-16,8-2 1 16,-4-1 2-16,4 0-2 15,3 1 2-15,-1 1-1 0,4 0 1 16,-2 3 0-16,-3-2-1 15,-5 3 0-15,-7 1-1 16,-8 1-7-16,-1 4-22 16,-8 3-76-16,-6-1-96 15,-7 0 124-15</inkml:trace>
  <inkml:trace contextRef="#ctx0" brushRef="#br0" timeOffset="3996.31">9471 7827 1303 0,'61'-23'416'0,"-55"38"-458"15,2 6-17-15,-2 6 13 16,3 4 10-16,-3 6 14 16,-4 1-2-16,2 3-3 15,-4-1 1-15,-2-3 14 16,-1 1 7-16,-3-4 4 16,2 0-6-16,2-3-80 0,2-3-109 15,0 1 124-15</inkml:trace>
  <inkml:trace contextRef="#ctx0" brushRef="#br0" timeOffset="4715.39">10544 7454 486 0,'-8'-3'233'16,"-1"-4"-80"-16,-5 7-65 0,-6 2-6 15,-5 4-22-15,-3 6-11 16,-7 8-29-16,-3 5-4 15,-7 6 0-15,-1 2 0 16,-6 3-4-16,0 5-3 16,3 8-6-16,2-1-2 15,6 10-3-15,5 1 0 16,7 4 0-16,11 5 1 0,9-1-1 16,8-2 0-16,11-8-2 15,2-6 0-15,14-7-2 16,1-7-1-16,11-10-2 15,7-5 1-15,8-15 1 16,0-9 4-16,-1-13 9 16,-2-6 7-16,-10-9 17 15,-5 0 5-15,-9-6 2 16,-5-2-4-16,-15-3-12 16,-5-2-7-16,-17-1-8 15,-6 6-1-15,-13 8 1 16,-5 3-1-16,-8 13 3 15,-7 2-1-15,5 18-5 16,2 6-2-16,9 11-7 16,8 2-4-16,9-1-16 0,6 4-16 15,11-6-71-15,0-1-88 16,8-4 128 0</inkml:trace>
  <inkml:trace contextRef="#ctx0" brushRef="#br0" timeOffset="5118.37">10586 7965 1152 0,'60'28'419'0,"-62"-20"-331"15,5 2-75-15,7 6-19 16,5 5 1-16,5 2 1 15,2 1-1-15,4 2 1 16,3-4 1-16,3 3 3 0,1-4 0 16,-2-2 2-16,1 0-2 15,-1-5 0-15,-4 2-5 16,-1-3-32-16,-3 0-26 16,-7 1-93-16,-1-3-91 15,-11-1 158-15</inkml:trace>
  <inkml:trace contextRef="#ctx0" brushRef="#br0" timeOffset="5419.57">10696 8267 1165 0,'-37'29'377'0,"57"-32"-393"15,5-3-13-15,9-6 9 16,0-4 10-16,8-3 10 16,-4-8 1-16,1-5 2 15,3-1 0-15,-4-3 0 16,6 2-3-16,-3 2-31 15,1-3-34-15,-2 5-130 0,-4 1-150 16,-4 8 217-16</inkml:trace>
  <inkml:trace contextRef="#ctx0" brushRef="#br0" timeOffset="5936.19">11249 8031 918 0,'122'77'376'0,"-96"-83"-176"15,8 4-189-15,1 0-8 16,1 1-1-16,-2 2 0 16,1 0-1-16,-1-2 0 0,-2 0 0 15,0-3 1-15,-5 1 1 16,-2 0 0-16,-7-2-1 15,-5 0-5-15,-2-1-42 16,-7 0-51-16,-4 0-256 16,-3-3 233-16</inkml:trace>
  <inkml:trace contextRef="#ctx0" brushRef="#br0" timeOffset="6181.53">11370 7997 1008 0,'-35'44'402'0,"45"-44"-243"0,4 0-140 16,14-2-37-16,4-3-2 15,3-4-13-15,5 0-3 16,2-5 4-16,0-1 3 15,-1 1 22-15,-1-1 7 16,-5 3-66-16,-4-1-70 16,-5-1 86-16</inkml:trace>
  <inkml:trace contextRef="#ctx0" brushRef="#br0" timeOffset="6807.86">11733 7707 973 0,'-15'-15'356'16,"37"11"-269"-16,5 2-132 15,16 2-15-15,2 0 16 16,6 0 29-16,2 0 5 16,-1-7 4-16,3 0 5 15,-6 3 14-15,-1-2 5 0,-6 5 2 16,-7-1-1-16,-3 2-8 16,-5 1-3-16,-9 4-8 15,1 5-1-15,-10 5-6 16,-4 2-2-16,-4 5-3 15,-2 2 1-15,-6 5 5 16,1 1 5-16,-6 1 6 16,1 6 3-16,-3-1 5 15,2 4 0-15,3 3-1 16,-2-5-3-16,-2 5-4 16,-1 0-2-16,0 0-2 15,0 1-1-15,3-8-1 16,-2-1-1-16,6-3-2 15,3-2-2-15,3-8-19 16,2-3-25-16,3-10-121 0,3-3-127 16,-2-6 184-16</inkml:trace>
  <inkml:trace contextRef="#ctx0" brushRef="#br0" timeOffset="7108.05">12015 8120 1302 0,'-10'-7'442'16,"35"4"-381"-16,16-1-83 15,6-2-1-15,1-2 18 16,1-1 1-16,-3-4-7 16,2 2-1-16,-6-8 1 15,6 3 4-15,1-4-6 16,-8-4-15-16,1 2-79 16,-10-1-75-16,-8 2 112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3645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7895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61059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59934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05.02.2021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6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Ergänzung</a:t>
            </a:r>
            <a:endParaRPr lang="de-AT" sz="3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FD6710D9-1CE8-4542-848B-E626712C6E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383240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</a:t>
            </a: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/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1: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 err="1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Sonderfall</a:t>
                </a: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2: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=0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en-US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3a:</a:t>
                </a:r>
                <a:r>
                  <a:rPr lang="en-US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(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≠0,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𝑐</m:t>
                    </m:r>
                    <m:r>
                      <a:rPr lang="en-US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≠0)</m:t>
                    </m:r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600"/>
                  </a:spcAft>
                </a:pPr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449580">
                  <a:lnSpc>
                    <a:spcPct val="130000"/>
                  </a:lnSpc>
                  <a:spcAft>
                    <a:spcPts val="100"/>
                  </a:spcAft>
                </a:pPr>
                <a:r>
                  <a:rPr lang="de-AT" sz="2800" b="1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Fall 3b:</a:t>
                </a:r>
                <a:r>
                  <a:rPr lang="de-AT" sz="28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de-AT" sz="28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                </m:t>
                    </m:r>
                    <m:d>
                      <m:dPr>
                        <m:ctrlP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  <m:r>
                          <a:rPr lang="de-AT" sz="28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de-AT" sz="3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1784B78D-A0CB-4E9E-B187-A6A02F1221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850" y="1234309"/>
                <a:ext cx="10725150" cy="4906984"/>
              </a:xfrm>
              <a:prstGeom prst="rect">
                <a:avLst/>
              </a:prstGeom>
              <a:blipFill>
                <a:blip r:embed="rId4"/>
                <a:stretch>
                  <a:fillRect b="-260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Ellipse 2">
            <a:extLst>
              <a:ext uri="{FF2B5EF4-FFF2-40B4-BE49-F238E27FC236}">
                <a16:creationId xmlns:a16="http://schemas.microsoft.com/office/drawing/2014/main" id="{46F561B7-3734-4764-A728-BA9FD74E8B28}"/>
              </a:ext>
            </a:extLst>
          </p:cNvPr>
          <p:cNvSpPr/>
          <p:nvPr/>
        </p:nvSpPr>
        <p:spPr>
          <a:xfrm>
            <a:off x="1381125" y="5067300"/>
            <a:ext cx="7524750" cy="158114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4065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Normierte Form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²+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𝒑𝒙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𝒒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𝟎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 </m:t>
                    </m:r>
                  </m:oMath>
                </a14:m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(Überblick)</a:t>
                </a:r>
                <a:endParaRPr lang="de-AT" sz="3200" b="1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50" y="564085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/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30000"/>
                  </a:lnSpc>
                  <a:spcAft>
                    <a:spcPts val="600"/>
                  </a:spcAft>
                </a:pPr>
                <a:r>
                  <a:rPr lang="de-AT" sz="2400" dirty="0">
                    <a:highlight>
                      <a:srgbClr val="FFFF00"/>
                    </a:highlight>
                    <a:latin typeface="Arial Black" panose="020B0A0402010202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c. Große Lösungsformel (a=1)</a:t>
                </a:r>
                <a:endParaRPr lang="de-AT" sz="32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400" b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de-AT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4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de-AT" sz="2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AT" sz="2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51B8118A-E40D-49A7-8ED4-E70771D9F1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02" y="4961362"/>
                <a:ext cx="6096000" cy="14398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/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sSub>
                        <m:sSub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de-AT" sz="2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AT" sz="2000" b="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de-AT" sz="2000" b="1" i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AT" sz="2000" b="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de-AT" sz="2000" b="0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AT" sz="2000" b="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de-AT" sz="20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de-AT" sz="2000" b="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AT" sz="20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8F0FE932-0444-4269-A7F4-FCF5D8089E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002" y="5497087"/>
                <a:ext cx="5497979" cy="7509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hteck 5">
            <a:extLst>
              <a:ext uri="{FF2B5EF4-FFF2-40B4-BE49-F238E27FC236}">
                <a16:creationId xmlns:a16="http://schemas.microsoft.com/office/drawing/2014/main" id="{86161619-E050-4DD9-AE63-71296AD79C82}"/>
              </a:ext>
            </a:extLst>
          </p:cNvPr>
          <p:cNvSpPr/>
          <p:nvPr/>
        </p:nvSpPr>
        <p:spPr>
          <a:xfrm>
            <a:off x="2911535" y="1387267"/>
            <a:ext cx="6096000" cy="101874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lang="de-AT" sz="2400" dirty="0">
                <a:highlight>
                  <a:srgbClr val="FFFF00"/>
                </a:highlight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Kleine Lösungsformel</a:t>
            </a:r>
            <a:endParaRPr lang="de-AT" sz="3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AT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/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1,2</m:t>
                          </m:r>
                        </m:sub>
                      </m:sSub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400" i="0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rad>
                        <m:radPr>
                          <m:degHide m:val="on"/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sz="2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sz="2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sz="2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sz="2400" i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sz="24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4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CF0F8B1-380F-4997-BBB9-D3532F168B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482" y="1896637"/>
                <a:ext cx="3369897" cy="11835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/>
              <p:nvPr/>
            </p:nvSpPr>
            <p:spPr>
              <a:xfrm>
                <a:off x="4625462" y="1998247"/>
                <a:ext cx="6096000" cy="107054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  <m:r>
                        <a:rPr lang="de-AT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          </m:t>
                      </m:r>
                      <m:sSub>
                        <m:sSubPr>
                          <m:ctrlP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𝒙</m:t>
                          </m:r>
                        </m:e>
                        <m:sub>
                          <m:r>
                            <a:rPr lang="de-A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  <m:r>
                        <a:rPr lang="de-AT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=</m:t>
                      </m:r>
                      <m:r>
                        <a:rPr lang="de-A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Cambria Math" panose="02040503050406030204" pitchFamily="18" charset="0"/>
                        </a:rPr>
                        <m:t>−</m:t>
                      </m:r>
                      <m:rad>
                        <m:radPr>
                          <m:degHide m:val="on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𝑝</m:t>
                                      </m:r>
                                    </m:num>
                                    <m:den>
                                      <m:r>
                                        <a:rPr lang="de-A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−</m:t>
                          </m:r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mbria Math" panose="02040503050406030204" pitchFamily="18" charset="0"/>
                            </a:rPr>
                            <m:t>𝑞</m:t>
                          </m:r>
                        </m:e>
                      </m:rad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0CB43AEA-D876-42A7-AB00-138E033B3E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462" y="1998247"/>
                <a:ext cx="6096000" cy="10705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hteck 7">
            <a:extLst>
              <a:ext uri="{FF2B5EF4-FFF2-40B4-BE49-F238E27FC236}">
                <a16:creationId xmlns:a16="http://schemas.microsoft.com/office/drawing/2014/main" id="{F0C59B65-D6D8-44C2-BF4A-EFEEFC775150}"/>
              </a:ext>
            </a:extLst>
          </p:cNvPr>
          <p:cNvSpPr/>
          <p:nvPr/>
        </p:nvSpPr>
        <p:spPr>
          <a:xfrm>
            <a:off x="957568" y="3650760"/>
            <a:ext cx="7415813" cy="461665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de-AT" sz="24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Ergänzung auf ein vollständiges Quadrat</a:t>
            </a:r>
            <a:endParaRPr lang="de-AT" sz="2400" dirty="0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FBCFED1D-80A4-4579-9065-1317FDE10967}"/>
              </a:ext>
            </a:extLst>
          </p:cNvPr>
          <p:cNvSpPr/>
          <p:nvPr/>
        </p:nvSpPr>
        <p:spPr>
          <a:xfrm>
            <a:off x="76200" y="3281300"/>
            <a:ext cx="9296400" cy="120988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8427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7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Ergänzung</a:t>
            </a:r>
            <a:endParaRPr lang="de-AT" sz="3200" b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529D5D6-50A6-4B5C-A369-87028C297C33}"/>
                  </a:ext>
                </a:extLst>
              </p:cNvPr>
              <p:cNvSpPr/>
              <p:nvPr/>
            </p:nvSpPr>
            <p:spPr>
              <a:xfrm>
                <a:off x="571500" y="1459618"/>
                <a:ext cx="6096000" cy="64633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Schritt: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b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Zahl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wird (wenn notwendig) auf eine Seite gebracht.</a:t>
                </a:r>
                <a:endParaRPr lang="de-AT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529D5D6-50A6-4B5C-A369-87028C297C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1459618"/>
                <a:ext cx="6096000" cy="646331"/>
              </a:xfrm>
              <a:prstGeom prst="rect">
                <a:avLst/>
              </a:prstGeom>
              <a:blipFill>
                <a:blip r:embed="rId4"/>
                <a:stretch>
                  <a:fillRect l="-900" t="-4717" b="-1415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95FAF9D-2105-4B26-B4EC-1773BCA1D80F}"/>
                  </a:ext>
                </a:extLst>
              </p:cNvPr>
              <p:cNvSpPr/>
              <p:nvPr/>
            </p:nvSpPr>
            <p:spPr>
              <a:xfrm>
                <a:off x="4829209" y="989618"/>
                <a:ext cx="2533579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1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de-AT" sz="2400" b="1" i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AT" sz="2400" b="1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de-AT" sz="24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𝟕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de-AT" sz="2400" b="1" i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sz="2400" b="1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495FAF9D-2105-4B26-B4EC-1773BCA1D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209" y="989618"/>
                <a:ext cx="2533579" cy="470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FD1E487-4880-476B-BF08-0DED54E9257A}"/>
                  </a:ext>
                </a:extLst>
              </p:cNvPr>
              <p:cNvSpPr/>
              <p:nvPr/>
            </p:nvSpPr>
            <p:spPr>
              <a:xfrm>
                <a:off x="2547123" y="2248841"/>
                <a:ext cx="2144753" cy="4070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b="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000" b="0" i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de-AT" sz="2000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000" b="0" i="0">
                          <a:latin typeface="Cambria Math" panose="02040503050406030204" pitchFamily="18" charset="0"/>
                        </a:rPr>
                        <m:t>−7=0 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5FD1E487-4880-476B-BF08-0DED54E925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123" y="2248841"/>
                <a:ext cx="2144753" cy="4070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1E195EC-3D1D-4FF1-81C1-170C6942CC82}"/>
                  </a:ext>
                </a:extLst>
              </p:cNvPr>
              <p:cNvSpPr/>
              <p:nvPr/>
            </p:nvSpPr>
            <p:spPr>
              <a:xfrm>
                <a:off x="571500" y="3272558"/>
                <a:ext cx="11163301" cy="15557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2. Schritt: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linke Seite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wird auf ein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vollständiges Quadrat 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ergänzt (so, dass eine binomische Formel angewandt werden kann) und als Binom eines Quadrats angeschrieben.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Addiere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de-AT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de-AT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a:rPr lang="de-AT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auf beide Seiten</a:t>
                </a:r>
                <a:endParaRPr lang="de-AT" dirty="0"/>
              </a:p>
            </p:txBody>
          </p:sp>
        </mc:Choice>
        <mc:Fallback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01E195EC-3D1D-4FF1-81C1-170C6942CC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3272558"/>
                <a:ext cx="11163301" cy="1555747"/>
              </a:xfrm>
              <a:prstGeom prst="rect">
                <a:avLst/>
              </a:prstGeom>
              <a:blipFill>
                <a:blip r:embed="rId7"/>
                <a:stretch>
                  <a:fillRect l="-492" t="-1961" r="-109" b="-196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Freihand 2">
                <a:extLst>
                  <a:ext uri="{FF2B5EF4-FFF2-40B4-BE49-F238E27FC236}">
                    <a16:creationId xmlns:a16="http://schemas.microsoft.com/office/drawing/2014/main" id="{928E9CD4-1DE9-4E88-A217-AEE45AFE1115}"/>
                  </a:ext>
                </a:extLst>
              </p14:cNvPr>
              <p14:cNvContentPartPr/>
              <p14:nvPr/>
            </p14:nvContentPartPr>
            <p14:xfrm>
              <a:off x="2937240" y="2311200"/>
              <a:ext cx="2552760" cy="746280"/>
            </p14:xfrm>
          </p:contentPart>
        </mc:Choice>
        <mc:Fallback>
          <p:pic>
            <p:nvPicPr>
              <p:cNvPr id="3" name="Freihand 2">
                <a:extLst>
                  <a:ext uri="{FF2B5EF4-FFF2-40B4-BE49-F238E27FC236}">
                    <a16:creationId xmlns:a16="http://schemas.microsoft.com/office/drawing/2014/main" id="{928E9CD4-1DE9-4E88-A217-AEE45AFE111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927880" y="2301840"/>
                <a:ext cx="2571480" cy="76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6776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DA4F020-DDFE-489D-9206-DE7CB902E1FD}"/>
                  </a:ext>
                </a:extLst>
              </p:cNvPr>
              <p:cNvSpPr/>
              <p:nvPr/>
            </p:nvSpPr>
            <p:spPr>
              <a:xfrm>
                <a:off x="581024" y="450932"/>
                <a:ext cx="9991725" cy="22615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b="1" u="sng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3. Schritt:</a:t>
                </a:r>
                <a:r>
                  <a:rPr lang="de-AT" dirty="0">
                    <a:highlight>
                      <a:srgbClr val="FFFF00"/>
                    </a:highlight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de-AT" sz="2800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Durch Wurzelziehen bzw. Umformen erhält man die Lösungen der Gleichung bzw. die kleine Lösungsformel beim allgemeinen Umformungsschritt.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u="sng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Bemerkung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Ziehst du die Wurzel, musst du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±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schreiben, da 2 Lösungen möglich sind: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4∙4=16 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𝑢𝑛𝑑</m:t>
                      </m:r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−4</m:t>
                          </m:r>
                        </m:e>
                      </m:d>
                      <m:r>
                        <a:rPr lang="de-AT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=16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DA4F020-DDFE-489D-9206-DE7CB902E1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024" y="450932"/>
                <a:ext cx="9991725" cy="2261517"/>
              </a:xfrm>
              <a:prstGeom prst="rect">
                <a:avLst/>
              </a:prstGeom>
              <a:blipFill>
                <a:blip r:embed="rId4"/>
                <a:stretch>
                  <a:fillRect l="-488" t="-134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371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 descr="Ein Bild, das Tisch enthält.&#10;&#10;Automatisch generierte Beschreibung">
            <a:extLst>
              <a:ext uri="{FF2B5EF4-FFF2-40B4-BE49-F238E27FC236}">
                <a16:creationId xmlns:a16="http://schemas.microsoft.com/office/drawing/2014/main" id="{053D7308-DE5D-4085-8981-CCF5F27D1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0056" y="138551"/>
            <a:ext cx="948369" cy="851069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321FF05-69E0-42F0-B32C-819F7543FC88}"/>
              </a:ext>
            </a:extLst>
          </p:cNvPr>
          <p:cNvSpPr/>
          <p:nvPr/>
        </p:nvSpPr>
        <p:spPr>
          <a:xfrm>
            <a:off x="419099" y="317705"/>
            <a:ext cx="10429875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Löse die quadratische Gleichung durch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Ergänzen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auf ein </a:t>
            </a:r>
            <a:r>
              <a:rPr lang="de-AT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vollständiges Quadrat</a:t>
            </a:r>
            <a:r>
              <a:rPr lang="de-AT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CBE7389-8C95-42DC-A71E-5CAA973E1BA6}"/>
                  </a:ext>
                </a:extLst>
              </p:cNvPr>
              <p:cNvSpPr/>
              <p:nvPr/>
            </p:nvSpPr>
            <p:spPr>
              <a:xfrm>
                <a:off x="4888297" y="913420"/>
                <a:ext cx="2415405" cy="461665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+5=0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DCBE7389-8C95-42DC-A71E-5CAA973E1B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8297" y="913420"/>
                <a:ext cx="2415405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966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Quadratische Gleichungen</a:t>
            </a:r>
            <a:br>
              <a:rPr lang="de-AT" sz="4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Lösen quadratischer Gleichungen - Zusammenfassung</a:t>
            </a:r>
            <a:endParaRPr lang="de-A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Untertitel 3"/>
          <p:cNvSpPr txBox="1">
            <a:spLocks/>
          </p:cNvSpPr>
          <p:nvPr/>
        </p:nvSpPr>
        <p:spPr>
          <a:xfrm>
            <a:off x="2853833" y="894007"/>
            <a:ext cx="7891272" cy="721895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numCol="1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de-AT" sz="3200" u="sng" dirty="0"/>
              <a:t>Ausblick – nächstes Lernvideo</a:t>
            </a:r>
          </a:p>
        </p:txBody>
      </p:sp>
      <p:pic>
        <p:nvPicPr>
          <p:cNvPr id="8" name="Grafik 7" descr="Ein Bild, das Zeichnung enthält.&#10;&#10;Automatisch generierte Beschreibung">
            <a:extLst>
              <a:ext uri="{FF2B5EF4-FFF2-40B4-BE49-F238E27FC236}">
                <a16:creationId xmlns:a16="http://schemas.microsoft.com/office/drawing/2014/main" id="{8F2101E0-256F-4B97-9DE7-1F7EED66AB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45" y="4055044"/>
            <a:ext cx="5152648" cy="1287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101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vortex dir="r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6" name="drumroll.wav"/>
          </p:stSnd>
        </p:sndAc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298</Words>
  <Application>Microsoft Office PowerPoint</Application>
  <PresentationFormat>Breitbild</PresentationFormat>
  <Paragraphs>39</Paragraphs>
  <Slides>7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 Black</vt:lpstr>
      <vt:lpstr>Calibri</vt:lpstr>
      <vt:lpstr>Cambria Math</vt:lpstr>
      <vt:lpstr>Georgia</vt:lpstr>
      <vt:lpstr>Trebuchet MS</vt:lpstr>
      <vt:lpstr>Wingdings</vt:lpstr>
      <vt:lpstr>Holzart</vt:lpstr>
      <vt:lpstr>Quadratische Gleichungen Quadratische Ergänzung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Quadratische Gleichungen  Lösen quadratischer Gleichungen - Zusammenfassung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Lukas Tegischer</cp:lastModifiedBy>
  <cp:revision>96</cp:revision>
  <dcterms:created xsi:type="dcterms:W3CDTF">2020-04-09T06:13:57Z</dcterms:created>
  <dcterms:modified xsi:type="dcterms:W3CDTF">2021-02-05T15:19:01Z</dcterms:modified>
</cp:coreProperties>
</file>