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67" r:id="rId3"/>
    <p:sldId id="386" r:id="rId4"/>
    <p:sldId id="380" r:id="rId5"/>
    <p:sldId id="387" r:id="rId6"/>
    <p:sldId id="388" r:id="rId7"/>
    <p:sldId id="390" r:id="rId8"/>
    <p:sldId id="389" r:id="rId9"/>
    <p:sldId id="391" r:id="rId10"/>
    <p:sldId id="39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B6F15B4-7F51-422C-9866-97B658C8FB6B}"/>
    <pc:docChg chg="custSel delSld modSld">
      <pc:chgData name="Tegischer Lukas" userId="f78daebb-0565-485c-bd0e-1cd035e796ff" providerId="ADAL" clId="{DB6F15B4-7F51-422C-9866-97B658C8FB6B}" dt="2022-11-04T11:22:28.896" v="11" actId="47"/>
      <pc:docMkLst>
        <pc:docMk/>
      </pc:docMkLst>
      <pc:sldChg chg="delSp mod delAnim">
        <pc:chgData name="Tegischer Lukas" userId="f78daebb-0565-485c-bd0e-1cd035e796ff" providerId="ADAL" clId="{DB6F15B4-7F51-422C-9866-97B658C8FB6B}" dt="2022-11-04T11:22:20.91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B6F15B4-7F51-422C-9866-97B658C8FB6B}" dt="2022-11-04T11:22:20.500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B6F15B4-7F51-422C-9866-97B658C8FB6B}" dt="2022-11-04T11:22:20.91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B6F15B4-7F51-422C-9866-97B658C8FB6B}" dt="2022-11-04T11:22:28.896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B6F15B4-7F51-422C-9866-97B658C8FB6B}" dt="2022-11-04T11:22:21.916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DB6F15B4-7F51-422C-9866-97B658C8FB6B}" dt="2022-11-04T11:22:21.916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B6F15B4-7F51-422C-9866-97B658C8FB6B}" dt="2022-11-04T11:22:23.025" v="4" actId="478"/>
        <pc:sldMkLst>
          <pc:docMk/>
          <pc:sldMk cId="15827720" sldId="380"/>
        </pc:sldMkLst>
        <pc:picChg chg="del">
          <ac:chgData name="Tegischer Lukas" userId="f78daebb-0565-485c-bd0e-1cd035e796ff" providerId="ADAL" clId="{DB6F15B4-7F51-422C-9866-97B658C8FB6B}" dt="2022-11-04T11:22:23.025" v="4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DB6F15B4-7F51-422C-9866-97B658C8FB6B}" dt="2022-11-04T11:22:22.489" v="3" actId="478"/>
        <pc:sldMkLst>
          <pc:docMk/>
          <pc:sldMk cId="609291433" sldId="386"/>
        </pc:sldMkLst>
        <pc:picChg chg="del">
          <ac:chgData name="Tegischer Lukas" userId="f78daebb-0565-485c-bd0e-1cd035e796ff" providerId="ADAL" clId="{DB6F15B4-7F51-422C-9866-97B658C8FB6B}" dt="2022-11-04T11:22:22.489" v="3" actId="478"/>
          <ac:picMkLst>
            <pc:docMk/>
            <pc:sldMk cId="609291433" sldId="38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B6F15B4-7F51-422C-9866-97B658C8FB6B}" dt="2022-11-04T11:22:23.546" v="5" actId="478"/>
        <pc:sldMkLst>
          <pc:docMk/>
          <pc:sldMk cId="336340650" sldId="387"/>
        </pc:sldMkLst>
        <pc:picChg chg="del">
          <ac:chgData name="Tegischer Lukas" userId="f78daebb-0565-485c-bd0e-1cd035e796ff" providerId="ADAL" clId="{DB6F15B4-7F51-422C-9866-97B658C8FB6B}" dt="2022-11-04T11:22:23.546" v="5" actId="478"/>
          <ac:picMkLst>
            <pc:docMk/>
            <pc:sldMk cId="336340650" sldId="387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DB6F15B4-7F51-422C-9866-97B658C8FB6B}" dt="2022-11-04T11:22:24.781" v="6" actId="478"/>
        <pc:sldMkLst>
          <pc:docMk/>
          <pc:sldMk cId="963358852" sldId="388"/>
        </pc:sldMkLst>
        <pc:picChg chg="del">
          <ac:chgData name="Tegischer Lukas" userId="f78daebb-0565-485c-bd0e-1cd035e796ff" providerId="ADAL" clId="{DB6F15B4-7F51-422C-9866-97B658C8FB6B}" dt="2022-11-04T11:22:24.781" v="6" actId="478"/>
          <ac:picMkLst>
            <pc:docMk/>
            <pc:sldMk cId="963358852" sldId="388"/>
            <ac:picMk id="7" creationId="{CB060382-7203-49D5-9204-F6C7C0E257E4}"/>
          </ac:picMkLst>
        </pc:picChg>
      </pc:sldChg>
      <pc:sldChg chg="delSp mod">
        <pc:chgData name="Tegischer Lukas" userId="f78daebb-0565-485c-bd0e-1cd035e796ff" providerId="ADAL" clId="{DB6F15B4-7F51-422C-9866-97B658C8FB6B}" dt="2022-11-04T11:22:26.039" v="8" actId="478"/>
        <pc:sldMkLst>
          <pc:docMk/>
          <pc:sldMk cId="2394481060" sldId="389"/>
        </pc:sldMkLst>
        <pc:picChg chg="del">
          <ac:chgData name="Tegischer Lukas" userId="f78daebb-0565-485c-bd0e-1cd035e796ff" providerId="ADAL" clId="{DB6F15B4-7F51-422C-9866-97B658C8FB6B}" dt="2022-11-04T11:22:26.039" v="8" actId="478"/>
          <ac:picMkLst>
            <pc:docMk/>
            <pc:sldMk cId="2394481060" sldId="389"/>
            <ac:picMk id="7" creationId="{CB060382-7203-49D5-9204-F6C7C0E257E4}"/>
          </ac:picMkLst>
        </pc:picChg>
      </pc:sldChg>
      <pc:sldChg chg="delSp mod">
        <pc:chgData name="Tegischer Lukas" userId="f78daebb-0565-485c-bd0e-1cd035e796ff" providerId="ADAL" clId="{DB6F15B4-7F51-422C-9866-97B658C8FB6B}" dt="2022-11-04T11:22:25.487" v="7" actId="478"/>
        <pc:sldMkLst>
          <pc:docMk/>
          <pc:sldMk cId="2959706892" sldId="390"/>
        </pc:sldMkLst>
        <pc:picChg chg="del">
          <ac:chgData name="Tegischer Lukas" userId="f78daebb-0565-485c-bd0e-1cd035e796ff" providerId="ADAL" clId="{DB6F15B4-7F51-422C-9866-97B658C8FB6B}" dt="2022-11-04T11:22:25.487" v="7" actId="478"/>
          <ac:picMkLst>
            <pc:docMk/>
            <pc:sldMk cId="2959706892" sldId="390"/>
            <ac:picMk id="7" creationId="{CB060382-7203-49D5-9204-F6C7C0E257E4}"/>
          </ac:picMkLst>
        </pc:picChg>
      </pc:sldChg>
      <pc:sldChg chg="delSp mod">
        <pc:chgData name="Tegischer Lukas" userId="f78daebb-0565-485c-bd0e-1cd035e796ff" providerId="ADAL" clId="{DB6F15B4-7F51-422C-9866-97B658C8FB6B}" dt="2022-11-04T11:22:26.572" v="9" actId="478"/>
        <pc:sldMkLst>
          <pc:docMk/>
          <pc:sldMk cId="2751453777" sldId="391"/>
        </pc:sldMkLst>
        <pc:picChg chg="del">
          <ac:chgData name="Tegischer Lukas" userId="f78daebb-0565-485c-bd0e-1cd035e796ff" providerId="ADAL" clId="{DB6F15B4-7F51-422C-9866-97B658C8FB6B}" dt="2022-11-04T11:22:26.572" v="9" actId="478"/>
          <ac:picMkLst>
            <pc:docMk/>
            <pc:sldMk cId="2751453777" sldId="391"/>
            <ac:picMk id="11" creationId="{A0BFDD8A-F319-462C-A7F3-3E203BE3E601}"/>
          </ac:picMkLst>
        </pc:picChg>
      </pc:sldChg>
      <pc:sldChg chg="delSp mod">
        <pc:chgData name="Tegischer Lukas" userId="f78daebb-0565-485c-bd0e-1cd035e796ff" providerId="ADAL" clId="{DB6F15B4-7F51-422C-9866-97B658C8FB6B}" dt="2022-11-04T11:22:27.108" v="10" actId="478"/>
        <pc:sldMkLst>
          <pc:docMk/>
          <pc:sldMk cId="114423175" sldId="392"/>
        </pc:sldMkLst>
        <pc:picChg chg="del">
          <ac:chgData name="Tegischer Lukas" userId="f78daebb-0565-485c-bd0e-1cd035e796ff" providerId="ADAL" clId="{DB6F15B4-7F51-422C-9866-97B658C8FB6B}" dt="2022-11-04T11:22:27.108" v="10" actId="478"/>
          <ac:picMkLst>
            <pc:docMk/>
            <pc:sldMk cId="114423175" sldId="392"/>
            <ac:picMk id="11" creationId="{A0BFDD8A-F319-462C-A7F3-3E203BE3E60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350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97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9829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8809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0651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927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44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Funktion und ihre Ableitungen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9A0CDF2-B4D2-4665-8AF6-7A11EEDF7AE9}"/>
                  </a:ext>
                </a:extLst>
              </p:cNvPr>
              <p:cNvSpPr txBox="1"/>
              <p:nvPr/>
            </p:nvSpPr>
            <p:spPr>
              <a:xfrm>
                <a:off x="538480" y="291040"/>
                <a:ext cx="7355840" cy="22184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Gegeben ist eine 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Gib folgendes an: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erste Ableitung f‘(x) – Was gibt f‘(x) an?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zweite Ableitung f‘‘(x) – Was gibt f‘‘(x) an?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Steigung an der Stelle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 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Krümmung an der Stelle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 &amp; Punkt an der Stelle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=−5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9A0CDF2-B4D2-4665-8AF6-7A11EEDF7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80" y="291040"/>
                <a:ext cx="7355840" cy="2218492"/>
              </a:xfrm>
              <a:prstGeom prst="rect">
                <a:avLst/>
              </a:prstGeom>
              <a:blipFill>
                <a:blip r:embed="rId4"/>
                <a:stretch>
                  <a:fillRect l="-663" t="-1374" b="-3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2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42867" y="728010"/>
            <a:ext cx="5306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Funktion und ihre Ableitungen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42E4EC5-A03F-4D61-AE98-74E843DB6967}"/>
                  </a:ext>
                </a:extLst>
              </p:cNvPr>
              <p:cNvSpPr txBox="1"/>
              <p:nvPr/>
            </p:nvSpPr>
            <p:spPr>
              <a:xfrm>
                <a:off x="1314222" y="1718785"/>
                <a:ext cx="2518830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8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42E4EC5-A03F-4D61-AE98-74E843DB6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22" y="1718785"/>
                <a:ext cx="2518830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CAC4EEC-7938-402F-876C-C2809571B107}"/>
                  </a:ext>
                </a:extLst>
              </p:cNvPr>
              <p:cNvSpPr txBox="1"/>
              <p:nvPr/>
            </p:nvSpPr>
            <p:spPr>
              <a:xfrm>
                <a:off x="4719370" y="3042223"/>
                <a:ext cx="2753253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8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CAC4EEC-7938-402F-876C-C2809571B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370" y="3042223"/>
                <a:ext cx="2753253" cy="1323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C1FC428-B98A-467C-9182-729ECBA987D1}"/>
                  </a:ext>
                </a:extLst>
              </p:cNvPr>
              <p:cNvSpPr txBox="1"/>
              <p:nvPr/>
            </p:nvSpPr>
            <p:spPr>
              <a:xfrm>
                <a:off x="8463569" y="4365662"/>
                <a:ext cx="301774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8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8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C1FC428-B98A-467C-9182-729ECBA98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569" y="4365662"/>
                <a:ext cx="3017749" cy="1323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661216" y="302475"/>
                <a:ext cx="28695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Funktion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216" y="302475"/>
                <a:ext cx="2869568" cy="523220"/>
              </a:xfrm>
              <a:prstGeom prst="rect">
                <a:avLst/>
              </a:prstGeom>
              <a:blipFill>
                <a:blip r:embed="rId4"/>
                <a:stretch>
                  <a:fillRect l="-4468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02FC69-B9C5-41AB-9D95-A64E3E4E7A90}"/>
                  </a:ext>
                </a:extLst>
              </p:cNvPr>
              <p:cNvSpPr txBox="1"/>
              <p:nvPr/>
            </p:nvSpPr>
            <p:spPr>
              <a:xfrm>
                <a:off x="2103279" y="989620"/>
                <a:ext cx="7985441" cy="73635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den Funktionswert (y-Wert) an der Stelle x an! Man bekommt 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fehlende y-Koordinate eines Punktes!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F02FC69-B9C5-41AB-9D95-A64E3E4E7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279" y="989620"/>
                <a:ext cx="7985441" cy="736355"/>
              </a:xfrm>
              <a:prstGeom prst="rect">
                <a:avLst/>
              </a:prstGeom>
              <a:blipFill>
                <a:blip r:embed="rId5"/>
                <a:stretch>
                  <a:fillRect t="-3306" r="-7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75856A-825C-498A-992B-0D9B66C2A35A}"/>
                  </a:ext>
                </a:extLst>
              </p:cNvPr>
              <p:cNvSpPr txBox="1"/>
              <p:nvPr/>
            </p:nvSpPr>
            <p:spPr>
              <a:xfrm>
                <a:off x="5614616" y="3429000"/>
                <a:ext cx="5602024" cy="20302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</m:oMath>
                  </m:oMathPara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der Funktionswert (y-Wert) 6. D.h. die Funktion geht durch den Punkt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(2|6)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675856A-825C-498A-992B-0D9B66C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16" y="3429000"/>
                <a:ext cx="5602024" cy="2030236"/>
              </a:xfrm>
              <a:prstGeom prst="rect">
                <a:avLst/>
              </a:prstGeom>
              <a:blipFill>
                <a:blip r:embed="rId6"/>
                <a:stretch>
                  <a:fillRect l="-1088" t="-1502" r="-2067" b="-42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055EB865-712E-4301-9BA9-FDE504E1DC2F}"/>
              </a:ext>
            </a:extLst>
          </p:cNvPr>
          <p:cNvSpPr txBox="1"/>
          <p:nvPr/>
        </p:nvSpPr>
        <p:spPr>
          <a:xfrm>
            <a:off x="1057274" y="1833009"/>
            <a:ext cx="100774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man für x jeden Wert des Definitionsbereiches einsetzen kann, gibt es unendliche viele Punkte, die dabei entstehen. Und genau aus diesen Punkten entsteht der Graph!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B57857B-25EC-4BE5-998E-F170AC47AF0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0942" b="27577"/>
          <a:stretch/>
        </p:blipFill>
        <p:spPr bwMode="auto">
          <a:xfrm>
            <a:off x="1270633" y="2782724"/>
            <a:ext cx="3542659" cy="3875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929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623365" y="1555701"/>
            <a:ext cx="4945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 zu den Ableitungen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BFA41BB-8C09-42A9-83DA-E40BAC465E87}"/>
                  </a:ext>
                </a:extLst>
              </p:cNvPr>
              <p:cNvSpPr txBox="1"/>
              <p:nvPr/>
            </p:nvSpPr>
            <p:spPr>
              <a:xfrm>
                <a:off x="1844038" y="2583672"/>
                <a:ext cx="8503920" cy="14538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Ableitungen einer Funktion </a:t>
                </a:r>
                <a14:m>
                  <m:oMath xmlns:m="http://schemas.openxmlformats.org/officeDocument/2006/math"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liefern uns nur </a:t>
                </a:r>
                <a:r>
                  <a:rPr lang="de-AT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Informationen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über den Verlauf (in Bezug auf </a:t>
                </a:r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Steigung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Krümmung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der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ursprünglichen (!!!) Funktion </a:t>
                </a:r>
                <a14:m>
                  <m:oMath xmlns:m="http://schemas.openxmlformats.org/officeDocument/2006/math"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BFA41BB-8C09-42A9-83DA-E40BAC465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38" y="2583672"/>
                <a:ext cx="8503920" cy="1453860"/>
              </a:xfrm>
              <a:prstGeom prst="rect">
                <a:avLst/>
              </a:prstGeom>
              <a:blipFill>
                <a:blip r:embed="rId3"/>
                <a:stretch>
                  <a:fillRect l="-358" t="-3782" b="-1134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235647" y="1111540"/>
            <a:ext cx="3720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erste Ableitung f‘(x)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/>
              <p:nvPr/>
            </p:nvSpPr>
            <p:spPr>
              <a:xfrm>
                <a:off x="3200396" y="2038814"/>
                <a:ext cx="5791202" cy="86421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‘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Steigung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ursprünglichen Funktion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x an!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96" y="2038814"/>
                <a:ext cx="5791202" cy="864211"/>
              </a:xfrm>
              <a:prstGeom prst="rect">
                <a:avLst/>
              </a:prstGeom>
              <a:blipFill>
                <a:blip r:embed="rId3"/>
                <a:stretch>
                  <a:fillRect t="-4930" r="-2000" b="-14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4681F3B0-3961-4632-A9EA-F5829B0A6BC1}"/>
              </a:ext>
            </a:extLst>
          </p:cNvPr>
          <p:cNvSpPr txBox="1"/>
          <p:nvPr/>
        </p:nvSpPr>
        <p:spPr>
          <a:xfrm>
            <a:off x="822957" y="3429000"/>
            <a:ext cx="10546080" cy="1600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der ersten Ableitung erhalten wir die Steigung der Tangente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einem einzigen (!!!) Punkt (an der Stelle x)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 sich die Steigung stetig ändern kann.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(Ausnahme: Lineare Funktionen: Steigung ist immer gleich)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235649" y="285843"/>
            <a:ext cx="3720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erste Ableitung f‘(x)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70C1969-2068-4D83-BA48-71829956B0D7}"/>
                  </a:ext>
                </a:extLst>
              </p:cNvPr>
              <p:cNvSpPr txBox="1"/>
              <p:nvPr/>
            </p:nvSpPr>
            <p:spPr>
              <a:xfrm>
                <a:off x="497838" y="1792185"/>
                <a:ext cx="4053842" cy="3658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z.B.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steigt die Funktion f(x) an der Stelle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im Punkt (-1|3) um der Wert 1.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fällt die Funktion f(x) im Punkt (0|2) um den Wert -2.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70C1969-2068-4D83-BA48-71829956B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38" y="1792185"/>
                <a:ext cx="4053842" cy="3658374"/>
              </a:xfrm>
              <a:prstGeom prst="rect">
                <a:avLst/>
              </a:prstGeom>
              <a:blipFill>
                <a:blip r:embed="rId3"/>
                <a:stretch>
                  <a:fillRect l="-1353" t="-833" r="-2105" b="-1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1C4DC138-A405-4193-B097-FEF8C15DEA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70" b="34629"/>
          <a:stretch/>
        </p:blipFill>
        <p:spPr bwMode="auto">
          <a:xfrm>
            <a:off x="5080000" y="1108612"/>
            <a:ext cx="6312768" cy="4640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33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235649" y="285843"/>
            <a:ext cx="3720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erste Ableitung f‘(x)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4C842D7-31D8-4D35-B40F-096D3973E3EA}"/>
              </a:ext>
            </a:extLst>
          </p:cNvPr>
          <p:cNvSpPr txBox="1"/>
          <p:nvPr/>
        </p:nvSpPr>
        <p:spPr>
          <a:xfrm>
            <a:off x="1442182" y="989620"/>
            <a:ext cx="9307631" cy="86517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Funktionswert der ersten Ableitung f‘(x) an der Stelle x gibt die Steigung der ursprünglichen Funktion f(x) an der Stelle x an.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45F2580-DFBF-4C56-985F-49BFCF4B9AD1}"/>
                  </a:ext>
                </a:extLst>
              </p:cNvPr>
              <p:cNvSpPr txBox="1"/>
              <p:nvPr/>
            </p:nvSpPr>
            <p:spPr>
              <a:xfrm>
                <a:off x="782320" y="2204096"/>
                <a:ext cx="4765040" cy="35776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’(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)&gt;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𝐬𝐭𝐞𝐢𝐠𝐭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Funktion f(x) an der Stelle x bzw. dem Punkt (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x,f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(x)).</a:t>
                </a:r>
              </a:p>
              <a:p>
                <a:pPr lvl="0">
                  <a:lnSpc>
                    <a:spcPct val="115000"/>
                  </a:lnSpc>
                </a:pP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Betrachte den </a:t>
                </a:r>
                <a:r>
                  <a:rPr lang="de-AT" sz="1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blauen Graph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f‘(x): </a:t>
                </a:r>
              </a:p>
              <a:p>
                <a:pPr lvl="0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Überall, wo dieser Graph positive Funktionswerte besitzt, ist f(x) steigend. </a:t>
                </a:r>
              </a:p>
              <a:p>
                <a:pPr lvl="0">
                  <a:lnSpc>
                    <a:spcPct val="115000"/>
                  </a:lnSpc>
                </a:pP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</a:t>
                </a: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Intervall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[−1,5;1]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</a:t>
                </a: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f‘(x) zwar fallend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(aber noch immer &gt;0), die zugehörige Funktion </a:t>
                </a: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f(x) aber stets steigend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(Steigung nimmt aber tendenziell ab).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45F2580-DFBF-4C56-985F-49BFCF4B9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20" y="2204096"/>
                <a:ext cx="4765040" cy="3577646"/>
              </a:xfrm>
              <a:prstGeom prst="rect">
                <a:avLst/>
              </a:prstGeom>
              <a:blipFill>
                <a:blip r:embed="rId4"/>
                <a:stretch>
                  <a:fillRect l="-1023" t="-341" b="-18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535AC3E6-10AE-4883-8488-BC79044C947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670" b="34629"/>
          <a:stretch/>
        </p:blipFill>
        <p:spPr bwMode="auto">
          <a:xfrm>
            <a:off x="6309360" y="2204096"/>
            <a:ext cx="5439008" cy="3998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97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235649" y="285843"/>
            <a:ext cx="3720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erste Ableitung f‘(x)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45F2580-DFBF-4C56-985F-49BFCF4B9AD1}"/>
                  </a:ext>
                </a:extLst>
              </p:cNvPr>
              <p:cNvSpPr txBox="1"/>
              <p:nvPr/>
            </p:nvSpPr>
            <p:spPr>
              <a:xfrm>
                <a:off x="904240" y="1167777"/>
                <a:ext cx="9794240" cy="12840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’(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Dann ist die Funktion f(x) an der Stelle x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𝐤𝐨𝐧𝐬𝐭𝐚𝐧𝐭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bzw. hat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𝒌𝒆𝒊𝒏𝒆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𝑺𝒕𝒆𝒊𝒈𝒖𝒏𝒈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‘(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)&lt;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Dann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fällt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Funktion f(x) an der Stelle x bzw. dem Punkt (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x,f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(x)).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45F2580-DFBF-4C56-985F-49BFCF4B9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40" y="1167777"/>
                <a:ext cx="9794240" cy="1284069"/>
              </a:xfrm>
              <a:prstGeom prst="rect">
                <a:avLst/>
              </a:prstGeom>
              <a:blipFill>
                <a:blip r:embed="rId4"/>
                <a:stretch>
                  <a:fillRect l="-373" t="-952" b="-71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4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078842" y="466400"/>
            <a:ext cx="4034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zweite Ableitung f‘‘(x)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/>
              <p:nvPr/>
            </p:nvSpPr>
            <p:spPr>
              <a:xfrm>
                <a:off x="2936234" y="1124414"/>
                <a:ext cx="6319524" cy="86421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‘′</m:t>
                    </m:r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Krümmung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ursprünglichen Funktion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x an!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D5EA886-5FCC-4CF3-BE66-6E36E8B29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234" y="1124414"/>
                <a:ext cx="6319524" cy="864211"/>
              </a:xfrm>
              <a:prstGeom prst="rect">
                <a:avLst/>
              </a:prstGeom>
              <a:blipFill>
                <a:blip r:embed="rId3"/>
                <a:stretch>
                  <a:fillRect t="-4930" r="-772" b="-14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962BCCBB-00B1-490F-B1C9-551E2B6F56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559" b="26233"/>
          <a:stretch/>
        </p:blipFill>
        <p:spPr bwMode="auto">
          <a:xfrm>
            <a:off x="668181" y="2123419"/>
            <a:ext cx="4952204" cy="4561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D1D0550-B945-4460-9B85-990AE331E2A8}"/>
                  </a:ext>
                </a:extLst>
              </p:cNvPr>
              <p:cNvSpPr txBox="1"/>
              <p:nvPr/>
            </p:nvSpPr>
            <p:spPr>
              <a:xfrm>
                <a:off x="6095996" y="2656656"/>
                <a:ext cx="4734935" cy="3122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)&gt;0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ist an der Stelle x linksgekrümmt.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’‘(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weist an der Stelle x keine Krümmung auf.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‘‘(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Funktion f(x) ist an der Stelle x rechtsgekrümmt.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D1D0550-B945-4460-9B85-990AE331E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6" y="2656656"/>
                <a:ext cx="4734935" cy="3122650"/>
              </a:xfrm>
              <a:prstGeom prst="rect">
                <a:avLst/>
              </a:prstGeom>
              <a:blipFill>
                <a:blip r:embed="rId6"/>
                <a:stretch>
                  <a:fillRect l="-1158" t="-977" r="-644" b="-25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4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687</Words>
  <Application>Microsoft Office PowerPoint</Application>
  <PresentationFormat>Breitbild</PresentationFormat>
  <Paragraphs>58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Die Funktion und ihre Ableitungen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2022-11-04T11:22:29Z</dcterms:modified>
</cp:coreProperties>
</file>