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432" r:id="rId3"/>
    <p:sldId id="433" r:id="rId4"/>
    <p:sldId id="434" r:id="rId5"/>
    <p:sldId id="435" r:id="rId6"/>
    <p:sldId id="421" r:id="rId7"/>
    <p:sldId id="43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C985E4E6-79E1-47E7-BF12-3C36809DAA20}"/>
    <pc:docChg chg="custSel delSld modSld">
      <pc:chgData name="Tegischer Lukas" userId="f78daebb-0565-485c-bd0e-1cd035e796ff" providerId="ADAL" clId="{C985E4E6-79E1-47E7-BF12-3C36809DAA20}" dt="2022-11-04T11:39:29.726" v="2" actId="47"/>
      <pc:docMkLst>
        <pc:docMk/>
      </pc:docMkLst>
      <pc:sldChg chg="delSp mod delAnim">
        <pc:chgData name="Tegischer Lukas" userId="f78daebb-0565-485c-bd0e-1cd035e796ff" providerId="ADAL" clId="{C985E4E6-79E1-47E7-BF12-3C36809DAA20}" dt="2022-11-04T11:39:28.59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C985E4E6-79E1-47E7-BF12-3C36809DAA20}" dt="2022-11-04T11:39:28.594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C985E4E6-79E1-47E7-BF12-3C36809DAA20}" dt="2022-11-04T11:39:27.87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985E4E6-79E1-47E7-BF12-3C36809DAA20}" dt="2022-11-04T11:39:29.726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Normalverteilung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Sigma-Intervalle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/>
              <p:nvPr/>
            </p:nvSpPr>
            <p:spPr>
              <a:xfrm>
                <a:off x="782822" y="243360"/>
                <a:ext cx="10626350" cy="4690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DE" sz="24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𝝈</m:t>
                    </m:r>
                  </m:oMath>
                </a14:m>
                <a:r>
                  <a:rPr lang="de-AT" sz="24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-Intervall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23994922-00A3-43FE-A1D2-DC3C43171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2" y="243360"/>
                <a:ext cx="10626350" cy="469039"/>
              </a:xfrm>
              <a:prstGeom prst="rect">
                <a:avLst/>
              </a:prstGeom>
              <a:blipFill>
                <a:blip r:embed="rId2"/>
                <a:stretch>
                  <a:fillRect t="-9091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>
            <a:extLst>
              <a:ext uri="{FF2B5EF4-FFF2-40B4-BE49-F238E27FC236}">
                <a16:creationId xmlns:a16="http://schemas.microsoft.com/office/drawing/2014/main" id="{A3E59D34-0DC2-7944-E15E-2A0FE0704E62}"/>
              </a:ext>
            </a:extLst>
          </p:cNvPr>
          <p:cNvSpPr txBox="1"/>
          <p:nvPr/>
        </p:nvSpPr>
        <p:spPr>
          <a:xfrm>
            <a:off x="857250" y="963661"/>
            <a:ext cx="106263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einer normalverteilten Zufallsvariable gibt es die sogenannten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Sigma-Intervalle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bei denen die Wahrscheinlichkeit stets gleich groß ist. Es gilt: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6CAA556-406F-4438-7C27-8B2B4EC406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4732"/>
          <a:stretch/>
        </p:blipFill>
        <p:spPr bwMode="auto">
          <a:xfrm>
            <a:off x="1775997" y="1562736"/>
            <a:ext cx="8640000" cy="33127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7502485-FBC6-90B2-829E-05F2468F9943}"/>
                  </a:ext>
                </a:extLst>
              </p:cNvPr>
              <p:cNvSpPr txBox="1"/>
              <p:nvPr/>
            </p:nvSpPr>
            <p:spPr>
              <a:xfrm>
                <a:off x="1857372" y="5031422"/>
                <a:ext cx="8477250" cy="1263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𝜎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≤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≤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≈0.6827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liegen ca. 68,3 % aller Werte im Intervall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7502485-FBC6-90B2-829E-05F2468F9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372" y="5031422"/>
                <a:ext cx="8477250" cy="1263936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172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2653D0DB-E6E2-8B59-4B39-A3885C9E8B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7926"/>
          <a:stretch/>
        </p:blipFill>
        <p:spPr bwMode="auto">
          <a:xfrm>
            <a:off x="1775997" y="925663"/>
            <a:ext cx="8640000" cy="2975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C059CB7-E8B8-5F8D-1EFE-1B59C014A31E}"/>
                  </a:ext>
                </a:extLst>
              </p:cNvPr>
              <p:cNvSpPr txBox="1"/>
              <p:nvPr/>
            </p:nvSpPr>
            <p:spPr>
              <a:xfrm>
                <a:off x="2176462" y="4150851"/>
                <a:ext cx="7839075" cy="1263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𝜎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≤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≤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+2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≈0.9545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liegen ca. 95,5 % aller Werte im 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+2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</m:d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C059CB7-E8B8-5F8D-1EFE-1B59C014A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462" y="4150851"/>
                <a:ext cx="7839075" cy="1263936"/>
              </a:xfrm>
              <a:prstGeom prst="rect">
                <a:avLst/>
              </a:prstGeom>
              <a:blipFill>
                <a:blip r:embed="rId3"/>
                <a:stretch>
                  <a:fillRect b="-82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885E34E-45AA-0DC2-C09E-6CE6A215E38F}"/>
                  </a:ext>
                </a:extLst>
              </p:cNvPr>
              <p:cNvSpPr txBox="1"/>
              <p:nvPr/>
            </p:nvSpPr>
            <p:spPr>
              <a:xfrm>
                <a:off x="782822" y="456624"/>
                <a:ext cx="10626350" cy="4690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DE" sz="24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𝟐</m:t>
                    </m:r>
                    <m:r>
                      <a:rPr lang="de-DE" sz="24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𝝈</m:t>
                    </m:r>
                  </m:oMath>
                </a14:m>
                <a:r>
                  <a:rPr lang="de-AT" sz="24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-Intervall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885E34E-45AA-0DC2-C09E-6CE6A215E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2" y="456624"/>
                <a:ext cx="10626350" cy="469039"/>
              </a:xfrm>
              <a:prstGeom prst="rect">
                <a:avLst/>
              </a:prstGeom>
              <a:blipFill>
                <a:blip r:embed="rId4"/>
                <a:stretch>
                  <a:fillRect t="-9091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59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EB7ADFE8-98DC-044D-2914-C3E8ED3031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5593"/>
          <a:stretch/>
        </p:blipFill>
        <p:spPr bwMode="auto">
          <a:xfrm>
            <a:off x="1775997" y="1312283"/>
            <a:ext cx="8640000" cy="26586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53E2BDE-8D0C-9801-70E1-FBF1EE1C8AF7}"/>
                  </a:ext>
                </a:extLst>
              </p:cNvPr>
              <p:cNvSpPr txBox="1"/>
              <p:nvPr/>
            </p:nvSpPr>
            <p:spPr>
              <a:xfrm>
                <a:off x="782822" y="687821"/>
                <a:ext cx="10626350" cy="4690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2400" b="1" u="sng" dirty="0">
                    <a:solidFill>
                      <a:srgbClr val="0070C0"/>
                    </a:solidFill>
                    <a:cs typeface="Calibri" panose="020F0502020204030204" pitchFamily="34" charset="0"/>
                  </a:rPr>
                  <a:t>3</a:t>
                </a:r>
                <a14:m>
                  <m:oMath xmlns:m="http://schemas.openxmlformats.org/officeDocument/2006/math">
                    <m:r>
                      <a:rPr lang="de-DE" sz="24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𝝈</m:t>
                    </m:r>
                  </m:oMath>
                </a14:m>
                <a:r>
                  <a:rPr lang="de-AT" sz="24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-Intervall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553E2BDE-8D0C-9801-70E1-FBF1EE1C8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2" y="687821"/>
                <a:ext cx="10626350" cy="469039"/>
              </a:xfrm>
              <a:prstGeom prst="rect">
                <a:avLst/>
              </a:prstGeom>
              <a:blipFill>
                <a:blip r:embed="rId3"/>
                <a:stretch>
                  <a:fillRect t="-11688" b="-285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4FD65CB-DFD2-75E1-0C3E-1AD742F87FBD}"/>
                  </a:ext>
                </a:extLst>
              </p:cNvPr>
              <p:cNvSpPr txBox="1"/>
              <p:nvPr/>
            </p:nvSpPr>
            <p:spPr>
              <a:xfrm>
                <a:off x="1628772" y="4281781"/>
                <a:ext cx="8934450" cy="1263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0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𝜎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≤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≤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𝜇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𝜎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≈0.9973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liegen ca. 99,7 % aller Werte im Intervall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𝜇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+3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𝜎</m:t>
                        </m:r>
                      </m:e>
                    </m:d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4FD65CB-DFD2-75E1-0C3E-1AD742F87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772" y="4281781"/>
                <a:ext cx="8934450" cy="1263936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937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53E2BDE-8D0C-9801-70E1-FBF1EE1C8AF7}"/>
              </a:ext>
            </a:extLst>
          </p:cNvPr>
          <p:cNvSpPr txBox="1"/>
          <p:nvPr/>
        </p:nvSpPr>
        <p:spPr>
          <a:xfrm>
            <a:off x="782822" y="1107602"/>
            <a:ext cx="10626350" cy="469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DE" sz="2400" b="1" u="sng" dirty="0">
                <a:solidFill>
                  <a:srgbClr val="0070C0"/>
                </a:solidFill>
                <a:cs typeface="Calibri" panose="020F0502020204030204" pitchFamily="34" charset="0"/>
              </a:rPr>
              <a:t>Folge</a:t>
            </a:r>
            <a:endParaRPr lang="de-AT" sz="24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2BBAC4A-8A40-0E4D-9FB8-8AD0987117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46" b="49893"/>
          <a:stretch/>
        </p:blipFill>
        <p:spPr bwMode="auto">
          <a:xfrm>
            <a:off x="782822" y="2743518"/>
            <a:ext cx="10626350" cy="24878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8201608-D399-CA4F-4C1E-7D5EF1375861}"/>
              </a:ext>
            </a:extLst>
          </p:cNvPr>
          <p:cNvSpPr txBox="1"/>
          <p:nvPr/>
        </p:nvSpPr>
        <p:spPr>
          <a:xfrm>
            <a:off x="3047997" y="198857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Aufgrund der Symmetrie der Dichtefunktion gilt: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29687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E7B4FA46-FFD5-219A-5539-53FB5B8A1A24}"/>
                  </a:ext>
                </a:extLst>
              </p:cNvPr>
              <p:cNvSpPr txBox="1"/>
              <p:nvPr/>
            </p:nvSpPr>
            <p:spPr>
              <a:xfrm>
                <a:off x="314324" y="295823"/>
                <a:ext cx="11001375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Zufallsvariable L gibt die Haarlänge von zwölfjährigen Mädchen an. L ist annähernd normalverteilt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=24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Bestimme folgende Aufgaben nur mit Hilfe der Sigma-Intervalle. Denke an die Symmetrieeigenschaften der Dichtefunktion.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E7B4FA46-FFD5-219A-5539-53FB5B8A1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4" y="295823"/>
                <a:ext cx="11001375" cy="968278"/>
              </a:xfrm>
              <a:prstGeom prst="rect">
                <a:avLst/>
              </a:prstGeom>
              <a:blipFill>
                <a:blip r:embed="rId2"/>
                <a:stretch>
                  <a:fillRect l="-499" t="-3165" b="-94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3B5F7972-25B7-9155-7554-9F9595DAE0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32" b="38330"/>
          <a:stretch/>
        </p:blipFill>
        <p:spPr bwMode="auto">
          <a:xfrm>
            <a:off x="947084" y="1501906"/>
            <a:ext cx="6416041" cy="23456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726F6E03-8071-A651-4352-7BC43B16C47A}"/>
              </a:ext>
            </a:extLst>
          </p:cNvPr>
          <p:cNvSpPr txBox="1"/>
          <p:nvPr/>
        </p:nvSpPr>
        <p:spPr>
          <a:xfrm>
            <a:off x="600074" y="3971251"/>
            <a:ext cx="11001374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die Wahrscheinlichkeit nur mit Hilfe der Sigma-Intervalle, dass die Haare von einem zufällig gewählten Mädchen…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A06B1BB8-D1F9-7E34-6021-587DF1A5A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696128"/>
              </p:ext>
            </p:extLst>
          </p:nvPr>
        </p:nvGraphicFramePr>
        <p:xfrm>
          <a:off x="390525" y="4822343"/>
          <a:ext cx="11468100" cy="18451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22700">
                  <a:extLst>
                    <a:ext uri="{9D8B030D-6E8A-4147-A177-3AD203B41FA5}">
                      <a16:colId xmlns:a16="http://schemas.microsoft.com/office/drawing/2014/main" val="2225629623"/>
                    </a:ext>
                  </a:extLst>
                </a:gridCol>
                <a:gridCol w="3822700">
                  <a:extLst>
                    <a:ext uri="{9D8B030D-6E8A-4147-A177-3AD203B41FA5}">
                      <a16:colId xmlns:a16="http://schemas.microsoft.com/office/drawing/2014/main" val="3257793757"/>
                    </a:ext>
                  </a:extLst>
                </a:gridCol>
                <a:gridCol w="3822700">
                  <a:extLst>
                    <a:ext uri="{9D8B030D-6E8A-4147-A177-3AD203B41FA5}">
                      <a16:colId xmlns:a16="http://schemas.microsoft.com/office/drawing/2014/main" val="325467652"/>
                    </a:ext>
                  </a:extLst>
                </a:gridCol>
              </a:tblGrid>
              <a:tr h="1845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(i) … zwischen 20 cm und 32 cm lang sind.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(ii) … zwischen 20 cm und 24 cm lang sind.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de-AT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(iii) … kürzer als 16 cm sind.</a:t>
                      </a:r>
                      <a:endParaRPr lang="de-A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172935"/>
                  </a:ext>
                </a:extLst>
              </a:tr>
            </a:tbl>
          </a:graphicData>
        </a:graphic>
      </p:graphicFrame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8236739A-A79A-435D-9084-F9EB7EB7E319}"/>
              </a:ext>
            </a:extLst>
          </p:cNvPr>
          <p:cNvCxnSpPr/>
          <p:nvPr/>
        </p:nvCxnSpPr>
        <p:spPr>
          <a:xfrm>
            <a:off x="3513755" y="2397891"/>
            <a:ext cx="0" cy="10477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ABF24463-7FA5-C838-51B6-2A77A0082692}"/>
              </a:ext>
            </a:extLst>
          </p:cNvPr>
          <p:cNvCxnSpPr>
            <a:cxnSpLocks/>
          </p:cNvCxnSpPr>
          <p:nvPr/>
        </p:nvCxnSpPr>
        <p:spPr>
          <a:xfrm>
            <a:off x="4218605" y="1724791"/>
            <a:ext cx="0" cy="17208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B06885B7-BF22-11AD-3C21-D716D8CFB5A7}"/>
              </a:ext>
            </a:extLst>
          </p:cNvPr>
          <p:cNvCxnSpPr>
            <a:cxnSpLocks/>
          </p:cNvCxnSpPr>
          <p:nvPr/>
        </p:nvCxnSpPr>
        <p:spPr>
          <a:xfrm>
            <a:off x="4917105" y="2397891"/>
            <a:ext cx="0" cy="10477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1003CEDD-3768-B1AD-6F59-8054CD7DDF71}"/>
              </a:ext>
            </a:extLst>
          </p:cNvPr>
          <p:cNvCxnSpPr>
            <a:cxnSpLocks/>
          </p:cNvCxnSpPr>
          <p:nvPr/>
        </p:nvCxnSpPr>
        <p:spPr>
          <a:xfrm>
            <a:off x="5621955" y="3204341"/>
            <a:ext cx="0" cy="2413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455D80D0-84C6-33BA-23DA-448DB6C6F3AA}"/>
              </a:ext>
            </a:extLst>
          </p:cNvPr>
          <p:cNvCxnSpPr>
            <a:cxnSpLocks/>
          </p:cNvCxnSpPr>
          <p:nvPr/>
        </p:nvCxnSpPr>
        <p:spPr>
          <a:xfrm>
            <a:off x="2815255" y="3204341"/>
            <a:ext cx="0" cy="2413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Grafik 35">
            <a:extLst>
              <a:ext uri="{FF2B5EF4-FFF2-40B4-BE49-F238E27FC236}">
                <a16:creationId xmlns:a16="http://schemas.microsoft.com/office/drawing/2014/main" id="{753B4698-A9AB-3CBF-4AFD-45104816731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846" b="49893"/>
          <a:stretch/>
        </p:blipFill>
        <p:spPr bwMode="auto">
          <a:xfrm>
            <a:off x="6096000" y="1387845"/>
            <a:ext cx="5762627" cy="13491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763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E7B4FA46-FFD5-219A-5539-53FB5B8A1A24}"/>
                  </a:ext>
                </a:extLst>
              </p:cNvPr>
              <p:cNvSpPr txBox="1"/>
              <p:nvPr/>
            </p:nvSpPr>
            <p:spPr>
              <a:xfrm>
                <a:off x="314324" y="295823"/>
                <a:ext cx="11001375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Zufallsvariable L gibt die Haarlänge von zwölfjährigen Mädchen an. L ist annähernd normalverteilt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=24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Bestimme folgende Aufgaben nur mit Hilfe der Sigma-Intervalle. Denke an die Symmetrieeigenschaften der Dichtefunktion.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E7B4FA46-FFD5-219A-5539-53FB5B8A1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4" y="295823"/>
                <a:ext cx="11001375" cy="968278"/>
              </a:xfrm>
              <a:prstGeom prst="rect">
                <a:avLst/>
              </a:prstGeom>
              <a:blipFill>
                <a:blip r:embed="rId2"/>
                <a:stretch>
                  <a:fillRect l="-499" t="-3165" b="-94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3B5F7972-25B7-9155-7554-9F9595DAE0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32" b="38330"/>
          <a:stretch/>
        </p:blipFill>
        <p:spPr bwMode="auto">
          <a:xfrm>
            <a:off x="947084" y="1501906"/>
            <a:ext cx="6416041" cy="23456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7609C463-46E9-5403-AADC-BCDA0847D96C}"/>
              </a:ext>
            </a:extLst>
          </p:cNvPr>
          <p:cNvSpPr txBox="1"/>
          <p:nvPr/>
        </p:nvSpPr>
        <p:spPr>
          <a:xfrm>
            <a:off x="632860" y="4121002"/>
            <a:ext cx="9296801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5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In welchem symmetrischen Intervall um den Erwartungswert liegen 99,7% aller Haarlängen?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80DF412-4661-3BBF-E78D-122BC24A544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5593"/>
          <a:stretch/>
        </p:blipFill>
        <p:spPr bwMode="auto">
          <a:xfrm>
            <a:off x="6386774" y="1292350"/>
            <a:ext cx="5309242" cy="16337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990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266</Words>
  <Application>Microsoft Office PowerPoint</Application>
  <PresentationFormat>Breitbild</PresentationFormat>
  <Paragraphs>24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Die Normalverteilung Sigma-Intervalle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2022-11-04T11:39:30Z</dcterms:modified>
</cp:coreProperties>
</file>