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97" r:id="rId3"/>
    <p:sldId id="306" r:id="rId4"/>
    <p:sldId id="313" r:id="rId5"/>
    <p:sldId id="312" r:id="rId6"/>
    <p:sldId id="314" r:id="rId7"/>
    <p:sldId id="315" r:id="rId8"/>
    <p:sldId id="291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191E02-C773-4339-9F45-8C9188AAF29E}" v="11" dt="2021-01-28T21:16:18.4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D8191E02-C773-4339-9F45-8C9188AAF29E}"/>
    <pc:docChg chg="custSel modSld">
      <pc:chgData name="Tegischer Lukas" userId="f78daebb-0565-485c-bd0e-1cd035e796ff" providerId="ADAL" clId="{D8191E02-C773-4339-9F45-8C9188AAF29E}" dt="2021-01-28T21:16:22.876" v="136" actId="1076"/>
      <pc:docMkLst>
        <pc:docMk/>
      </pc:docMkLst>
      <pc:sldChg chg="modSp">
        <pc:chgData name="Tegischer Lukas" userId="f78daebb-0565-485c-bd0e-1cd035e796ff" providerId="ADAL" clId="{D8191E02-C773-4339-9F45-8C9188AAF29E}" dt="2021-01-28T21:11:23.039" v="33" actId="404"/>
        <pc:sldMkLst>
          <pc:docMk/>
          <pc:sldMk cId="336392357" sldId="256"/>
        </pc:sldMkLst>
        <pc:spChg chg="mod">
          <ac:chgData name="Tegischer Lukas" userId="f78daebb-0565-485c-bd0e-1cd035e796ff" providerId="ADAL" clId="{D8191E02-C773-4339-9F45-8C9188AAF29E}" dt="2021-01-28T21:11:23.039" v="33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3:10.251" v="94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8191E02-C773-4339-9F45-8C9188AAF29E}" dt="2021-01-28T21:13:08.046" v="93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2:12.141" v="77" actId="478"/>
          <ac:spMkLst>
            <pc:docMk/>
            <pc:sldMk cId="4068653008" sldId="278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3:06.349" v="92" actId="1076"/>
          <ac:spMkLst>
            <pc:docMk/>
            <pc:sldMk cId="4068653008" sldId="278"/>
            <ac:spMk id="4" creationId="{2F197079-5C2D-46E6-A2F4-9DC7CB7724D0}"/>
          </ac:spMkLst>
        </pc:spChg>
        <pc:spChg chg="add mod">
          <ac:chgData name="Tegischer Lukas" userId="f78daebb-0565-485c-bd0e-1cd035e796ff" providerId="ADAL" clId="{D8191E02-C773-4339-9F45-8C9188AAF29E}" dt="2021-01-28T21:13:10.251" v="94" actId="1076"/>
          <ac:spMkLst>
            <pc:docMk/>
            <pc:sldMk cId="4068653008" sldId="278"/>
            <ac:spMk id="5" creationId="{A7384EFD-B22A-4B64-9549-ADD68F8143BE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6:22.876" v="136" actId="1076"/>
        <pc:sldMkLst>
          <pc:docMk/>
          <pc:sldMk cId="442268101" sldId="295"/>
        </pc:sldMkLst>
        <pc:spChg chg="mod">
          <ac:chgData name="Tegischer Lukas" userId="f78daebb-0565-485c-bd0e-1cd035e796ff" providerId="ADAL" clId="{D8191E02-C773-4339-9F45-8C9188AAF29E}" dt="2021-01-28T21:16:04.964" v="129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5:40.702" v="95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6:22.876" v="136" actId="1076"/>
          <ac:spMkLst>
            <pc:docMk/>
            <pc:sldMk cId="442268101" sldId="295"/>
            <ac:spMk id="4" creationId="{1784B78D-A0CB-4E9E-B187-A6A02F122142}"/>
          </ac:spMkLst>
        </pc:spChg>
        <pc:picChg chg="del">
          <ac:chgData name="Tegischer Lukas" userId="f78daebb-0565-485c-bd0e-1cd035e796ff" providerId="ADAL" clId="{D8191E02-C773-4339-9F45-8C9188AAF29E}" dt="2021-01-28T21:15:41.207" v="96" actId="478"/>
          <ac:picMkLst>
            <pc:docMk/>
            <pc:sldMk cId="442268101" sldId="295"/>
            <ac:picMk id="5" creationId="{4C452FDE-94F3-4F2F-A8C7-1526CC4A48C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48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73645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47895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59934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63496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9342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Quadratische Gleichungen</a:t>
            </a:r>
            <a:b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200" b="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Kleine Lösungsformel</a:t>
            </a:r>
            <a:endParaRPr lang="de-AT" sz="36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Grafik 7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FD6710D9-1CE8-4542-848B-E626712C6E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145" y="4055044"/>
            <a:ext cx="5152648" cy="128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8324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Lösen quadratischer Gleichungen</a:t>
            </a:r>
          </a:p>
        </p:txBody>
      </p:sp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784B78D-A0CB-4E9E-B187-A6A02F122142}"/>
                  </a:ext>
                </a:extLst>
              </p:cNvPr>
              <p:cNvSpPr/>
              <p:nvPr/>
            </p:nvSpPr>
            <p:spPr>
              <a:xfrm>
                <a:off x="1466850" y="1234309"/>
                <a:ext cx="10725150" cy="49069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en-US" sz="2800" b="1" u="sng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Sonderfall</a:t>
                </a:r>
                <a:r>
                  <a:rPr lang="en-US" sz="28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1:</a:t>
                </a:r>
                <a:r>
                  <a:rPr lang="en-US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                         (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=0)</m:t>
                    </m:r>
                  </m:oMath>
                </a14:m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en-US" sz="2800" b="1" u="sng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Sonderfall</a:t>
                </a:r>
                <a:r>
                  <a:rPr lang="en-US" sz="28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2:</a:t>
                </a:r>
                <a:r>
                  <a:rPr lang="en-US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                  </m:t>
                    </m:r>
                    <m:d>
                      <m:d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=0</m:t>
                        </m:r>
                      </m:e>
                    </m:d>
                  </m:oMath>
                </a14:m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en-US" sz="28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Fall 3a:</a:t>
                </a:r>
                <a:r>
                  <a:rPr lang="en-US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        (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≠0,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≠0,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≠0)</m:t>
                    </m:r>
                  </m:oMath>
                </a14:m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100"/>
                  </a:spcAft>
                </a:pPr>
                <a:r>
                  <a:rPr lang="de-AT" sz="28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Fall 3b:</a:t>
                </a:r>
                <a:r>
                  <a:rPr lang="de-AT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𝑞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               </m:t>
                    </m:r>
                    <m:d>
                      <m:d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e>
                    </m:d>
                  </m:oMath>
                </a14:m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784B78D-A0CB-4E9E-B187-A6A02F1221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850" y="1234309"/>
                <a:ext cx="10725150" cy="4906984"/>
              </a:xfrm>
              <a:prstGeom prst="rect">
                <a:avLst/>
              </a:prstGeom>
              <a:blipFill>
                <a:blip r:embed="rId4"/>
                <a:stretch>
                  <a:fillRect b="-260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llipse 2">
            <a:extLst>
              <a:ext uri="{FF2B5EF4-FFF2-40B4-BE49-F238E27FC236}">
                <a16:creationId xmlns:a16="http://schemas.microsoft.com/office/drawing/2014/main" id="{46F561B7-3734-4764-A728-BA9FD74E8B28}"/>
              </a:ext>
            </a:extLst>
          </p:cNvPr>
          <p:cNvSpPr/>
          <p:nvPr/>
        </p:nvSpPr>
        <p:spPr>
          <a:xfrm>
            <a:off x="1381125" y="5067300"/>
            <a:ext cx="7524750" cy="158114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9406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309150" y="564085"/>
                <a:ext cx="1157369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Normierte Form </a:t>
                </a:r>
                <a14:m>
                  <m:oMath xmlns:m="http://schemas.openxmlformats.org/officeDocument/2006/math"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𝒙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²+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𝒑𝒙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𝒒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𝟎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(Überblick)</a:t>
                </a:r>
                <a:endParaRPr lang="de-AT" sz="32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0" y="564085"/>
                <a:ext cx="11573693" cy="584775"/>
              </a:xfrm>
              <a:prstGeom prst="rect">
                <a:avLst/>
              </a:prstGeom>
              <a:blipFill>
                <a:blip r:embed="rId3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1B8118A-E40D-49A7-8ED4-E70771D9F14A}"/>
                  </a:ext>
                </a:extLst>
              </p:cNvPr>
              <p:cNvSpPr/>
              <p:nvPr/>
            </p:nvSpPr>
            <p:spPr>
              <a:xfrm>
                <a:off x="440202" y="4961362"/>
                <a:ext cx="6096000" cy="143981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de-AT" sz="2400" dirty="0">
                    <a:highlight>
                      <a:srgbClr val="FFFF00"/>
                    </a:highlight>
                    <a:latin typeface="Arial Black" panose="020B0A040201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c. Große Lösungsformel (a=1)</a:t>
                </a:r>
                <a:endParaRPr lang="de-AT" sz="3200" dirty="0">
                  <a:effectLst/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400" i="1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de-AT" sz="2400"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𝑏</m:t>
                          </m:r>
                          <m:r>
                            <a:rPr lang="de-AT" sz="2400" b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de-AT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de-AT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4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de-AT" sz="2400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AT" sz="240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de-AT" sz="24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1B8118A-E40D-49A7-8ED4-E70771D9F1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02" y="4961362"/>
                <a:ext cx="6096000" cy="143981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8F0FE932-0444-4269-A7F4-FCF5D8089E22}"/>
                  </a:ext>
                </a:extLst>
              </p:cNvPr>
              <p:cNvSpPr/>
              <p:nvPr/>
            </p:nvSpPr>
            <p:spPr>
              <a:xfrm>
                <a:off x="6079002" y="5497087"/>
                <a:ext cx="5497979" cy="7509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AT" sz="20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sz="2000" b="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de-AT" sz="2000" b="1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de-AT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de-AT" sz="2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de-AT" sz="2000" b="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sz="2000" b="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de-AT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de-AT" sz="20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sSub>
                        <m:sSubPr>
                          <m:ctrlP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      </m:t>
                          </m:r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AT" sz="20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AT" sz="2000" b="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de-AT" sz="2000" b="1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de-AT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de-AT" sz="2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de-AT" sz="2000" b="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sz="2000" b="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de-AT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de-AT" sz="20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8F0FE932-0444-4269-A7F4-FCF5D8089E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9002" y="5497087"/>
                <a:ext cx="5497979" cy="7509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hteck 5">
            <a:extLst>
              <a:ext uri="{FF2B5EF4-FFF2-40B4-BE49-F238E27FC236}">
                <a16:creationId xmlns:a16="http://schemas.microsoft.com/office/drawing/2014/main" id="{86161619-E050-4DD9-AE63-71296AD79C82}"/>
              </a:ext>
            </a:extLst>
          </p:cNvPr>
          <p:cNvSpPr/>
          <p:nvPr/>
        </p:nvSpPr>
        <p:spPr>
          <a:xfrm>
            <a:off x="2911535" y="1387267"/>
            <a:ext cx="6096000" cy="101874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r>
              <a:rPr lang="de-AT" sz="2400" dirty="0"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Kleine Lösungsformel</a:t>
            </a:r>
            <a:endParaRPr lang="de-AT" sz="32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AT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FCF0F8B1-380F-4997-BBB9-D3532F168B4E}"/>
                  </a:ext>
                </a:extLst>
              </p:cNvPr>
              <p:cNvSpPr/>
              <p:nvPr/>
            </p:nvSpPr>
            <p:spPr>
              <a:xfrm>
                <a:off x="1062482" y="1896637"/>
                <a:ext cx="3369897" cy="1183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sz="240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de-A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A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num>
                                    <m:den>
                                      <m:r>
                                        <a:rPr lang="de-AT" sz="24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rad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FCF0F8B1-380F-4997-BBB9-D3532F168B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2482" y="1896637"/>
                <a:ext cx="3369897" cy="118352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0CB43AEA-D876-42A7-AB00-138E033B3EE1}"/>
                  </a:ext>
                </a:extLst>
              </p:cNvPr>
              <p:cNvSpPr/>
              <p:nvPr/>
            </p:nvSpPr>
            <p:spPr>
              <a:xfrm>
                <a:off x="4625462" y="1998247"/>
                <a:ext cx="6096000" cy="107054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AT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AT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=</m:t>
                      </m:r>
                      <m:r>
                        <a:rPr lang="de-A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A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de-AT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AT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mbria Math" panose="02040503050406030204" pitchFamily="18" charset="0"/>
                                        </a:rPr>
                                        <m:t>𝑝</m:t>
                                      </m:r>
                                    </m:num>
                                    <m:den>
                                      <m:r>
                                        <a:rPr lang="de-AT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−</m:t>
                          </m:r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𝑞</m:t>
                          </m:r>
                        </m:e>
                      </m:rad>
                      <m:r>
                        <a:rPr lang="de-AT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          </m:t>
                      </m:r>
                      <m:sSub>
                        <m:sSubPr>
                          <m:ctrlPr>
                            <a:rPr lang="de-AT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AT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AT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=</m:t>
                      </m:r>
                      <m:r>
                        <a:rPr lang="de-A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A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de-AT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AT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mbria Math" panose="02040503050406030204" pitchFamily="18" charset="0"/>
                                        </a:rPr>
                                        <m:t>𝑝</m:t>
                                      </m:r>
                                    </m:num>
                                    <m:den>
                                      <m:r>
                                        <a:rPr lang="de-AT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−</m:t>
                          </m:r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𝑞</m:t>
                          </m:r>
                        </m:e>
                      </m:rad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0CB43AEA-D876-42A7-AB00-138E033B3E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5462" y="1998247"/>
                <a:ext cx="6096000" cy="107054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hteck 7">
            <a:extLst>
              <a:ext uri="{FF2B5EF4-FFF2-40B4-BE49-F238E27FC236}">
                <a16:creationId xmlns:a16="http://schemas.microsoft.com/office/drawing/2014/main" id="{F0C59B65-D6D8-44C2-BF4A-EFEEFC775150}"/>
              </a:ext>
            </a:extLst>
          </p:cNvPr>
          <p:cNvSpPr/>
          <p:nvPr/>
        </p:nvSpPr>
        <p:spPr>
          <a:xfrm>
            <a:off x="957568" y="3650760"/>
            <a:ext cx="7415813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de-AT" sz="24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Ergänzung auf ein vollständiges Quadrat</a:t>
            </a:r>
            <a:endParaRPr lang="de-AT" sz="2400" dirty="0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FBCFED1D-80A4-4579-9065-1317FDE10967}"/>
              </a:ext>
            </a:extLst>
          </p:cNvPr>
          <p:cNvSpPr/>
          <p:nvPr/>
        </p:nvSpPr>
        <p:spPr>
          <a:xfrm>
            <a:off x="309150" y="1224652"/>
            <a:ext cx="10997026" cy="221660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8427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0" y="56408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Kleine Lösungsformel</a:t>
            </a:r>
            <a:endParaRPr lang="de-AT" sz="32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FCF0F8B1-380F-4997-BBB9-D3532F168B4E}"/>
                  </a:ext>
                </a:extLst>
              </p:cNvPr>
              <p:cNvSpPr/>
              <p:nvPr/>
            </p:nvSpPr>
            <p:spPr>
              <a:xfrm>
                <a:off x="4143441" y="1330028"/>
                <a:ext cx="3905108" cy="13653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de-AT" sz="2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de-AT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de-AT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sz="280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de-AT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AT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AT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de-AT" sz="2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AT" sz="2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num>
                                    <m:den>
                                      <m:r>
                                        <a:rPr lang="de-AT" sz="28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de-AT" sz="28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rad>
                    </m:oMath>
                  </m:oMathPara>
                </a14:m>
                <a:endParaRPr lang="de-AT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FCF0F8B1-380F-4997-BBB9-D3532F168B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3441" y="1330028"/>
                <a:ext cx="3905108" cy="13653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0CB43AEA-D876-42A7-AB00-138E033B3EE1}"/>
                  </a:ext>
                </a:extLst>
              </p:cNvPr>
              <p:cNvSpPr/>
              <p:nvPr/>
            </p:nvSpPr>
            <p:spPr>
              <a:xfrm>
                <a:off x="3047995" y="3030761"/>
                <a:ext cx="6096000" cy="116794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AT" sz="20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sz="200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de-AT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AT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mbria Math" panose="02040503050406030204" pitchFamily="18" charset="0"/>
                                        </a:rPr>
                                        <m:t>𝑝</m:t>
                                      </m:r>
                                    </m:num>
                                    <m:den>
                                      <m:r>
                                        <a:rPr lang="de-AT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𝑞</m:t>
                          </m:r>
                        </m:e>
                      </m:rad>
                      <m:r>
                        <a:rPr lang="de-AT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          </m:t>
                      </m:r>
                      <m:sSub>
                        <m:sSubPr>
                          <m:ctrlPr>
                            <a:rPr lang="de-AT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AT" sz="20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sz="20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de-AT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AT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mbria Math" panose="02040503050406030204" pitchFamily="18" charset="0"/>
                                        </a:rPr>
                                        <m:t>𝑝</m:t>
                                      </m:r>
                                    </m:num>
                                    <m:den>
                                      <m:r>
                                        <a:rPr lang="de-AT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𝑞</m:t>
                          </m:r>
                        </m:e>
                      </m:ra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0CB43AEA-D876-42A7-AB00-138E033B3E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5" y="3030761"/>
                <a:ext cx="6096000" cy="116794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3A863724-3B8F-4873-A39A-0BE4806DE5EC}"/>
                  </a:ext>
                </a:extLst>
              </p:cNvPr>
              <p:cNvSpPr/>
              <p:nvPr/>
            </p:nvSpPr>
            <p:spPr>
              <a:xfrm>
                <a:off x="4723920" y="4529846"/>
                <a:ext cx="2744149" cy="1072986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de-AT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AT" sz="32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sz="32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</m:num>
                                <m:den>
                                  <m:r>
                                    <a:rPr lang="de-AT" sz="32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de-AT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AT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</m:oMath>
                  </m:oMathPara>
                </a14:m>
                <a:endParaRPr lang="de-AT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3A863724-3B8F-4873-A39A-0BE4806DE5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3920" y="4529846"/>
                <a:ext cx="2744149" cy="10729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7764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933EE6F2-4847-40EB-8A49-75A6A8EBCEEB}"/>
                  </a:ext>
                </a:extLst>
              </p:cNvPr>
              <p:cNvSpPr/>
              <p:nvPr/>
            </p:nvSpPr>
            <p:spPr>
              <a:xfrm>
                <a:off x="419099" y="567004"/>
                <a:ext cx="9801225" cy="4226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Bsp.)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Löse die quadratische Gleichung in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mit der </a:t>
                </a:r>
                <a:r>
                  <a:rPr lang="de-AT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kleinen Lösungsformel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Gib die Lösungsmenge an.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933EE6F2-4847-40EB-8A49-75A6A8EBCE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99" y="567004"/>
                <a:ext cx="9801225" cy="422616"/>
              </a:xfrm>
              <a:prstGeom prst="rect">
                <a:avLst/>
              </a:prstGeom>
              <a:blipFill>
                <a:blip r:embed="rId4"/>
                <a:stretch>
                  <a:fillRect l="-560" b="-2318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4A96E72F-7440-4C16-B3B1-B8FAE5ACA9B7}"/>
                  </a:ext>
                </a:extLst>
              </p:cNvPr>
              <p:cNvSpPr/>
              <p:nvPr/>
            </p:nvSpPr>
            <p:spPr>
              <a:xfrm>
                <a:off x="4888297" y="1110734"/>
                <a:ext cx="241540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+5=0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4A96E72F-7440-4C16-B3B1-B8FAE5ACA9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8297" y="1110734"/>
                <a:ext cx="2415405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9966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933EE6F2-4847-40EB-8A49-75A6A8EBCEEB}"/>
                  </a:ext>
                </a:extLst>
              </p:cNvPr>
              <p:cNvSpPr/>
              <p:nvPr/>
            </p:nvSpPr>
            <p:spPr>
              <a:xfrm>
                <a:off x="419099" y="567004"/>
                <a:ext cx="9801225" cy="4226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Bsp.)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Löse die quadratische Gleichung in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mit der </a:t>
                </a:r>
                <a:r>
                  <a:rPr lang="de-AT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kleinen Lösungsformel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Gib die Lösungsmenge an.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933EE6F2-4847-40EB-8A49-75A6A8EBCE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99" y="567004"/>
                <a:ext cx="9801225" cy="422616"/>
              </a:xfrm>
              <a:prstGeom prst="rect">
                <a:avLst/>
              </a:prstGeom>
              <a:blipFill>
                <a:blip r:embed="rId4"/>
                <a:stretch>
                  <a:fillRect l="-560" b="-2318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4A96E72F-7440-4C16-B3B1-B8FAE5ACA9B7}"/>
                  </a:ext>
                </a:extLst>
              </p:cNvPr>
              <p:cNvSpPr/>
              <p:nvPr/>
            </p:nvSpPr>
            <p:spPr>
              <a:xfrm>
                <a:off x="4888297" y="1110734"/>
                <a:ext cx="241540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400" b="0" i="0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4A96E72F-7440-4C16-B3B1-B8FAE5ACA9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8297" y="1110734"/>
                <a:ext cx="2415405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8227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933EE6F2-4847-40EB-8A49-75A6A8EBCEEB}"/>
                  </a:ext>
                </a:extLst>
              </p:cNvPr>
              <p:cNvSpPr/>
              <p:nvPr/>
            </p:nvSpPr>
            <p:spPr>
              <a:xfrm>
                <a:off x="419099" y="567004"/>
                <a:ext cx="9801225" cy="4226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Bsp.)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Löse die quadratische Gleichung in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mit der </a:t>
                </a:r>
                <a:r>
                  <a:rPr lang="de-AT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kleinen Lösungsformel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Gib die Lösungsmenge an.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933EE6F2-4847-40EB-8A49-75A6A8EBCE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99" y="567004"/>
                <a:ext cx="9801225" cy="422616"/>
              </a:xfrm>
              <a:prstGeom prst="rect">
                <a:avLst/>
              </a:prstGeom>
              <a:blipFill>
                <a:blip r:embed="rId4"/>
                <a:stretch>
                  <a:fillRect l="-560" b="-2318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4A96E72F-7440-4C16-B3B1-B8FAE5ACA9B7}"/>
                  </a:ext>
                </a:extLst>
              </p:cNvPr>
              <p:cNvSpPr/>
              <p:nvPr/>
            </p:nvSpPr>
            <p:spPr>
              <a:xfrm>
                <a:off x="4805742" y="1072634"/>
                <a:ext cx="2580515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+16=0</m:t>
                      </m:r>
                    </m:oMath>
                  </m:oMathPara>
                </a14:m>
                <a:endParaRPr lang="de-AT" sz="3200" dirty="0"/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4A96E72F-7440-4C16-B3B1-B8FAE5ACA9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5742" y="1072634"/>
                <a:ext cx="2580515" cy="4700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8576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Quadratische Gleichungen</a:t>
            </a:r>
            <a:b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Quadratische Ergänzung</a:t>
            </a:r>
            <a:endParaRPr lang="de-AT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Untertitel 3"/>
          <p:cNvSpPr txBox="1">
            <a:spLocks/>
          </p:cNvSpPr>
          <p:nvPr/>
        </p:nvSpPr>
        <p:spPr>
          <a:xfrm>
            <a:off x="2853833" y="894007"/>
            <a:ext cx="7891272" cy="721895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numCol="1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de-AT" sz="3200" u="sng"/>
              <a:t>Ausblick – nächstes Lernvideo</a:t>
            </a:r>
            <a:endParaRPr lang="de-AT" sz="3200" u="sng" dirty="0"/>
          </a:p>
        </p:txBody>
      </p:sp>
      <p:pic>
        <p:nvPicPr>
          <p:cNvPr id="8" name="Grafik 7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8F2101E0-256F-4B97-9DE7-1F7EED66AB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145" y="4055044"/>
            <a:ext cx="5152648" cy="128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10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6" name="drumroll.wav"/>
          </p:stSnd>
        </p:sndAc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250</Words>
  <Application>Microsoft Office PowerPoint</Application>
  <PresentationFormat>Breitbild</PresentationFormat>
  <Paragraphs>36</Paragraphs>
  <Slides>8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 Black</vt:lpstr>
      <vt:lpstr>Calibri</vt:lpstr>
      <vt:lpstr>Cambria Math</vt:lpstr>
      <vt:lpstr>Georgia</vt:lpstr>
      <vt:lpstr>Trebuchet MS</vt:lpstr>
      <vt:lpstr>Wingdings</vt:lpstr>
      <vt:lpstr>Holzart</vt:lpstr>
      <vt:lpstr>Quadratische Gleichungen Kleine Lösungsformel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Quadratische Gleichungen  Quadratische Ergänzung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Lukas Tegischer</cp:lastModifiedBy>
  <cp:revision>95</cp:revision>
  <dcterms:created xsi:type="dcterms:W3CDTF">2020-04-09T06:13:57Z</dcterms:created>
  <dcterms:modified xsi:type="dcterms:W3CDTF">2021-02-03T17:08:05Z</dcterms:modified>
</cp:coreProperties>
</file>