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67" r:id="rId3"/>
    <p:sldId id="380" r:id="rId4"/>
    <p:sldId id="381" r:id="rId5"/>
    <p:sldId id="382" r:id="rId6"/>
    <p:sldId id="383" r:id="rId7"/>
    <p:sldId id="384" r:id="rId8"/>
    <p:sldId id="371" r:id="rId9"/>
    <p:sldId id="374" r:id="rId10"/>
    <p:sldId id="38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6F88B53-23DA-4796-84FB-9D2F95C1D28C}"/>
    <pc:docChg chg="custSel delSld modSld">
      <pc:chgData name="Tegischer Lukas" userId="f78daebb-0565-485c-bd0e-1cd035e796ff" providerId="ADAL" clId="{56F88B53-23DA-4796-84FB-9D2F95C1D28C}" dt="2022-11-04T11:22:14.895" v="6" actId="47"/>
      <pc:docMkLst>
        <pc:docMk/>
      </pc:docMkLst>
      <pc:sldChg chg="delSp mod delAnim">
        <pc:chgData name="Tegischer Lukas" userId="f78daebb-0565-485c-bd0e-1cd035e796ff" providerId="ADAL" clId="{56F88B53-23DA-4796-84FB-9D2F95C1D28C}" dt="2022-11-04T11:22:06.62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56F88B53-23DA-4796-84FB-9D2F95C1D28C}" dt="2022-11-04T11:22:06.27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56F88B53-23DA-4796-84FB-9D2F95C1D28C}" dt="2022-11-04T11:22:06.625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6F88B53-23DA-4796-84FB-9D2F95C1D28C}" dt="2022-11-04T11:22:14.895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56F88B53-23DA-4796-84FB-9D2F95C1D28C}" dt="2022-11-04T11:22:07.513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56F88B53-23DA-4796-84FB-9D2F95C1D28C}" dt="2022-11-04T11:22:07.513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6F88B53-23DA-4796-84FB-9D2F95C1D28C}" dt="2022-11-04T11:22:12.320" v="4" actId="478"/>
        <pc:sldMkLst>
          <pc:docMk/>
          <pc:sldMk cId="1830710090" sldId="371"/>
        </pc:sldMkLst>
        <pc:picChg chg="del">
          <ac:chgData name="Tegischer Lukas" userId="f78daebb-0565-485c-bd0e-1cd035e796ff" providerId="ADAL" clId="{56F88B53-23DA-4796-84FB-9D2F95C1D28C}" dt="2022-11-04T11:22:12.320" v="4" actId="478"/>
          <ac:picMkLst>
            <pc:docMk/>
            <pc:sldMk cId="1830710090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6F88B53-23DA-4796-84FB-9D2F95C1D28C}" dt="2022-11-04T11:22:10.817" v="3" actId="478"/>
        <pc:sldMkLst>
          <pc:docMk/>
          <pc:sldMk cId="183936162" sldId="374"/>
        </pc:sldMkLst>
        <pc:picChg chg="del">
          <ac:chgData name="Tegischer Lukas" userId="f78daebb-0565-485c-bd0e-1cd035e796ff" providerId="ADAL" clId="{56F88B53-23DA-4796-84FB-9D2F95C1D28C}" dt="2022-11-04T11:22:10.817" v="3" actId="478"/>
          <ac:picMkLst>
            <pc:docMk/>
            <pc:sldMk cId="183936162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56F88B53-23DA-4796-84FB-9D2F95C1D28C}" dt="2022-11-04T11:22:13.933" v="5" actId="478"/>
        <pc:sldMkLst>
          <pc:docMk/>
          <pc:sldMk cId="2290973958" sldId="385"/>
        </pc:sldMkLst>
        <pc:picChg chg="del">
          <ac:chgData name="Tegischer Lukas" userId="f78daebb-0565-485c-bd0e-1cd035e796ff" providerId="ADAL" clId="{56F88B53-23DA-4796-84FB-9D2F95C1D28C}" dt="2022-11-04T11:22:13.933" v="5" actId="478"/>
          <ac:picMkLst>
            <pc:docMk/>
            <pc:sldMk cId="2290973958" sldId="38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A95AF04A-81E9-432F-8AB5-7F6951743778}"/>
    <pc:docChg chg="undo custSel modSld">
      <pc:chgData name="Tegischer Lukas" userId="f78daebb-0565-485c-bd0e-1cd035e796ff" providerId="ADAL" clId="{A95AF04A-81E9-432F-8AB5-7F6951743778}" dt="2021-09-22T19:25:06.828" v="119"/>
      <pc:docMkLst>
        <pc:docMk/>
      </pc:docMkLst>
      <pc:sldChg chg="modAnim">
        <pc:chgData name="Tegischer Lukas" userId="f78daebb-0565-485c-bd0e-1cd035e796ff" providerId="ADAL" clId="{A95AF04A-81E9-432F-8AB5-7F6951743778}" dt="2021-09-22T19:25:06.828" v="119"/>
        <pc:sldMkLst>
          <pc:docMk/>
          <pc:sldMk cId="3932101437" sldId="291"/>
        </pc:sldMkLst>
      </pc:sldChg>
      <pc:sldChg chg="modSp mod modAnim">
        <pc:chgData name="Tegischer Lukas" userId="f78daebb-0565-485c-bd0e-1cd035e796ff" providerId="ADAL" clId="{A95AF04A-81E9-432F-8AB5-7F6951743778}" dt="2021-09-22T19:08:59.286" v="92" actId="20577"/>
        <pc:sldMkLst>
          <pc:docMk/>
          <pc:sldMk cId="3423344192" sldId="367"/>
        </pc:sldMkLst>
        <pc:spChg chg="mod">
          <ac:chgData name="Tegischer Lukas" userId="f78daebb-0565-485c-bd0e-1cd035e796ff" providerId="ADAL" clId="{A95AF04A-81E9-432F-8AB5-7F6951743778}" dt="2021-09-22T19:08:59.286" v="92" actId="20577"/>
          <ac:spMkLst>
            <pc:docMk/>
            <pc:sldMk cId="3423344192" sldId="367"/>
            <ac:spMk id="12" creationId="{D24ED68B-810B-421A-8B91-164B11671817}"/>
          </ac:spMkLst>
        </pc:spChg>
        <pc:graphicFrameChg chg="mod">
          <ac:chgData name="Tegischer Lukas" userId="f78daebb-0565-485c-bd0e-1cd035e796ff" providerId="ADAL" clId="{A95AF04A-81E9-432F-8AB5-7F6951743778}" dt="2021-09-22T19:08:37.551" v="19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</pc:sldChg>
      <pc:sldChg chg="modSp mod">
        <pc:chgData name="Tegischer Lukas" userId="f78daebb-0565-485c-bd0e-1cd035e796ff" providerId="ADAL" clId="{A95AF04A-81E9-432F-8AB5-7F6951743778}" dt="2021-09-22T19:11:53.009" v="117" actId="20577"/>
        <pc:sldMkLst>
          <pc:docMk/>
          <pc:sldMk cId="2290973958" sldId="385"/>
        </pc:sldMkLst>
        <pc:spChg chg="mod">
          <ac:chgData name="Tegischer Lukas" userId="f78daebb-0565-485c-bd0e-1cd035e796ff" providerId="ADAL" clId="{A95AF04A-81E9-432F-8AB5-7F6951743778}" dt="2021-09-22T19:11:53.009" v="117" actId="20577"/>
          <ac:spMkLst>
            <pc:docMk/>
            <pc:sldMk cId="2290973958" sldId="385"/>
            <ac:spMk id="5" creationId="{6E6BD1FB-4A25-4A5E-815B-C8D11B071CCB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82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456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674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6496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6287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231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31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30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Weg - Geschwindigkeit - Beschleunigung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Differentialrechnung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0F46E99-FA93-4805-B2F3-E575951B8E46}"/>
                  </a:ext>
                </a:extLst>
              </p:cNvPr>
              <p:cNvSpPr txBox="1"/>
              <p:nvPr/>
            </p:nvSpPr>
            <p:spPr>
              <a:xfrm>
                <a:off x="305381" y="387395"/>
                <a:ext cx="10734675" cy="18170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120"/>
                  </a:spcAft>
                </a:pP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zurückgelegte Weg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eines startenden Fahrzeuges kann mithilfe der quadratischen Funktion s mit 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</m:t>
                    </m:r>
                    <m:r>
                      <a:rPr lang="de-AT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beschrieben werden.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Zeit in Sekunden (s)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Weg in Metern (m) </a:t>
                </a: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0F46E99-FA93-4805-B2F3-E575951B8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81" y="387395"/>
                <a:ext cx="10734675" cy="1817036"/>
              </a:xfrm>
              <a:prstGeom prst="rect">
                <a:avLst/>
              </a:prstGeom>
              <a:blipFill>
                <a:blip r:embed="rId4"/>
                <a:stretch>
                  <a:fillRect l="-454" t="-16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E6BD1FB-4A25-4A5E-815B-C8D11B071CCB}"/>
                  </a:ext>
                </a:extLst>
              </p:cNvPr>
              <p:cNvSpPr txBox="1"/>
              <p:nvPr/>
            </p:nvSpPr>
            <p:spPr>
              <a:xfrm>
                <a:off x="419100" y="1894378"/>
                <a:ext cx="9353550" cy="3310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 startAt="4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 die momentane Geschwindigkeit zum Zeitpunkt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</a:t>
                </a: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 startAt="4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 startAt="4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mittlere Beschleunigung 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[8;20]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 startAt="4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 startAt="4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 startAt="4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 die momentane Beschleunigung zum Zeitpunkt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=20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6E6BD1FB-4A25-4A5E-815B-C8D11B071C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894378"/>
                <a:ext cx="9353550" cy="3310137"/>
              </a:xfrm>
              <a:prstGeom prst="rect">
                <a:avLst/>
              </a:prstGeom>
              <a:blipFill>
                <a:blip r:embed="rId5"/>
                <a:stretch>
                  <a:fillRect l="-587" b="-20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9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1587463" y="1301066"/>
            <a:ext cx="326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Bewegungsaufgaben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4E54B9A9-AE4F-42FF-888B-E58F3395F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02915"/>
              </p:ext>
            </p:extLst>
          </p:nvPr>
        </p:nvGraphicFramePr>
        <p:xfrm>
          <a:off x="5829300" y="286036"/>
          <a:ext cx="4161473" cy="221615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4161473">
                  <a:extLst>
                    <a:ext uri="{9D8B030D-6E8A-4147-A177-3AD203B41FA5}">
                      <a16:colId xmlns:a16="http://schemas.microsoft.com/office/drawing/2014/main" val="2867759556"/>
                    </a:ext>
                  </a:extLst>
                </a:gridCol>
              </a:tblGrid>
              <a:tr h="738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>
                          <a:solidFill>
                            <a:schemeClr val="tx1"/>
                          </a:solidFill>
                          <a:effectLst/>
                        </a:rPr>
                        <a:t>Weg s(t)</a:t>
                      </a:r>
                      <a:endParaRPr lang="de-AT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26490723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solidFill>
                            <a:schemeClr val="tx1"/>
                          </a:solidFill>
                          <a:effectLst/>
                        </a:rPr>
                        <a:t>Geschwindigkeit v(t)</a:t>
                      </a:r>
                      <a:endParaRPr lang="de-A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225888"/>
                  </a:ext>
                </a:extLst>
              </a:tr>
              <a:tr h="738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400" dirty="0">
                          <a:solidFill>
                            <a:schemeClr val="tx1"/>
                          </a:solidFill>
                          <a:effectLst/>
                        </a:rPr>
                        <a:t>Beschleunigung a(t)</a:t>
                      </a:r>
                      <a:endParaRPr lang="de-AT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27341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24ED68B-810B-421A-8B91-164B11671817}"/>
                  </a:ext>
                </a:extLst>
              </p:cNvPr>
              <p:cNvSpPr txBox="1"/>
              <p:nvPr/>
            </p:nvSpPr>
            <p:spPr>
              <a:xfrm>
                <a:off x="1257300" y="2785640"/>
                <a:ext cx="9144000" cy="3683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)…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gibt den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zurückgelegten Weg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 t Sekunden/Minuten/Stunden an! </a:t>
                </a:r>
              </a:p>
              <a:p>
                <a:pPr marL="457200"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𝐸𝑖𝑛h𝑒𝑖𝑡𝑒𝑛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𝑘𝑚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…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(momentane) Geschwindigkeit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nach t Sekunden/Minuten/Stunden an!</a:t>
                </a: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𝐸𝑖𝑛h𝑒𝑖𝑡𝑒𝑛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;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  <m:r>
                        <a:rPr lang="de-AT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=3,6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6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)…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(momentane) Beschleunigung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nach t Sekunden/Minuten/Stunden an!</a:t>
                </a: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𝐸𝑖𝑛h𝑒𝑖𝑡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f>
                        <m:f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24ED68B-810B-421A-8B91-164B11671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300" y="2785640"/>
                <a:ext cx="9144000" cy="3683765"/>
              </a:xfrm>
              <a:prstGeom prst="rect">
                <a:avLst/>
              </a:prstGeom>
              <a:blipFill>
                <a:blip r:embed="rId4"/>
                <a:stretch>
                  <a:fillRect l="-533" t="-115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366F013-C35C-4176-B1A4-F5749B1D3211}"/>
                  </a:ext>
                </a:extLst>
              </p:cNvPr>
              <p:cNvSpPr txBox="1"/>
              <p:nvPr/>
            </p:nvSpPr>
            <p:spPr>
              <a:xfrm>
                <a:off x="1690684" y="2644706"/>
                <a:ext cx="8810625" cy="17963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r>
                      <a:rPr lang="de-AT" sz="20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𝒔</m:t>
                    </m:r>
                    <m:d>
                      <m:dPr>
                        <m:ctrlP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gibt den </a:t>
                </a:r>
                <a:r>
                  <a:rPr lang="de-AT" sz="2000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zurückgelegten Weg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nach t Sekunden/Minuten/Stunden an! </a:t>
                </a: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0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𝐁𝐞𝐢𝐬𝐩𝐢𝐞𝐥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=100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𝑖𝑛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𝑆𝑒𝑘𝑢𝑛𝑑𝑒𝑛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Nach 5 Sekunden wurden 100 Meter zurückgelegt.</a:t>
                </a:r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9366F013-C35C-4176-B1A4-F5749B1D3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684" y="2644706"/>
                <a:ext cx="8810625" cy="1796389"/>
              </a:xfrm>
              <a:prstGeom prst="rect">
                <a:avLst/>
              </a:prstGeom>
              <a:blipFill>
                <a:blip r:embed="rId3"/>
                <a:stretch>
                  <a:fillRect t="-1695" b="-50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4839177" y="1748741"/>
                <a:ext cx="25136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1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Weg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𝒔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177" y="1748741"/>
                <a:ext cx="2513637" cy="523220"/>
              </a:xfrm>
              <a:prstGeom prst="rect">
                <a:avLst/>
              </a:prstGeom>
              <a:blipFill>
                <a:blip r:embed="rId4"/>
                <a:stretch>
                  <a:fillRect l="-5097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570144" y="491441"/>
                <a:ext cx="4958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2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Differenzenquotient: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𝒔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144" y="491441"/>
                <a:ext cx="4958730" cy="523220"/>
              </a:xfrm>
              <a:prstGeom prst="rect">
                <a:avLst/>
              </a:prstGeom>
              <a:blipFill>
                <a:blip r:embed="rId3"/>
                <a:stretch>
                  <a:fillRect l="-2583" t="-11765" b="-3411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E4CF630-8FCF-4236-AB31-C1820231C39B}"/>
                  </a:ext>
                </a:extLst>
              </p:cNvPr>
              <p:cNvSpPr txBox="1"/>
              <p:nvPr/>
            </p:nvSpPr>
            <p:spPr>
              <a:xfrm>
                <a:off x="3048000" y="1262608"/>
                <a:ext cx="6096000" cy="8695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</m:acc>
                      <m:d>
                        <m:d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de-AT" sz="2400" b="1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de-AT" sz="24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de-AT" sz="2400" b="1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de-AT" sz="24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AT" sz="2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E4CF630-8FCF-4236-AB31-C1820231C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62608"/>
                <a:ext cx="6096000" cy="8695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B971921-DAD2-4C5E-B70E-034BB9E6A1AD}"/>
                  </a:ext>
                </a:extLst>
              </p:cNvPr>
              <p:cNvSpPr txBox="1"/>
              <p:nvPr/>
            </p:nvSpPr>
            <p:spPr>
              <a:xfrm>
                <a:off x="1847850" y="2380088"/>
                <a:ext cx="8496300" cy="31307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 Geschwindigkeit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an!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(=Mittlere Änderungsrate / Differenzenquotient des Weges in Bezug auf die Zeit)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𝐵𝑒𝑖𝑠𝑝𝑖𝑒𝑙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1,4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4−1</m:t>
                          </m:r>
                        </m:den>
                      </m:f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</m:t>
                      </m:r>
                      <m:f>
                        <m:f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Zeitintervall [1;4] (=zwischen erster und vierter Sekunde) beträgt die mittlere Geschwindigkeit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10</m:t>
                    </m:r>
                    <m:f>
                      <m:f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B971921-DAD2-4C5E-B70E-034BB9E6A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850" y="2380088"/>
                <a:ext cx="8496300" cy="3130793"/>
              </a:xfrm>
              <a:prstGeom prst="rect">
                <a:avLst/>
              </a:prstGeom>
              <a:blipFill>
                <a:blip r:embed="rId5"/>
                <a:stretch>
                  <a:fillRect t="-1362" b="-38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19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3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Differentialquotient von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𝒔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  <a:blipFill>
                <a:blip r:embed="rId3"/>
                <a:stretch>
                  <a:fillRect l="-219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/>
              <p:nvPr/>
            </p:nvSpPr>
            <p:spPr>
              <a:xfrm>
                <a:off x="595311" y="2515563"/>
                <a:ext cx="11001375" cy="19051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𝒗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momentane Geschwindigkeit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zum Zeitpunkt t an! (=1. Ableitung der Wegfunktion)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de-AT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=12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: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𝑁𝑎𝑐h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5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𝑆𝑒𝑘𝑢𝑛𝑑𝑒𝑛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𝑏𝑒𝑡𝑟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ä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𝑑𝑖𝑒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𝑚𝑜𝑚𝑒𝑛𝑡𝑎𝑛𝑒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𝐺𝑒𝑠𝑐h𝑤𝑖𝑛𝑑𝑖𝑔𝑘𝑒𝑖𝑡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12</m:t>
                      </m:r>
                      <m:f>
                        <m:f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1" y="2515563"/>
                <a:ext cx="11001375" cy="19051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832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349799" y="891491"/>
                <a:ext cx="54924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4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Differenzenquotient von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𝒗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799" y="891491"/>
                <a:ext cx="5492401" cy="523220"/>
              </a:xfrm>
              <a:prstGeom prst="rect">
                <a:avLst/>
              </a:prstGeom>
              <a:blipFill>
                <a:blip r:embed="rId3"/>
                <a:stretch>
                  <a:fillRect l="-233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688653D-94D4-4253-9958-9CCDD703CFEE}"/>
                  </a:ext>
                </a:extLst>
              </p:cNvPr>
              <p:cNvSpPr txBox="1"/>
              <p:nvPr/>
            </p:nvSpPr>
            <p:spPr>
              <a:xfrm>
                <a:off x="1381124" y="1600102"/>
                <a:ext cx="9429749" cy="3657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de-AT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  <m:d>
                          <m:d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  <m:d>
                          <m:d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𝒕</m:t>
                                </m:r>
                              </m:e>
                              <m:sub>
                                <m:r>
                                  <a:rPr lang="de-AT" sz="28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gibt die </a:t>
                </a:r>
                <a:r>
                  <a:rPr lang="de-AT" sz="2200" b="1" u="sng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mittlere Beschleunigung</a:t>
                </a:r>
                <a:r>
                  <a:rPr lang="de-AT" sz="22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Intervall </a:t>
                </a:r>
                <a14:m>
                  <m:oMath xmlns:m="http://schemas.openxmlformats.org/officeDocument/2006/math"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</m:t>
                    </m:r>
                    <m:sSub>
                      <m:sSubPr>
                        <m:ctrlP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  <m:sSub>
                      <m:sSubPr>
                        <m:ctrlP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an!</a:t>
                </a:r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:endParaRPr lang="de-AT" sz="22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𝐵𝑒𝑖𝑠𝑝𝑖𝑒𝑙</m:t>
                      </m:r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</m:t>
                      </m:r>
                      <m:acc>
                        <m:accPr>
                          <m:chr m:val="̅"/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</m:acc>
                      <m:d>
                        <m:d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1,4</m:t>
                          </m:r>
                        </m:e>
                      </m:d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4−1</m:t>
                          </m:r>
                        </m:den>
                      </m:f>
                      <m:r>
                        <a:rPr lang="de-AT" sz="2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  <m:f>
                        <m:fPr>
                          <m:ctrlP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de-AT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47675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Im Zeitintervall [1;4] (=zwischen erster und vierter Sekunde) beträgt die mittlere Beschleunigung </a:t>
                </a:r>
                <a14:m>
                  <m:oMath xmlns:m="http://schemas.openxmlformats.org/officeDocument/2006/math">
                    <m:r>
                      <a:rPr lang="de-AT" sz="2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3</m:t>
                    </m:r>
                    <m:f>
                      <m:fPr>
                        <m:ctrlP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de-AT" sz="2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de-AT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8688653D-94D4-4253-9958-9CCDD703CF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4" y="1600102"/>
                <a:ext cx="9429749" cy="3657796"/>
              </a:xfrm>
              <a:prstGeom prst="rect">
                <a:avLst/>
              </a:prstGeom>
              <a:blipFill>
                <a:blip r:embed="rId4"/>
                <a:stretch>
                  <a:fillRect b="-4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973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Fall 5</a:t>
                </a:r>
                <a:r>
                  <a:rPr lang="de-AT" sz="28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Differentialquotient von </a:t>
                </a:r>
                <a14:m>
                  <m:oMath xmlns:m="http://schemas.openxmlformats.org/officeDocument/2006/math"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𝒗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𝒕</m:t>
                    </m:r>
                    <m:r>
                      <a:rPr lang="de-AT" sz="28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871" y="1520141"/>
                <a:ext cx="5558253" cy="523220"/>
              </a:xfrm>
              <a:prstGeom prst="rect">
                <a:avLst/>
              </a:prstGeom>
              <a:blipFill>
                <a:blip r:embed="rId3"/>
                <a:stretch>
                  <a:fillRect l="-2193"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/>
              <p:nvPr/>
            </p:nvSpPr>
            <p:spPr>
              <a:xfrm>
                <a:off x="595311" y="2515563"/>
                <a:ext cx="11001375" cy="14307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𝒗</m:t>
                        </m:r>
                      </m:e>
                      <m:sup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</m:d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de-AT" sz="28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 algn="ctr">
                  <a:lnSpc>
                    <a:spcPct val="107000"/>
                  </a:lnSpc>
                  <a:spcAft>
                    <a:spcPts val="800"/>
                  </a:spcAft>
                  <a:buClr>
                    <a:srgbClr val="FF0000"/>
                  </a:buClr>
                  <a:buSzPts val="1200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…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gibt die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momentane Beschleunigung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zum Zeitpunkt t an!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de-AT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8FB05FBC-4101-4A07-8D90-75C2D6DFE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11" y="2515563"/>
                <a:ext cx="11001375" cy="1430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D446166-4549-4930-BF8C-40739AF00CDF}"/>
                  </a:ext>
                </a:extLst>
              </p:cNvPr>
              <p:cNvSpPr txBox="1"/>
              <p:nvPr/>
            </p:nvSpPr>
            <p:spPr>
              <a:xfrm>
                <a:off x="1466846" y="4227978"/>
                <a:ext cx="9258301" cy="6256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: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𝑁𝑎𝑐h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5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𝑆𝑒𝑘𝑢𝑛𝑑𝑒𝑛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𝑏𝑒𝑡𝑟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𝑔𝑡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𝑑𝑖𝑒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𝑚𝑜𝑚𝑒𝑛𝑡𝑎𝑛𝑒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𝐵𝑒𝑠𝑐h𝑙𝑒𝑢𝑛𝑖𝑔𝑢𝑛𝑔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D446166-4549-4930-BF8C-40739AF00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46" y="4227978"/>
                <a:ext cx="9258301" cy="6256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52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B781F69-E1F9-4CA4-9BB1-D59F6A59F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462" y="2066925"/>
            <a:ext cx="86010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0F46E99-FA93-4805-B2F3-E575951B8E46}"/>
                  </a:ext>
                </a:extLst>
              </p:cNvPr>
              <p:cNvSpPr txBox="1"/>
              <p:nvPr/>
            </p:nvSpPr>
            <p:spPr>
              <a:xfrm>
                <a:off x="305381" y="387395"/>
                <a:ext cx="10734675" cy="58027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120"/>
                  </a:spcAft>
                </a:pP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zurückgelegte Weg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eines startenden Fahrzeuges kann mithilfe der quadratischen Funktion s mit 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</m:t>
                    </m:r>
                    <m:r>
                      <a:rPr lang="de-AT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beschrieben werden. 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Zeit in Sekunden (s) (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𝑠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..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Weg in Metern (m) </a:t>
                </a: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Bestimme die Funktionsgleichungen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d>
                      <m:d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den Weg, den das Fahrzeug nach 5s zurückgelegt hat? </a:t>
                </a: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 die mittlere Geschwindigkeit zwischen der 4. und 12. Sekunde in km/h. </a:t>
                </a:r>
              </a:p>
              <a:p>
                <a:pPr lvl="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Bef>
                    <a:spcPts val="200"/>
                  </a:spcBef>
                  <a:spcAft>
                    <a:spcPts val="1000"/>
                  </a:spcAft>
                  <a:buFont typeface="+mj-lt"/>
                  <a:buAutoNum type="alphaLcPeriod"/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0F46E99-FA93-4805-B2F3-E575951B8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81" y="387395"/>
                <a:ext cx="10734675" cy="5802742"/>
              </a:xfrm>
              <a:prstGeom prst="rect">
                <a:avLst/>
              </a:prstGeom>
              <a:blipFill>
                <a:blip r:embed="rId4"/>
                <a:stretch>
                  <a:fillRect l="-454" t="-5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550</Words>
  <Application>Microsoft Office PowerPoint</Application>
  <PresentationFormat>Breitbild</PresentationFormat>
  <Paragraphs>62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Georgia</vt:lpstr>
      <vt:lpstr>Symbol</vt:lpstr>
      <vt:lpstr>Trebuchet MS</vt:lpstr>
      <vt:lpstr>Wingdings</vt:lpstr>
      <vt:lpstr>Holzart</vt:lpstr>
      <vt:lpstr>Weg - Geschwindigkeit - Beschleunigung Differentialrechnung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2022-11-04T11:22:16Z</dcterms:modified>
</cp:coreProperties>
</file>