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11" r:id="rId3"/>
    <p:sldId id="313" r:id="rId4"/>
    <p:sldId id="314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F1E45206-491D-49A2-9674-E230A4F9706C}"/>
    <pc:docChg chg="custSel delSld modSld">
      <pc:chgData name="Tegischer Lukas" userId="f78daebb-0565-485c-bd0e-1cd035e796ff" providerId="ADAL" clId="{F1E45206-491D-49A2-9674-E230A4F9706C}" dt="2022-11-04T08:12:22.153" v="4" actId="47"/>
      <pc:docMkLst>
        <pc:docMk/>
      </pc:docMkLst>
      <pc:sldChg chg="delSp mod">
        <pc:chgData name="Tegischer Lukas" userId="f78daebb-0565-485c-bd0e-1cd035e796ff" providerId="ADAL" clId="{F1E45206-491D-49A2-9674-E230A4F9706C}" dt="2022-11-04T08:12:16.644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F1E45206-491D-49A2-9674-E230A4F9706C}" dt="2022-11-04T08:12:16.644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1E45206-491D-49A2-9674-E230A4F9706C}" dt="2022-11-04T08:12:22.153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1E45206-491D-49A2-9674-E230A4F9706C}" dt="2022-11-04T08:12:18.231" v="1" actId="478"/>
        <pc:sldMkLst>
          <pc:docMk/>
          <pc:sldMk cId="780486100" sldId="311"/>
        </pc:sldMkLst>
        <pc:picChg chg="del">
          <ac:chgData name="Tegischer Lukas" userId="f78daebb-0565-485c-bd0e-1cd035e796ff" providerId="ADAL" clId="{F1E45206-491D-49A2-9674-E230A4F9706C}" dt="2022-11-04T08:12:18.231" v="1" actId="478"/>
          <ac:picMkLst>
            <pc:docMk/>
            <pc:sldMk cId="780486100" sldId="31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1E45206-491D-49A2-9674-E230A4F9706C}" dt="2022-11-04T08:12:20.029" v="2" actId="478"/>
        <pc:sldMkLst>
          <pc:docMk/>
          <pc:sldMk cId="2805044159" sldId="313"/>
        </pc:sldMkLst>
        <pc:picChg chg="del">
          <ac:chgData name="Tegischer Lukas" userId="f78daebb-0565-485c-bd0e-1cd035e796ff" providerId="ADAL" clId="{F1E45206-491D-49A2-9674-E230A4F9706C}" dt="2022-11-04T08:12:20.029" v="2" actId="478"/>
          <ac:picMkLst>
            <pc:docMk/>
            <pc:sldMk cId="2805044159" sldId="31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1E45206-491D-49A2-9674-E230A4F9706C}" dt="2022-11-04T08:12:20.721" v="3" actId="478"/>
        <pc:sldMkLst>
          <pc:docMk/>
          <pc:sldMk cId="1887722565" sldId="314"/>
        </pc:sldMkLst>
        <pc:picChg chg="del">
          <ac:chgData name="Tegischer Lukas" userId="f78daebb-0565-485c-bd0e-1cd035e796ff" providerId="ADAL" clId="{F1E45206-491D-49A2-9674-E230A4F9706C}" dt="2022-11-04T08:12:20.721" v="3" actId="478"/>
          <ac:picMkLst>
            <pc:docMk/>
            <pc:sldMk cId="1887722565" sldId="314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368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75627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0666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Funktionen – Grundlagen</a:t>
            </a:r>
            <a:b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Interpretieren der Funktionssprache</a:t>
            </a:r>
            <a:endParaRPr lang="de-AT" sz="2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190602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INTERPRETIEREN („BESCHREIBEN“)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E5E25DD-ADC3-4B23-ACC6-8085A2B174B5}"/>
              </a:ext>
            </a:extLst>
          </p:cNvPr>
          <p:cNvSpPr/>
          <p:nvPr/>
        </p:nvSpPr>
        <p:spPr>
          <a:xfrm>
            <a:off x="908431" y="2490804"/>
            <a:ext cx="10375134" cy="246221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de-AT" sz="6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  <a:p>
            <a:pPr algn="ctr"/>
            <a:r>
              <a:rPr lang="de-AT" sz="20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Mathematischen Ausdruck</a:t>
            </a:r>
            <a:r>
              <a:rPr lang="de-AT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im geschilderten Sachzusammenhang (Kontext) </a:t>
            </a:r>
            <a:r>
              <a:rPr lang="de-AT" sz="20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!!!</a:t>
            </a:r>
          </a:p>
          <a:p>
            <a:pPr algn="ctr"/>
            <a:endParaRPr lang="de-AT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Formulierung in „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Alltagssprache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</a:p>
          <a:p>
            <a:pPr algn="ctr"/>
            <a:endParaRPr lang="de-AT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So gut wie möglich auf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mathematische Fachsprache verzichten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8048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04B3648-530D-4DD4-82F1-66B1B5F2F78B}"/>
                  </a:ext>
                </a:extLst>
              </p:cNvPr>
              <p:cNvSpPr/>
              <p:nvPr/>
            </p:nvSpPr>
            <p:spPr>
              <a:xfrm>
                <a:off x="538480" y="374381"/>
                <a:ext cx="8321040" cy="6719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bezeichnet die Zeit in Stunden, die x Personen für den Abriss eines Hauses benötigen. Interpretiere folgende Ausdrücke im Kontext.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04B3648-530D-4DD4-82F1-66B1B5F2F7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480" y="374381"/>
                <a:ext cx="8321040" cy="671915"/>
              </a:xfrm>
              <a:prstGeom prst="rect">
                <a:avLst/>
              </a:prstGeom>
              <a:blipFill>
                <a:blip r:embed="rId4"/>
                <a:stretch>
                  <a:fillRect l="-586" t="-3604" b="-1261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E440DF45-9D14-41E0-87EA-F71A7661AEA4}"/>
                  </a:ext>
                </a:extLst>
              </p:cNvPr>
              <p:cNvSpPr/>
              <p:nvPr/>
            </p:nvSpPr>
            <p:spPr>
              <a:xfrm>
                <a:off x="5352527" y="989620"/>
                <a:ext cx="148694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4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𝑍</m:t>
                      </m:r>
                      <m:d>
                        <m:dPr>
                          <m:ctrlPr>
                            <a:rPr lang="de-AT" sz="4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4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4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E440DF45-9D14-41E0-87EA-F71A7661AE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2527" y="989620"/>
                <a:ext cx="1486946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5BB6894-CB80-4DD7-99EC-AB5C4A80D595}"/>
                  </a:ext>
                </a:extLst>
              </p:cNvPr>
              <p:cNvSpPr/>
              <p:nvPr/>
            </p:nvSpPr>
            <p:spPr>
              <a:xfrm>
                <a:off x="660350" y="2582872"/>
                <a:ext cx="1478802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AT" sz="24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de-AT" sz="2400" b="1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AT" sz="2400" b="1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5BB6894-CB80-4DD7-99EC-AB5C4A80D5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50" y="2582872"/>
                <a:ext cx="1478802" cy="461665"/>
              </a:xfrm>
              <a:prstGeom prst="rect">
                <a:avLst/>
              </a:prstGeom>
              <a:blipFill>
                <a:blip r:embed="rId6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4147BD15-A4A9-4FB1-86B1-735BC33E6A3B}"/>
              </a:ext>
            </a:extLst>
          </p:cNvPr>
          <p:cNvSpPr txBox="1"/>
          <p:nvPr/>
        </p:nvSpPr>
        <p:spPr>
          <a:xfrm>
            <a:off x="3098800" y="2629039"/>
            <a:ext cx="6511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Personen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brauchen für den Abriss eines Hauses genau </a:t>
            </a:r>
            <a:r>
              <a:rPr lang="de-A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Stunden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97B9A56E-7B82-4502-80AF-27578FC61FE2}"/>
                  </a:ext>
                </a:extLst>
              </p:cNvPr>
              <p:cNvSpPr/>
              <p:nvPr/>
            </p:nvSpPr>
            <p:spPr>
              <a:xfrm>
                <a:off x="879335" y="3797523"/>
                <a:ext cx="908197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97B9A56E-7B82-4502-80AF-27578FC61F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335" y="3797523"/>
                <a:ext cx="908197" cy="461665"/>
              </a:xfrm>
              <a:prstGeom prst="rect">
                <a:avLst/>
              </a:prstGeom>
              <a:blipFill>
                <a:blip r:embed="rId7"/>
                <a:stretch>
                  <a:fillRect t="-127632" r="-75839" b="-19736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295034DB-C265-49A0-8005-89B3A5EAF19A}"/>
                  </a:ext>
                </a:extLst>
              </p:cNvPr>
              <p:cNvSpPr txBox="1"/>
              <p:nvPr/>
            </p:nvSpPr>
            <p:spPr>
              <a:xfrm>
                <a:off x="3171635" y="3822838"/>
                <a:ext cx="83426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b="1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𝒁</m:t>
                    </m:r>
                    <m:r>
                      <a:rPr lang="de-AT" b="1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b="1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𝟓</m:t>
                    </m:r>
                    <m:r>
                      <a:rPr lang="de-AT" b="1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gibt </a:t>
                </a:r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die Zeit in Stunden 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an, die </a:t>
                </a:r>
                <a:r>
                  <a:rPr lang="de-AT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5 Personen 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für den Abriss eines Hauses brauchen.</a:t>
                </a: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295034DB-C265-49A0-8005-89B3A5EAF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1635" y="3822838"/>
                <a:ext cx="8342605" cy="369332"/>
              </a:xfrm>
              <a:prstGeom prst="rect">
                <a:avLst/>
              </a:prstGeom>
              <a:blipFill>
                <a:blip r:embed="rId8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02468F61-93ED-4AC2-8A2C-1B70C91E71C8}"/>
                  </a:ext>
                </a:extLst>
              </p:cNvPr>
              <p:cNvSpPr/>
              <p:nvPr/>
            </p:nvSpPr>
            <p:spPr>
              <a:xfrm>
                <a:off x="260167" y="4966007"/>
                <a:ext cx="2488310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𝑍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𝑍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de-AT" sz="2400" b="1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1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AT" sz="2400" b="1" dirty="0"/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02468F61-93ED-4AC2-8A2C-1B70C91E71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167" y="4966007"/>
                <a:ext cx="2488310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E8FA87D6-ACF5-422D-9EFA-2EADD5257EA8}"/>
              </a:ext>
            </a:extLst>
          </p:cNvPr>
          <p:cNvSpPr/>
          <p:nvPr/>
        </p:nvSpPr>
        <p:spPr>
          <a:xfrm>
            <a:off x="3098800" y="5012174"/>
            <a:ext cx="8466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Personen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brauchen für den Abriss eines Hauses um </a:t>
            </a:r>
            <a:r>
              <a:rPr lang="de-A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Stunden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länger als </a:t>
            </a:r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Personen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504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/>
      <p:bldP spid="10" grpId="0" animBg="1"/>
      <p:bldP spid="12" grpId="0"/>
      <p:bldP spid="11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E440DF45-9D14-41E0-87EA-F71A7661AEA4}"/>
                  </a:ext>
                </a:extLst>
              </p:cNvPr>
              <p:cNvSpPr/>
              <p:nvPr/>
            </p:nvSpPr>
            <p:spPr>
              <a:xfrm>
                <a:off x="5352527" y="989620"/>
                <a:ext cx="133235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44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d>
                        <m:dPr>
                          <m:ctrlPr>
                            <a:rPr lang="de-AT" sz="4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44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de-AT" sz="4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E440DF45-9D14-41E0-87EA-F71A7661AE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2527" y="989620"/>
                <a:ext cx="1332352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BF80FBAA-8FEC-4708-A4C7-A65D55769AFC}"/>
              </a:ext>
            </a:extLst>
          </p:cNvPr>
          <p:cNvSpPr/>
          <p:nvPr/>
        </p:nvSpPr>
        <p:spPr>
          <a:xfrm>
            <a:off x="487680" y="313421"/>
            <a:ext cx="10048240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s(t) beschreibt die Strecke (in km), die ein Auto in t Stunden zurücklegt. Übersetze folgende Aussagen in die Funktionen-Sprache.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7F6A08D9-F358-4BA5-8CA2-718365945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741024"/>
              </p:ext>
            </p:extLst>
          </p:nvPr>
        </p:nvGraphicFramePr>
        <p:xfrm>
          <a:off x="942237" y="2257535"/>
          <a:ext cx="10307526" cy="3972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9021">
                  <a:extLst>
                    <a:ext uri="{9D8B030D-6E8A-4147-A177-3AD203B41FA5}">
                      <a16:colId xmlns:a16="http://schemas.microsoft.com/office/drawing/2014/main" val="4248680559"/>
                    </a:ext>
                  </a:extLst>
                </a:gridCol>
                <a:gridCol w="7568505">
                  <a:extLst>
                    <a:ext uri="{9D8B030D-6E8A-4147-A177-3AD203B41FA5}">
                      <a16:colId xmlns:a16="http://schemas.microsoft.com/office/drawing/2014/main" val="1474014784"/>
                    </a:ext>
                  </a:extLst>
                </a:gridCol>
              </a:tblGrid>
              <a:tr h="5038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</a:rPr>
                        <a:t>Ausdruck</a:t>
                      </a:r>
                      <a:endParaRPr lang="de-A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</a:rPr>
                        <a:t>Interpretation</a:t>
                      </a:r>
                      <a:endParaRPr lang="de-A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65957888"/>
                  </a:ext>
                </a:extLst>
              </a:tr>
              <a:tr h="695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600" dirty="0">
                          <a:effectLst/>
                        </a:rPr>
                        <a:t>Nach sieben Stunden hat das Auto 500 km zurückgelegt.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86073"/>
                  </a:ext>
                </a:extLst>
              </a:tr>
              <a:tr h="695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600" dirty="0">
                          <a:effectLst/>
                        </a:rPr>
                        <a:t> 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600" dirty="0">
                          <a:effectLst/>
                        </a:rPr>
                        <a:t>Nach sieben Stunden ist das Auto um 180 km mehr gefahren als nach fünf Stunden.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58518388"/>
                  </a:ext>
                </a:extLst>
              </a:tr>
              <a:tr h="695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600" dirty="0">
                          <a:effectLst/>
                        </a:rPr>
                        <a:t> 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600" dirty="0">
                          <a:effectLst/>
                        </a:rPr>
                        <a:t>Nach drei Stunden ist das Auto dreimal soweit gefahren, wie nach einer Stunde.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7046197"/>
                  </a:ext>
                </a:extLst>
              </a:tr>
              <a:tr h="695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600" dirty="0">
                          <a:effectLst/>
                        </a:rPr>
                        <a:t> 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600" dirty="0">
                          <a:effectLst/>
                        </a:rPr>
                        <a:t>Das Auto legt jede Stunde 90 km zurück.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2548618"/>
                  </a:ext>
                </a:extLst>
              </a:tr>
              <a:tr h="6874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600" dirty="0">
                          <a:effectLst/>
                        </a:rPr>
                        <a:t> 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600" dirty="0">
                          <a:effectLst/>
                        </a:rPr>
                        <a:t>Das Auto hat nach acht Stunden Fahrzeit im Durchschnitt 90 km pro Stunde zurückgelegt.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9891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72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231</Words>
  <Application>Microsoft Office PowerPoint</Application>
  <PresentationFormat>Breitbild</PresentationFormat>
  <Paragraphs>33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Funktionen – Grundlagen Interpretieren der Funktionssprache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100</cp:revision>
  <dcterms:created xsi:type="dcterms:W3CDTF">2020-04-09T06:13:57Z</dcterms:created>
  <dcterms:modified xsi:type="dcterms:W3CDTF">2022-11-04T08:12:22Z</dcterms:modified>
</cp:coreProperties>
</file>