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97" r:id="rId3"/>
    <p:sldId id="305" r:id="rId4"/>
    <p:sldId id="301" r:id="rId5"/>
    <p:sldId id="312" r:id="rId6"/>
    <p:sldId id="311" r:id="rId7"/>
    <p:sldId id="291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191E02-C773-4339-9F45-8C9188AAF29E}" v="11" dt="2021-01-28T21:16:18.4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4051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189565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59934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40010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03.02.2021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6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Gleichungen</a:t>
            </a:r>
            <a:b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Große Lösungsformel</a:t>
            </a:r>
            <a:endParaRPr lang="de-AT" sz="36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FD6710D9-1CE8-4542-848B-E626712C6E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8324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Lösen quadratischer Gleichungen</a:t>
            </a:r>
          </a:p>
        </p:txBody>
      </p:sp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784B78D-A0CB-4E9E-B187-A6A02F122142}"/>
                  </a:ext>
                </a:extLst>
              </p:cNvPr>
              <p:cNvSpPr/>
              <p:nvPr/>
            </p:nvSpPr>
            <p:spPr>
              <a:xfrm>
                <a:off x="1466850" y="1234309"/>
                <a:ext cx="10725150" cy="49069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en-US" sz="2800" b="1" u="sng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Sonderfall</a:t>
                </a:r>
                <a:r>
                  <a:rPr lang="en-US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1:</a:t>
                </a:r>
                <a:r>
                  <a:rPr lang="en-US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                 (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=0)</m:t>
                    </m:r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en-US" sz="2800" b="1" u="sng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Sonderfall</a:t>
                </a:r>
                <a:r>
                  <a:rPr lang="en-US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2:</a:t>
                </a:r>
                <a:r>
                  <a:rPr lang="en-US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          </m:t>
                    </m:r>
                    <m:d>
                      <m:d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=0</m:t>
                        </m:r>
                      </m:e>
                    </m:d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en-US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Fall 3a:</a:t>
                </a:r>
                <a:r>
                  <a:rPr lang="en-US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(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≠0,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≠0,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≠0)</m:t>
                    </m:r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100"/>
                  </a:spcAft>
                </a:pPr>
                <a:r>
                  <a:rPr lang="de-AT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Fall 3b:</a:t>
                </a:r>
                <a:r>
                  <a:rPr lang="de-AT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𝑞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       </m:t>
                    </m:r>
                    <m:d>
                      <m:d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d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784B78D-A0CB-4E9E-B187-A6A02F1221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850" y="1234309"/>
                <a:ext cx="10725150" cy="4906984"/>
              </a:xfrm>
              <a:prstGeom prst="rect">
                <a:avLst/>
              </a:prstGeom>
              <a:blipFill>
                <a:blip r:embed="rId4"/>
                <a:stretch>
                  <a:fillRect b="-260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llipse 2">
            <a:extLst>
              <a:ext uri="{FF2B5EF4-FFF2-40B4-BE49-F238E27FC236}">
                <a16:creationId xmlns:a16="http://schemas.microsoft.com/office/drawing/2014/main" id="{46F561B7-3734-4764-A728-BA9FD74E8B28}"/>
              </a:ext>
            </a:extLst>
          </p:cNvPr>
          <p:cNvSpPr/>
          <p:nvPr/>
        </p:nvSpPr>
        <p:spPr>
          <a:xfrm>
            <a:off x="1314450" y="3686175"/>
            <a:ext cx="9410700" cy="1581149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94065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0" y="989620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Allgemeine Form </a:t>
                </a:r>
                <a14:m>
                  <m:oMath xmlns:m="http://schemas.openxmlformats.org/officeDocument/2006/math"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𝒂𝒙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²+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𝒃𝒙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𝒄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𝟎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(Überblick)</a:t>
                </a:r>
                <a:endParaRPr lang="de-AT" sz="32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0" y="989620"/>
                <a:ext cx="11573693" cy="584775"/>
              </a:xfrm>
              <a:prstGeom prst="rect">
                <a:avLst/>
              </a:prstGeom>
              <a:blipFill>
                <a:blip r:embed="rId3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1B8118A-E40D-49A7-8ED4-E70771D9F14A}"/>
                  </a:ext>
                </a:extLst>
              </p:cNvPr>
              <p:cNvSpPr/>
              <p:nvPr/>
            </p:nvSpPr>
            <p:spPr>
              <a:xfrm>
                <a:off x="3047997" y="1943992"/>
                <a:ext cx="6096000" cy="165147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de-AT" sz="2800" dirty="0">
                    <a:highlight>
                      <a:srgbClr val="FFFF00"/>
                    </a:highlight>
                    <a:latin typeface="Arial Black" panose="020B0A040201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Große Lösungsformel</a:t>
                </a:r>
                <a:endParaRPr lang="de-AT" sz="3600" dirty="0"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800" i="1"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sz="2800"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sz="2800" b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de-AT" sz="2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de-AT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8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2800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8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de-AT" sz="28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de-AT" sz="28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1B8118A-E40D-49A7-8ED4-E70771D9F1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7" y="1943992"/>
                <a:ext cx="6096000" cy="16514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8F0FE932-0444-4269-A7F4-FCF5D8089E22}"/>
                  </a:ext>
                </a:extLst>
              </p:cNvPr>
              <p:cNvSpPr/>
              <p:nvPr/>
            </p:nvSpPr>
            <p:spPr>
              <a:xfrm>
                <a:off x="2617641" y="4191338"/>
                <a:ext cx="6956713" cy="7509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200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sz="2000" b="1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de-AT" sz="20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de-AT" sz="20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2000" b="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000" b="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de-AT" sz="20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sSub>
                        <m:sSubPr>
                          <m:ctrlP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                                </m:t>
                          </m:r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sz="200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sz="2000" b="1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de-AT" sz="20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de-AT" sz="20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2000" b="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000" b="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de-AT" sz="20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8F0FE932-0444-4269-A7F4-FCF5D8089E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7641" y="4191338"/>
                <a:ext cx="6956713" cy="7509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0262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27169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Diskriminante = WERT unter der Wurzel</a:t>
            </a:r>
          </a:p>
        </p:txBody>
      </p:sp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FDCED66A-1BD7-496F-B355-7396735B47F2}"/>
              </a:ext>
            </a:extLst>
          </p:cNvPr>
          <p:cNvSpPr/>
          <p:nvPr/>
        </p:nvSpPr>
        <p:spPr>
          <a:xfrm>
            <a:off x="900110" y="1059812"/>
            <a:ext cx="103917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Diskriminante D ist der </a:t>
            </a:r>
            <a:r>
              <a:rPr lang="de-AT" sz="2000" u="sng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 unter der Wurzel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gibt an, wie viele </a:t>
            </a:r>
            <a:r>
              <a:rPr lang="de-AT" sz="2000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reelle Lösungen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eine quadratische Gleichung besitzt.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6F367716-F062-433D-BC27-66BD098084F0}"/>
                  </a:ext>
                </a:extLst>
              </p:cNvPr>
              <p:cNvSpPr/>
              <p:nvPr/>
            </p:nvSpPr>
            <p:spPr>
              <a:xfrm>
                <a:off x="4877810" y="2079375"/>
                <a:ext cx="257211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6F367716-F062-433D-BC27-66BD098084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7810" y="2079375"/>
                <a:ext cx="2572114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CE104E46-8465-43CC-B12F-ED432C9413F5}"/>
                  </a:ext>
                </a:extLst>
              </p:cNvPr>
              <p:cNvSpPr/>
              <p:nvPr/>
            </p:nvSpPr>
            <p:spPr>
              <a:xfrm>
                <a:off x="4266684" y="2899903"/>
                <a:ext cx="3298339" cy="8827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400" i="1"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sz="2400"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sz="2400" b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de-AT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de-AT" sz="240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4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240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40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de-AT" sz="24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de-AT" sz="24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CE104E46-8465-43CC-B12F-ED432C9413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6684" y="2899903"/>
                <a:ext cx="3298339" cy="88274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C514631D-6F4E-47CC-B686-1DFA09B6F344}"/>
                  </a:ext>
                </a:extLst>
              </p:cNvPr>
              <p:cNvSpPr/>
              <p:nvPr/>
            </p:nvSpPr>
            <p:spPr>
              <a:xfrm>
                <a:off x="4933979" y="4567778"/>
                <a:ext cx="2459776" cy="52322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AT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AT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𝒂𝒄</m:t>
                      </m:r>
                    </m:oMath>
                  </m:oMathPara>
                </a14:m>
                <a:endParaRPr lang="de-AT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C514631D-6F4E-47CC-B686-1DFA09B6F3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3979" y="4567778"/>
                <a:ext cx="2459776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5431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933EE6F2-4847-40EB-8A49-75A6A8EBCEEB}"/>
                  </a:ext>
                </a:extLst>
              </p:cNvPr>
              <p:cNvSpPr/>
              <p:nvPr/>
            </p:nvSpPr>
            <p:spPr>
              <a:xfrm>
                <a:off x="419099" y="567004"/>
                <a:ext cx="9801225" cy="4226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Bsp.)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Löse die quadratische Gleichung in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mit der </a:t>
                </a:r>
                <a:r>
                  <a:rPr lang="de-AT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großen Lösungsformel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Gib die Lösungsmenge an.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933EE6F2-4847-40EB-8A49-75A6A8EBCE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99" y="567004"/>
                <a:ext cx="9801225" cy="422616"/>
              </a:xfrm>
              <a:prstGeom prst="rect">
                <a:avLst/>
              </a:prstGeom>
              <a:blipFill>
                <a:blip r:embed="rId4"/>
                <a:stretch>
                  <a:fillRect l="-560" b="-2318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03A7DFE2-C528-4F73-B9FD-3F142E8B9E2C}"/>
                  </a:ext>
                </a:extLst>
              </p:cNvPr>
              <p:cNvSpPr/>
              <p:nvPr/>
            </p:nvSpPr>
            <p:spPr>
              <a:xfrm>
                <a:off x="4803338" y="1110734"/>
                <a:ext cx="258532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+6=0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03A7DFE2-C528-4F73-B9FD-3F142E8B9E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338" y="1110734"/>
                <a:ext cx="2585323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9966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933EE6F2-4847-40EB-8A49-75A6A8EBCEEB}"/>
                  </a:ext>
                </a:extLst>
              </p:cNvPr>
              <p:cNvSpPr/>
              <p:nvPr/>
            </p:nvSpPr>
            <p:spPr>
              <a:xfrm>
                <a:off x="419099" y="567004"/>
                <a:ext cx="9801225" cy="4226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Bsp.)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Löse die quadratische Gleichung in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mit der </a:t>
                </a:r>
                <a:r>
                  <a:rPr lang="de-AT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großen Lösungsformel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Gib die Lösungsmenge an.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933EE6F2-4847-40EB-8A49-75A6A8EBCE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99" y="567004"/>
                <a:ext cx="9801225" cy="422616"/>
              </a:xfrm>
              <a:prstGeom prst="rect">
                <a:avLst/>
              </a:prstGeom>
              <a:blipFill>
                <a:blip r:embed="rId4"/>
                <a:stretch>
                  <a:fillRect l="-560" b="-2318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C2847A94-3016-49F7-BBA0-91FFAB972ABE}"/>
                  </a:ext>
                </a:extLst>
              </p:cNvPr>
              <p:cNvSpPr/>
              <p:nvPr/>
            </p:nvSpPr>
            <p:spPr>
              <a:xfrm>
                <a:off x="4633420" y="1167884"/>
                <a:ext cx="275524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C2847A94-3016-49F7-BBA0-91FFAB972A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3420" y="1167884"/>
                <a:ext cx="2755241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7703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Gleichungen</a:t>
            </a:r>
            <a:b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Kleine Lösungsformel</a:t>
            </a:r>
            <a:endParaRPr lang="de-AT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Untertitel 3"/>
          <p:cNvSpPr txBox="1">
            <a:spLocks/>
          </p:cNvSpPr>
          <p:nvPr/>
        </p:nvSpPr>
        <p:spPr>
          <a:xfrm>
            <a:off x="2853833" y="894007"/>
            <a:ext cx="7891272" cy="721895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numCol="1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de-AT" sz="3200" u="sng"/>
              <a:t>Ausblick – nächstes Lernvideo</a:t>
            </a:r>
            <a:endParaRPr lang="de-AT" sz="3200" u="sng" dirty="0"/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8F2101E0-256F-4B97-9DE7-1F7EED66AB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101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vortex dir="r"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6" name="drumroll.wav"/>
          </p:stSnd>
        </p:sndAc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208</Words>
  <Application>Microsoft Office PowerPoint</Application>
  <PresentationFormat>Breitbild</PresentationFormat>
  <Paragraphs>30</Paragraphs>
  <Slides>7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Arial Black</vt:lpstr>
      <vt:lpstr>Calibri</vt:lpstr>
      <vt:lpstr>Cambria Math</vt:lpstr>
      <vt:lpstr>Georgia</vt:lpstr>
      <vt:lpstr>Trebuchet MS</vt:lpstr>
      <vt:lpstr>Wingdings</vt:lpstr>
      <vt:lpstr>Holzart</vt:lpstr>
      <vt:lpstr>Quadratische Gleichungen Große Lösungsformel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Quadratische Gleichungen  Kleine Lösungsformel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Lukas Tegischer</cp:lastModifiedBy>
  <cp:revision>94</cp:revision>
  <dcterms:created xsi:type="dcterms:W3CDTF">2020-04-09T06:13:57Z</dcterms:created>
  <dcterms:modified xsi:type="dcterms:W3CDTF">2021-02-03T17:08:25Z</dcterms:modified>
</cp:coreProperties>
</file>