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367" r:id="rId3"/>
    <p:sldId id="371" r:id="rId4"/>
    <p:sldId id="374" r:id="rId5"/>
    <p:sldId id="375" r:id="rId6"/>
    <p:sldId id="376" r:id="rId7"/>
    <p:sldId id="377" r:id="rId8"/>
    <p:sldId id="378" r:id="rId9"/>
    <p:sldId id="373" r:id="rId10"/>
    <p:sldId id="379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F826B0CA-9AF7-460E-913A-741EB265E34F}"/>
    <pc:docChg chg="custSel delSld modSld">
      <pc:chgData name="Tegischer Lukas" userId="f78daebb-0565-485c-bd0e-1cd035e796ff" providerId="ADAL" clId="{F826B0CA-9AF7-460E-913A-741EB265E34F}" dt="2022-11-04T11:21:51.801" v="11" actId="47"/>
      <pc:docMkLst>
        <pc:docMk/>
      </pc:docMkLst>
      <pc:sldChg chg="delSp mod delAnim">
        <pc:chgData name="Tegischer Lukas" userId="f78daebb-0565-485c-bd0e-1cd035e796ff" providerId="ADAL" clId="{F826B0CA-9AF7-460E-913A-741EB265E34F}" dt="2022-11-04T11:21:44.764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F826B0CA-9AF7-460E-913A-741EB265E34F}" dt="2022-11-04T11:21:44.411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F826B0CA-9AF7-460E-913A-741EB265E34F}" dt="2022-11-04T11:21:44.764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F826B0CA-9AF7-460E-913A-741EB265E34F}" dt="2022-11-04T11:21:51.801" v="11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F826B0CA-9AF7-460E-913A-741EB265E34F}" dt="2022-11-04T11:21:45.578" v="2" actId="478"/>
        <pc:sldMkLst>
          <pc:docMk/>
          <pc:sldMk cId="3423344192" sldId="367"/>
        </pc:sldMkLst>
        <pc:picChg chg="del">
          <ac:chgData name="Tegischer Lukas" userId="f78daebb-0565-485c-bd0e-1cd035e796ff" providerId="ADAL" clId="{F826B0CA-9AF7-460E-913A-741EB265E34F}" dt="2022-11-04T11:21:45.578" v="2" actId="478"/>
          <ac:picMkLst>
            <pc:docMk/>
            <pc:sldMk cId="3423344192" sldId="36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826B0CA-9AF7-460E-913A-741EB265E34F}" dt="2022-11-04T11:21:46.083" v="3" actId="478"/>
        <pc:sldMkLst>
          <pc:docMk/>
          <pc:sldMk cId="1830710090" sldId="371"/>
        </pc:sldMkLst>
        <pc:picChg chg="del">
          <ac:chgData name="Tegischer Lukas" userId="f78daebb-0565-485c-bd0e-1cd035e796ff" providerId="ADAL" clId="{F826B0CA-9AF7-460E-913A-741EB265E34F}" dt="2022-11-04T11:21:46.083" v="3" actId="478"/>
          <ac:picMkLst>
            <pc:docMk/>
            <pc:sldMk cId="1830710090" sldId="37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826B0CA-9AF7-460E-913A-741EB265E34F}" dt="2022-11-04T11:21:49.218" v="9" actId="478"/>
        <pc:sldMkLst>
          <pc:docMk/>
          <pc:sldMk cId="410812599" sldId="373"/>
        </pc:sldMkLst>
        <pc:picChg chg="del">
          <ac:chgData name="Tegischer Lukas" userId="f78daebb-0565-485c-bd0e-1cd035e796ff" providerId="ADAL" clId="{F826B0CA-9AF7-460E-913A-741EB265E34F}" dt="2022-11-04T11:21:49.218" v="9" actId="478"/>
          <ac:picMkLst>
            <pc:docMk/>
            <pc:sldMk cId="410812599" sldId="37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826B0CA-9AF7-460E-913A-741EB265E34F}" dt="2022-11-04T11:21:46.635" v="4" actId="478"/>
        <pc:sldMkLst>
          <pc:docMk/>
          <pc:sldMk cId="183936162" sldId="374"/>
        </pc:sldMkLst>
        <pc:picChg chg="del">
          <ac:chgData name="Tegischer Lukas" userId="f78daebb-0565-485c-bd0e-1cd035e796ff" providerId="ADAL" clId="{F826B0CA-9AF7-460E-913A-741EB265E34F}" dt="2022-11-04T11:21:46.635" v="4" actId="478"/>
          <ac:picMkLst>
            <pc:docMk/>
            <pc:sldMk cId="183936162" sldId="37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826B0CA-9AF7-460E-913A-741EB265E34F}" dt="2022-11-04T11:21:47.154" v="5" actId="478"/>
        <pc:sldMkLst>
          <pc:docMk/>
          <pc:sldMk cId="726668994" sldId="375"/>
        </pc:sldMkLst>
        <pc:picChg chg="del">
          <ac:chgData name="Tegischer Lukas" userId="f78daebb-0565-485c-bd0e-1cd035e796ff" providerId="ADAL" clId="{F826B0CA-9AF7-460E-913A-741EB265E34F}" dt="2022-11-04T11:21:47.154" v="5" actId="478"/>
          <ac:picMkLst>
            <pc:docMk/>
            <pc:sldMk cId="726668994" sldId="37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826B0CA-9AF7-460E-913A-741EB265E34F}" dt="2022-11-04T11:21:47.688" v="6" actId="478"/>
        <pc:sldMkLst>
          <pc:docMk/>
          <pc:sldMk cId="17622882" sldId="376"/>
        </pc:sldMkLst>
        <pc:picChg chg="del">
          <ac:chgData name="Tegischer Lukas" userId="f78daebb-0565-485c-bd0e-1cd035e796ff" providerId="ADAL" clId="{F826B0CA-9AF7-460E-913A-741EB265E34F}" dt="2022-11-04T11:21:47.688" v="6" actId="478"/>
          <ac:picMkLst>
            <pc:docMk/>
            <pc:sldMk cId="17622882" sldId="37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826B0CA-9AF7-460E-913A-741EB265E34F}" dt="2022-11-04T11:21:48.229" v="7" actId="478"/>
        <pc:sldMkLst>
          <pc:docMk/>
          <pc:sldMk cId="2878538322" sldId="377"/>
        </pc:sldMkLst>
        <pc:picChg chg="del">
          <ac:chgData name="Tegischer Lukas" userId="f78daebb-0565-485c-bd0e-1cd035e796ff" providerId="ADAL" clId="{F826B0CA-9AF7-460E-913A-741EB265E34F}" dt="2022-11-04T11:21:48.229" v="7" actId="478"/>
          <ac:picMkLst>
            <pc:docMk/>
            <pc:sldMk cId="2878538322" sldId="37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826B0CA-9AF7-460E-913A-741EB265E34F}" dt="2022-11-04T11:21:48.732" v="8" actId="478"/>
        <pc:sldMkLst>
          <pc:docMk/>
          <pc:sldMk cId="2891995451" sldId="378"/>
        </pc:sldMkLst>
        <pc:picChg chg="del">
          <ac:chgData name="Tegischer Lukas" userId="f78daebb-0565-485c-bd0e-1cd035e796ff" providerId="ADAL" clId="{F826B0CA-9AF7-460E-913A-741EB265E34F}" dt="2022-11-04T11:21:48.732" v="8" actId="478"/>
          <ac:picMkLst>
            <pc:docMk/>
            <pc:sldMk cId="2891995451" sldId="37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F826B0CA-9AF7-460E-913A-741EB265E34F}" dt="2022-11-04T11:21:50.332" v="10" actId="478"/>
        <pc:sldMkLst>
          <pc:docMk/>
          <pc:sldMk cId="803498837" sldId="379"/>
        </pc:sldMkLst>
        <pc:picChg chg="del">
          <ac:chgData name="Tegischer Lukas" userId="f78daebb-0565-485c-bd0e-1cd035e796ff" providerId="ADAL" clId="{F826B0CA-9AF7-460E-913A-741EB265E34F}" dt="2022-11-04T11:21:50.332" v="10" actId="478"/>
          <ac:picMkLst>
            <pc:docMk/>
            <pc:sldMk cId="803498837" sldId="379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2874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23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31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306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7439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366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3539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8971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3011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Differentialquotient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Ermittlung #3: Ableiten/Differenzieren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5A7EAE77-6F73-417B-AD01-A88617736A38}"/>
              </a:ext>
            </a:extLst>
          </p:cNvPr>
          <p:cNvSpPr txBox="1"/>
          <p:nvPr/>
        </p:nvSpPr>
        <p:spPr>
          <a:xfrm>
            <a:off x="419099" y="564085"/>
            <a:ext cx="896302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Bestimme die Funktionsgleichung der Tangente an der Stelle p der Funktion f.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6E2F50A5-61DC-4D9C-8DD5-9CB7736ABCA0}"/>
                  </a:ext>
                </a:extLst>
              </p:cNvPr>
              <p:cNvSpPr txBox="1"/>
              <p:nvPr/>
            </p:nvSpPr>
            <p:spPr>
              <a:xfrm>
                <a:off x="514350" y="1210360"/>
                <a:ext cx="245745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3</m:t>
                      </m:r>
                    </m:oMath>
                  </m:oMathPara>
                </a14:m>
                <a:b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000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6E2F50A5-61DC-4D9C-8DD5-9CB7736AB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" y="1210360"/>
                <a:ext cx="2457450" cy="707886"/>
              </a:xfrm>
              <a:prstGeom prst="rect">
                <a:avLst/>
              </a:prstGeom>
              <a:blipFill>
                <a:blip r:embed="rId4"/>
                <a:stretch>
                  <a:fillRect b="-344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349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207181" y="302475"/>
            <a:ext cx="37776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 Differentialquotient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460C7BF-4CDF-463D-B651-0762F3D4A9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497" b="55197"/>
          <a:stretch/>
        </p:blipFill>
        <p:spPr bwMode="auto">
          <a:xfrm>
            <a:off x="475297" y="1363960"/>
            <a:ext cx="5433378" cy="30800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C711C241-8787-44EB-84D7-A60D1F03DF76}"/>
                  </a:ext>
                </a:extLst>
              </p:cNvPr>
              <p:cNvSpPr txBox="1"/>
              <p:nvPr/>
            </p:nvSpPr>
            <p:spPr>
              <a:xfrm>
                <a:off x="5989320" y="2050167"/>
                <a:ext cx="6096000" cy="18635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momentane Änderungsrate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einer Funktion f an der Stelle a</a:t>
                </a:r>
              </a:p>
              <a:p>
                <a:pPr algn="ctr">
                  <a:lnSpc>
                    <a:spcPct val="107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′(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de-AT" sz="2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→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AT" sz="24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</m:d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  <m: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b</m:t>
                              </m:r>
                              <m:r>
                                <a:rPr lang="de-AT" sz="2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de-AT" sz="2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a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wird als 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Differentialquotient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(1. Ableitung) bezeichnet. 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endParaRPr lang="de-AT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C711C241-8787-44EB-84D7-A60D1F03DF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9320" y="2050167"/>
                <a:ext cx="6096000" cy="1863587"/>
              </a:xfrm>
              <a:prstGeom prst="rect">
                <a:avLst/>
              </a:prstGeom>
              <a:blipFill>
                <a:blip r:embed="rId5"/>
                <a:stretch>
                  <a:fillRect l="-500" t="-1307" r="-4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03D1652-8B07-414D-AB62-55CA56539567}"/>
                  </a:ext>
                </a:extLst>
              </p:cNvPr>
              <p:cNvSpPr txBox="1"/>
              <p:nvPr/>
            </p:nvSpPr>
            <p:spPr>
              <a:xfrm>
                <a:off x="1291284" y="4974301"/>
                <a:ext cx="9609429" cy="40011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Differentialquotient gibt die Steigung der </a:t>
                </a:r>
                <a:r>
                  <a:rPr lang="de-AT" sz="2000" b="1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Tangente</a:t>
                </a:r>
                <a:r>
                  <a:rPr lang="de-AT" sz="20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durch den Punkt 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=(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|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000" i="1">
                        <a:effectLst/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))</m:t>
                    </m:r>
                  </m:oMath>
                </a14:m>
                <a:r>
                  <a:rPr lang="de-AT" sz="20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an.</a:t>
                </a:r>
                <a:endParaRPr lang="de-AT" sz="2000" dirty="0"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D03D1652-8B07-414D-AB62-55CA565395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1284" y="4974301"/>
                <a:ext cx="9609429" cy="400110"/>
              </a:xfrm>
              <a:prstGeom prst="rect">
                <a:avLst/>
              </a:prstGeom>
              <a:blipFill>
                <a:blip r:embed="rId6"/>
                <a:stretch>
                  <a:fillRect l="-127" t="-9091" r="-63" b="-257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334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3205591" y="1170760"/>
            <a:ext cx="578081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Ermittlung des Differentialquotienten</a:t>
            </a:r>
          </a:p>
          <a:p>
            <a:pPr algn="ctr"/>
            <a:r>
              <a:rPr lang="de-AT" sz="2800" b="1" dirty="0">
                <a:latin typeface="Calibri" panose="020F0502020204030204" pitchFamily="34" charset="0"/>
                <a:cs typeface="Calibri" panose="020F0502020204030204" pitchFamily="34" charset="0"/>
              </a:rPr>
              <a:t>Differenzieren / Ableiten</a:t>
            </a:r>
            <a:endParaRPr lang="de-AT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401812B-3EE1-4548-A1FD-85AEFA8DBA68}"/>
                  </a:ext>
                </a:extLst>
              </p:cNvPr>
              <p:cNvSpPr txBox="1"/>
              <p:nvPr/>
            </p:nvSpPr>
            <p:spPr>
              <a:xfrm>
                <a:off x="1933571" y="2765907"/>
                <a:ext cx="8324851" cy="1554785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Funktion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𝐷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wird Ableitung bzw. Ableitungsfunktion von f genannt.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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Der Funktionswert von f‘ an der Stelle x entspricht der Steigung der Tangente der ursprünglichen Funktion f an der Stelle x.</a:t>
                </a: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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Ermittlung der Ableitungsfunktion nennt man Differenzieren oder Ableiten.</a:t>
                </a:r>
                <a:endParaRPr lang="de-AT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A401812B-3EE1-4548-A1FD-85AEFA8DBA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3571" y="2765907"/>
                <a:ext cx="8324851" cy="1554785"/>
              </a:xfrm>
              <a:prstGeom prst="rect">
                <a:avLst/>
              </a:prstGeom>
              <a:blipFill>
                <a:blip r:embed="rId4"/>
                <a:stretch>
                  <a:fillRect l="-438" t="-1154" b="-423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0710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742035" y="302475"/>
            <a:ext cx="2707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Ableitungsregeln</a:t>
            </a:r>
            <a:endParaRPr lang="de-AT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1A912CA-52EF-4620-860D-EAC29290DAAB}"/>
              </a:ext>
            </a:extLst>
          </p:cNvPr>
          <p:cNvSpPr txBox="1"/>
          <p:nvPr/>
        </p:nvSpPr>
        <p:spPr>
          <a:xfrm>
            <a:off x="732010" y="1367909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1] Potenzregel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19F3098-1471-4D88-B9EB-7F1D6E6EA598}"/>
                  </a:ext>
                </a:extLst>
              </p:cNvPr>
              <p:cNvSpPr txBox="1"/>
              <p:nvPr/>
            </p:nvSpPr>
            <p:spPr>
              <a:xfrm>
                <a:off x="732010" y="2006084"/>
                <a:ext cx="496252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→     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19F3098-1471-4D88-B9EB-7F1D6E6EA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010" y="2006084"/>
                <a:ext cx="4962525" cy="461665"/>
              </a:xfrm>
              <a:prstGeom prst="rect">
                <a:avLst/>
              </a:prstGeom>
              <a:blipFill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>
            <a:extLst>
              <a:ext uri="{FF2B5EF4-FFF2-40B4-BE49-F238E27FC236}">
                <a16:creationId xmlns:a16="http://schemas.microsoft.com/office/drawing/2014/main" id="{922792B5-3E33-46B1-A9F1-43AE773C1478}"/>
              </a:ext>
            </a:extLst>
          </p:cNvPr>
          <p:cNvSpPr txBox="1"/>
          <p:nvPr/>
        </p:nvSpPr>
        <p:spPr>
          <a:xfrm>
            <a:off x="6313590" y="1598741"/>
            <a:ext cx="52006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Exponent kommt herunter. Die Hochzahl wird um 1 vermindert.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EC4AAA4-9781-44CC-ACD3-BD6672D56C93}"/>
                  </a:ext>
                </a:extLst>
              </p:cNvPr>
              <p:cNvSpPr txBox="1"/>
              <p:nvPr/>
            </p:nvSpPr>
            <p:spPr>
              <a:xfrm>
                <a:off x="-1609725" y="322894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EC4AAA4-9781-44CC-ACD3-BD6672D56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09725" y="3228945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93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742035" y="302475"/>
            <a:ext cx="2707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Ableitungsregeln</a:t>
            </a:r>
            <a:endParaRPr lang="de-AT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1A912CA-52EF-4620-860D-EAC29290DAAB}"/>
              </a:ext>
            </a:extLst>
          </p:cNvPr>
          <p:cNvSpPr txBox="1"/>
          <p:nvPr/>
        </p:nvSpPr>
        <p:spPr>
          <a:xfrm>
            <a:off x="732010" y="1367909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2] </a:t>
            </a:r>
            <a:r>
              <a:rPr lang="de-AT" sz="24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Konstantenregel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19F3098-1471-4D88-B9EB-7F1D6E6EA598}"/>
                  </a:ext>
                </a:extLst>
              </p:cNvPr>
              <p:cNvSpPr txBox="1"/>
              <p:nvPr/>
            </p:nvSpPr>
            <p:spPr>
              <a:xfrm>
                <a:off x="370060" y="1994233"/>
                <a:ext cx="496252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→     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19F3098-1471-4D88-B9EB-7F1D6E6EA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060" y="1994233"/>
                <a:ext cx="4962525" cy="461665"/>
              </a:xfrm>
              <a:prstGeom prst="rect">
                <a:avLst/>
              </a:prstGeom>
              <a:blipFill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EC4AAA4-9781-44CC-ACD3-BD6672D56C93}"/>
                  </a:ext>
                </a:extLst>
              </p:cNvPr>
              <p:cNvSpPr txBox="1"/>
              <p:nvPr/>
            </p:nvSpPr>
            <p:spPr>
              <a:xfrm>
                <a:off x="-1609725" y="322894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EC4AAA4-9781-44CC-ACD3-BD6672D56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09725" y="3228945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A500941-A0D3-464D-808E-FAE9629DB942}"/>
                  </a:ext>
                </a:extLst>
              </p:cNvPr>
              <p:cNvSpPr txBox="1"/>
              <p:nvPr/>
            </p:nvSpPr>
            <p:spPr>
              <a:xfrm>
                <a:off x="-1353965" y="4402102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A500941-A0D3-464D-808E-FAE9629DB9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353965" y="4402102"/>
                <a:ext cx="6096000" cy="400110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6668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742035" y="302475"/>
            <a:ext cx="2707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Ableitungsregeln</a:t>
            </a:r>
            <a:endParaRPr lang="de-AT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1A912CA-52EF-4620-860D-EAC29290DAAB}"/>
              </a:ext>
            </a:extLst>
          </p:cNvPr>
          <p:cNvSpPr txBox="1"/>
          <p:nvPr/>
        </p:nvSpPr>
        <p:spPr>
          <a:xfrm>
            <a:off x="732010" y="1367909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3] Faktorregel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19F3098-1471-4D88-B9EB-7F1D6E6EA598}"/>
                  </a:ext>
                </a:extLst>
              </p:cNvPr>
              <p:cNvSpPr txBox="1"/>
              <p:nvPr/>
            </p:nvSpPr>
            <p:spPr>
              <a:xfrm>
                <a:off x="0" y="1985265"/>
                <a:ext cx="594501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→  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19F3098-1471-4D88-B9EB-7F1D6E6EA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985265"/>
                <a:ext cx="5945015" cy="461665"/>
              </a:xfrm>
              <a:prstGeom prst="rect">
                <a:avLst/>
              </a:prstGeom>
              <a:blipFill>
                <a:blip r:embed="rId4"/>
                <a:stretch>
                  <a:fillRect b="-226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EC4AAA4-9781-44CC-ACD3-BD6672D56C93}"/>
                  </a:ext>
                </a:extLst>
              </p:cNvPr>
              <p:cNvSpPr txBox="1"/>
              <p:nvPr/>
            </p:nvSpPr>
            <p:spPr>
              <a:xfrm>
                <a:off x="-1609725" y="322894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2∙</m:t>
                      </m:r>
                      <m:sSup>
                        <m:sSup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EC4AAA4-9781-44CC-ACD3-BD6672D56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09725" y="3228945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A500941-A0D3-464D-808E-FAE9629DB942}"/>
                  </a:ext>
                </a:extLst>
              </p:cNvPr>
              <p:cNvSpPr txBox="1"/>
              <p:nvPr/>
            </p:nvSpPr>
            <p:spPr>
              <a:xfrm>
                <a:off x="-1609725" y="438349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p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>
                        <m:rPr>
                          <m:sty m:val="p"/>
                        </m:rP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CA500941-A0D3-464D-808E-FAE9629DB9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609725" y="4383490"/>
                <a:ext cx="6096000" cy="400110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>
            <a:extLst>
              <a:ext uri="{FF2B5EF4-FFF2-40B4-BE49-F238E27FC236}">
                <a16:creationId xmlns:a16="http://schemas.microsoft.com/office/drawing/2014/main" id="{7163262C-775F-494A-A19A-34F0B694DA30}"/>
              </a:ext>
            </a:extLst>
          </p:cNvPr>
          <p:cNvSpPr txBox="1"/>
          <p:nvPr/>
        </p:nvSpPr>
        <p:spPr>
          <a:xfrm>
            <a:off x="6246987" y="1776149"/>
            <a:ext cx="54411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 konstanter Faktor ist von der Ableitung nicht betroffen und wird mitgeschrieben.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7622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9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742035" y="302475"/>
            <a:ext cx="2707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Ableitungsregeln</a:t>
            </a:r>
            <a:endParaRPr lang="de-AT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1A912CA-52EF-4620-860D-EAC29290DAAB}"/>
              </a:ext>
            </a:extLst>
          </p:cNvPr>
          <p:cNvSpPr txBox="1"/>
          <p:nvPr/>
        </p:nvSpPr>
        <p:spPr>
          <a:xfrm>
            <a:off x="732010" y="1367909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4] Summenregel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19F3098-1471-4D88-B9EB-7F1D6E6EA598}"/>
                  </a:ext>
                </a:extLst>
              </p:cNvPr>
              <p:cNvSpPr txBox="1"/>
              <p:nvPr/>
            </p:nvSpPr>
            <p:spPr>
              <a:xfrm>
                <a:off x="732010" y="1994233"/>
                <a:ext cx="695325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19F3098-1471-4D88-B9EB-7F1D6E6EA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010" y="1994233"/>
                <a:ext cx="6953250" cy="461665"/>
              </a:xfrm>
              <a:prstGeom prst="rect">
                <a:avLst/>
              </a:prstGeom>
              <a:blipFill>
                <a:blip r:embed="rId4"/>
                <a:stretch>
                  <a:fillRect l="-701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EC4AAA4-9781-44CC-ACD3-BD6672D56C93}"/>
                  </a:ext>
                </a:extLst>
              </p:cNvPr>
              <p:cNvSpPr txBox="1"/>
              <p:nvPr/>
            </p:nvSpPr>
            <p:spPr>
              <a:xfrm>
                <a:off x="-1524000" y="322894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EC4AAA4-9781-44CC-ACD3-BD6672D56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24000" y="3228945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>
            <a:extLst>
              <a:ext uri="{FF2B5EF4-FFF2-40B4-BE49-F238E27FC236}">
                <a16:creationId xmlns:a16="http://schemas.microsoft.com/office/drawing/2014/main" id="{EA14C697-7D6A-4FE7-B62E-DA3C0FB88EDE}"/>
              </a:ext>
            </a:extLst>
          </p:cNvPr>
          <p:cNvSpPr txBox="1"/>
          <p:nvPr/>
        </p:nvSpPr>
        <p:spPr>
          <a:xfrm>
            <a:off x="7269956" y="1739974"/>
            <a:ext cx="45886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Eine Summe wird abgeleitet, indem jeder einzelne Summand einzeln abgeleitet wird.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78538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742035" y="302475"/>
            <a:ext cx="2707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Ableitungsregeln</a:t>
            </a:r>
            <a:endParaRPr lang="de-AT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1A912CA-52EF-4620-860D-EAC29290DAAB}"/>
              </a:ext>
            </a:extLst>
          </p:cNvPr>
          <p:cNvSpPr txBox="1"/>
          <p:nvPr/>
        </p:nvSpPr>
        <p:spPr>
          <a:xfrm>
            <a:off x="732010" y="1367909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5] Differenzenregel</a:t>
            </a:r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19F3098-1471-4D88-B9EB-7F1D6E6EA598}"/>
                  </a:ext>
                </a:extLst>
              </p:cNvPr>
              <p:cNvSpPr txBox="1"/>
              <p:nvPr/>
            </p:nvSpPr>
            <p:spPr>
              <a:xfrm>
                <a:off x="732010" y="1994233"/>
                <a:ext cx="695325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→ 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919F3098-1471-4D88-B9EB-7F1D6E6EA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010" y="1994233"/>
                <a:ext cx="6953250" cy="461665"/>
              </a:xfrm>
              <a:prstGeom prst="rect">
                <a:avLst/>
              </a:prstGeom>
              <a:blipFill>
                <a:blip r:embed="rId4"/>
                <a:stretch>
                  <a:fillRect l="-701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EC4AAA4-9781-44CC-ACD3-BD6672D56C93}"/>
                  </a:ext>
                </a:extLst>
              </p:cNvPr>
              <p:cNvSpPr txBox="1"/>
              <p:nvPr/>
            </p:nvSpPr>
            <p:spPr>
              <a:xfrm>
                <a:off x="-1524000" y="3228945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6EC4AAA4-9781-44CC-ACD3-BD6672D56C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24000" y="3228945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1995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31631482-9F4C-4E8E-9559-9283BF551081}"/>
              </a:ext>
            </a:extLst>
          </p:cNvPr>
          <p:cNvSpPr txBox="1"/>
          <p:nvPr/>
        </p:nvSpPr>
        <p:spPr>
          <a:xfrm>
            <a:off x="457200" y="37941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Bilde die Ableitungsfunktion der Funktion f.</a:t>
            </a:r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9CEC2600-A4A4-47B2-85AB-7A7CFBCE45BE}"/>
                  </a:ext>
                </a:extLst>
              </p:cNvPr>
              <p:cNvSpPr txBox="1"/>
              <p:nvPr/>
            </p:nvSpPr>
            <p:spPr>
              <a:xfrm>
                <a:off x="-1038225" y="989620"/>
                <a:ext cx="6096000" cy="6451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de-AT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9CEC2600-A4A4-47B2-85AB-7A7CFBCE45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38225" y="989620"/>
                <a:ext cx="6096000" cy="6451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81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335</Words>
  <Application>Microsoft Office PowerPoint</Application>
  <PresentationFormat>Breitbild</PresentationFormat>
  <Paragraphs>41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Calibri</vt:lpstr>
      <vt:lpstr>Cambria Math</vt:lpstr>
      <vt:lpstr>Georgia</vt:lpstr>
      <vt:lpstr>Trebuchet MS</vt:lpstr>
      <vt:lpstr>Wingdings</vt:lpstr>
      <vt:lpstr>Holzart</vt:lpstr>
      <vt:lpstr>Der Differentialquotient Ermittlung #3: Ableiten/Differenzieren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2022-11-04T11:21:52Z</dcterms:modified>
</cp:coreProperties>
</file>