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24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C16AF1-CF05-42DE-B958-1441AF02DAA9}" v="2" dt="2022-11-03T09:55:46.9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99" autoAdjust="0"/>
    <p:restoredTop sz="94660"/>
  </p:normalViewPr>
  <p:slideViewPr>
    <p:cSldViewPr snapToGrid="0">
      <p:cViewPr varScale="1">
        <p:scale>
          <a:sx n="67" d="100"/>
          <a:sy n="67" d="100"/>
        </p:scale>
        <p:origin x="7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06C16AF1-CF05-42DE-B958-1441AF02DAA9}"/>
    <pc:docChg chg="custSel delSld modSld">
      <pc:chgData name="Tegischer Lukas" userId="f78daebb-0565-485c-bd0e-1cd035e796ff" providerId="ADAL" clId="{06C16AF1-CF05-42DE-B958-1441AF02DAA9}" dt="2022-11-03T09:56:00.560" v="14" actId="47"/>
      <pc:docMkLst>
        <pc:docMk/>
      </pc:docMkLst>
      <pc:sldChg chg="delSp modSp mod delAnim">
        <pc:chgData name="Tegischer Lukas" userId="f78daebb-0565-485c-bd0e-1cd035e796ff" providerId="ADAL" clId="{06C16AF1-CF05-42DE-B958-1441AF02DAA9}" dt="2022-11-03T09:55:49.794" v="4" actId="1076"/>
        <pc:sldMkLst>
          <pc:docMk/>
          <pc:sldMk cId="336392357" sldId="256"/>
        </pc:sldMkLst>
        <pc:spChg chg="mod">
          <ac:chgData name="Tegischer Lukas" userId="f78daebb-0565-485c-bd0e-1cd035e796ff" providerId="ADAL" clId="{06C16AF1-CF05-42DE-B958-1441AF02DAA9}" dt="2022-11-03T09:55:49.794" v="4" actId="1076"/>
          <ac:spMkLst>
            <pc:docMk/>
            <pc:sldMk cId="336392357" sldId="256"/>
            <ac:spMk id="2" creationId="{00000000-0000-0000-0000-000000000000}"/>
          </ac:spMkLst>
        </pc:spChg>
        <pc:spChg chg="del mod">
          <ac:chgData name="Tegischer Lukas" userId="f78daebb-0565-485c-bd0e-1cd035e796ff" providerId="ADAL" clId="{06C16AF1-CF05-42DE-B958-1441AF02DAA9}" dt="2022-11-03T09:55:47.563" v="3" actId="478"/>
          <ac:spMkLst>
            <pc:docMk/>
            <pc:sldMk cId="336392357" sldId="256"/>
            <ac:spMk id="4" creationId="{92BFC548-5607-461F-A14D-160FE4569C03}"/>
          </ac:spMkLst>
        </pc:spChg>
        <pc:picChg chg="del">
          <ac:chgData name="Tegischer Lukas" userId="f78daebb-0565-485c-bd0e-1cd035e796ff" providerId="ADAL" clId="{06C16AF1-CF05-42DE-B958-1441AF02DAA9}" dt="2022-11-03T09:55:45.90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06C16AF1-CF05-42DE-B958-1441AF02DAA9}" dt="2022-11-03T09:56:00.560" v="1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06C16AF1-CF05-42DE-B958-1441AF02DAA9}" dt="2022-11-03T09:55:53.096" v="5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06C16AF1-CF05-42DE-B958-1441AF02DAA9}" dt="2022-11-03T09:55:53.096" v="5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6C16AF1-CF05-42DE-B958-1441AF02DAA9}" dt="2022-11-03T09:55:54.502" v="6" actId="478"/>
        <pc:sldMkLst>
          <pc:docMk/>
          <pc:sldMk cId="2171694183" sldId="354"/>
        </pc:sldMkLst>
        <pc:picChg chg="del">
          <ac:chgData name="Tegischer Lukas" userId="f78daebb-0565-485c-bd0e-1cd035e796ff" providerId="ADAL" clId="{06C16AF1-CF05-42DE-B958-1441AF02DAA9}" dt="2022-11-03T09:55:54.502" v="6" actId="478"/>
          <ac:picMkLst>
            <pc:docMk/>
            <pc:sldMk cId="2171694183" sldId="35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6C16AF1-CF05-42DE-B958-1441AF02DAA9}" dt="2022-11-03T09:55:55.255" v="7" actId="478"/>
        <pc:sldMkLst>
          <pc:docMk/>
          <pc:sldMk cId="3375405149" sldId="355"/>
        </pc:sldMkLst>
        <pc:picChg chg="del">
          <ac:chgData name="Tegischer Lukas" userId="f78daebb-0565-485c-bd0e-1cd035e796ff" providerId="ADAL" clId="{06C16AF1-CF05-42DE-B958-1441AF02DAA9}" dt="2022-11-03T09:55:55.255" v="7" actId="478"/>
          <ac:picMkLst>
            <pc:docMk/>
            <pc:sldMk cId="3375405149" sldId="35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6C16AF1-CF05-42DE-B958-1441AF02DAA9}" dt="2022-11-03T09:55:55.836" v="8" actId="478"/>
        <pc:sldMkLst>
          <pc:docMk/>
          <pc:sldMk cId="1039048664" sldId="356"/>
        </pc:sldMkLst>
        <pc:picChg chg="del">
          <ac:chgData name="Tegischer Lukas" userId="f78daebb-0565-485c-bd0e-1cd035e796ff" providerId="ADAL" clId="{06C16AF1-CF05-42DE-B958-1441AF02DAA9}" dt="2022-11-03T09:55:55.836" v="8" actId="478"/>
          <ac:picMkLst>
            <pc:docMk/>
            <pc:sldMk cId="1039048664" sldId="35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6C16AF1-CF05-42DE-B958-1441AF02DAA9}" dt="2022-11-03T09:55:56.414" v="9" actId="478"/>
        <pc:sldMkLst>
          <pc:docMk/>
          <pc:sldMk cId="1128775863" sldId="357"/>
        </pc:sldMkLst>
        <pc:picChg chg="del">
          <ac:chgData name="Tegischer Lukas" userId="f78daebb-0565-485c-bd0e-1cd035e796ff" providerId="ADAL" clId="{06C16AF1-CF05-42DE-B958-1441AF02DAA9}" dt="2022-11-03T09:55:56.414" v="9" actId="478"/>
          <ac:picMkLst>
            <pc:docMk/>
            <pc:sldMk cId="1128775863" sldId="35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6C16AF1-CF05-42DE-B958-1441AF02DAA9}" dt="2022-11-03T09:55:56.961" v="10" actId="478"/>
        <pc:sldMkLst>
          <pc:docMk/>
          <pc:sldMk cId="3495757478" sldId="358"/>
        </pc:sldMkLst>
        <pc:picChg chg="del">
          <ac:chgData name="Tegischer Lukas" userId="f78daebb-0565-485c-bd0e-1cd035e796ff" providerId="ADAL" clId="{06C16AF1-CF05-42DE-B958-1441AF02DAA9}" dt="2022-11-03T09:55:56.961" v="10" actId="478"/>
          <ac:picMkLst>
            <pc:docMk/>
            <pc:sldMk cId="3495757478" sldId="35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6C16AF1-CF05-42DE-B958-1441AF02DAA9}" dt="2022-11-03T09:55:57.603" v="11" actId="478"/>
        <pc:sldMkLst>
          <pc:docMk/>
          <pc:sldMk cId="96764148" sldId="359"/>
        </pc:sldMkLst>
        <pc:picChg chg="del">
          <ac:chgData name="Tegischer Lukas" userId="f78daebb-0565-485c-bd0e-1cd035e796ff" providerId="ADAL" clId="{06C16AF1-CF05-42DE-B958-1441AF02DAA9}" dt="2022-11-03T09:55:57.603" v="11" actId="478"/>
          <ac:picMkLst>
            <pc:docMk/>
            <pc:sldMk cId="96764148" sldId="35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6C16AF1-CF05-42DE-B958-1441AF02DAA9}" dt="2022-11-03T09:55:58.199" v="12" actId="478"/>
        <pc:sldMkLst>
          <pc:docMk/>
          <pc:sldMk cId="1539904969" sldId="360"/>
        </pc:sldMkLst>
        <pc:picChg chg="del">
          <ac:chgData name="Tegischer Lukas" userId="f78daebb-0565-485c-bd0e-1cd035e796ff" providerId="ADAL" clId="{06C16AF1-CF05-42DE-B958-1441AF02DAA9}" dt="2022-11-03T09:55:58.199" v="12" actId="478"/>
          <ac:picMkLst>
            <pc:docMk/>
            <pc:sldMk cId="1539904969" sldId="36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6C16AF1-CF05-42DE-B958-1441AF02DAA9}" dt="2022-11-03T09:55:58.793" v="13" actId="478"/>
        <pc:sldMkLst>
          <pc:docMk/>
          <pc:sldMk cId="4027340821" sldId="361"/>
        </pc:sldMkLst>
        <pc:picChg chg="del">
          <ac:chgData name="Tegischer Lukas" userId="f78daebb-0565-485c-bd0e-1cd035e796ff" providerId="ADAL" clId="{06C16AF1-CF05-42DE-B958-1441AF02DAA9}" dt="2022-11-03T09:55:58.793" v="13" actId="478"/>
          <ac:picMkLst>
            <pc:docMk/>
            <pc:sldMk cId="4027340821" sldId="36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8663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56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6331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953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519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728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327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276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01764" y="19235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Aussagen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6B5112D-A306-4AAD-BADF-DD83FC537C9B}"/>
                  </a:ext>
                </a:extLst>
              </p:cNvPr>
              <p:cNvSpPr txBox="1"/>
              <p:nvPr/>
            </p:nvSpPr>
            <p:spPr>
              <a:xfrm>
                <a:off x="2105025" y="1141434"/>
                <a:ext cx="6096000" cy="6705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cap="small" spc="25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∀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ℤ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:3∙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6B5112D-A306-4AAD-BADF-DD83FC537C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025" y="1141434"/>
                <a:ext cx="6096000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D93AB6BB-6B14-44BE-8C5E-A2E70DF2A8E0}"/>
              </a:ext>
            </a:extLst>
          </p:cNvPr>
          <p:cNvSpPr txBox="1"/>
          <p:nvPr/>
        </p:nvSpPr>
        <p:spPr>
          <a:xfrm>
            <a:off x="552284" y="653367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4) </a:t>
            </a:r>
            <a:r>
              <a:rPr lang="de-AT" sz="18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Widerlege die Allaussage durch ein Gegenbeispiel.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34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369083" y="1414195"/>
            <a:ext cx="15978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Aussagen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EF6CD30-CB33-4E67-A8E0-477A856745D8}"/>
              </a:ext>
            </a:extLst>
          </p:cNvPr>
          <p:cNvSpPr txBox="1"/>
          <p:nvPr/>
        </p:nvSpPr>
        <p:spPr>
          <a:xfrm>
            <a:off x="1295981" y="2161195"/>
            <a:ext cx="9744075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500"/>
              </a:spcAft>
            </a:pPr>
            <a:r>
              <a:rPr lang="de-AT" sz="20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in jeder Wissenschaft werden auch in der Mathematik Aussagen gemacht. </a:t>
            </a:r>
            <a:br>
              <a:rPr lang="de-AT" sz="20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20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Aussage ist </a:t>
            </a:r>
            <a:r>
              <a:rPr lang="de-AT" sz="2000" b="1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stets wahr</a:t>
            </a:r>
            <a:r>
              <a:rPr lang="de-AT" sz="20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oder </a:t>
            </a:r>
            <a:r>
              <a:rPr lang="de-AT" sz="2000" b="1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falsch</a:t>
            </a:r>
            <a:r>
              <a:rPr lang="de-AT" sz="20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AA7291D-ACE6-4954-B085-954EB4C9C6DC}"/>
              </a:ext>
            </a:extLst>
          </p:cNvPr>
          <p:cNvSpPr txBox="1"/>
          <p:nvPr/>
        </p:nvSpPr>
        <p:spPr>
          <a:xfrm>
            <a:off x="3120018" y="3203858"/>
            <a:ext cx="6096000" cy="11953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de-AT" sz="18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Zahl 5 ist eine natürliche Zahl. (= </a:t>
            </a:r>
            <a:r>
              <a:rPr lang="de-AT" sz="1800" b="1" spc="25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wahre</a:t>
            </a:r>
            <a:r>
              <a:rPr lang="de-AT" sz="18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Aussage!!)</a:t>
            </a:r>
          </a:p>
          <a:p>
            <a:pPr>
              <a:lnSpc>
                <a:spcPct val="107000"/>
              </a:lnSpc>
              <a:spcAft>
                <a:spcPts val="500"/>
              </a:spcAft>
            </a:pP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de-AT" sz="18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Zahl -7 ist eine natürliche Zahl (= </a:t>
            </a:r>
            <a:r>
              <a:rPr lang="de-AT" sz="1800" b="1" spc="2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falsche</a:t>
            </a:r>
            <a:r>
              <a:rPr lang="de-AT" sz="18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Aussage!!)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795178" y="415388"/>
            <a:ext cx="4601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Verknüpfungen von Aussagen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20345E4-D77D-4773-A9ED-BB7F6E46960F}"/>
              </a:ext>
            </a:extLst>
          </p:cNvPr>
          <p:cNvSpPr txBox="1"/>
          <p:nvPr/>
        </p:nvSpPr>
        <p:spPr>
          <a:xfrm>
            <a:off x="904874" y="1234735"/>
            <a:ext cx="9953626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500"/>
              </a:spcAft>
            </a:pPr>
            <a:r>
              <a:rPr lang="de-AT" sz="18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Aussagen können durch das Wort „</a:t>
            </a:r>
            <a:r>
              <a:rPr lang="de-AT" sz="1800" b="1" spc="25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nicht</a:t>
            </a:r>
            <a:r>
              <a:rPr lang="de-AT" sz="18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verneint oder durch die Bindewörter „</a:t>
            </a:r>
            <a:r>
              <a:rPr lang="de-AT" sz="1800" b="1" spc="25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</a:t>
            </a:r>
            <a:r>
              <a:rPr lang="de-AT" sz="18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bzw. „</a:t>
            </a:r>
            <a:r>
              <a:rPr lang="de-AT" sz="1800" b="1" spc="25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oder</a:t>
            </a:r>
            <a:r>
              <a:rPr lang="de-AT" sz="18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zu neuen Aussagen verknüpft werden. Man schreibt (A und B sind dabei beliebige Aussagen):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B50FDE5-3912-460B-BEBF-60BFA8E15D2E}"/>
                  </a:ext>
                </a:extLst>
              </p:cNvPr>
              <p:cNvSpPr txBox="1"/>
              <p:nvPr/>
            </p:nvSpPr>
            <p:spPr>
              <a:xfrm>
                <a:off x="3048000" y="2202777"/>
                <a:ext cx="6096000" cy="1470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cap="small" spc="25" smtClean="0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¬</m:t>
                      </m:r>
                      <m:r>
                        <a:rPr lang="de-AT" sz="2400" b="0" i="1" cap="small" spc="25" smtClean="0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(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𝐿𝑖𝑒𝑠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de-AT" sz="2400" b="1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𝒏𝒊𝒄𝒉𝒕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1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∨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(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𝐿𝑖𝑒𝑠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 </m:t>
                      </m:r>
                      <m:r>
                        <a:rPr lang="de-AT" sz="2400" b="1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1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𝒐𝒅𝒆𝒓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1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∧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(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𝐿𝑖𝑒𝑠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de-AT" sz="2400" b="1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1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𝒖𝒏𝒅</m:t>
                      </m:r>
                      <m:r>
                        <a:rPr lang="de-AT" sz="2400" b="1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1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de-AT" sz="2400" b="0" i="1" cap="small" spc="25">
                          <a:solidFill>
                            <a:srgbClr val="5B9B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B50FDE5-3912-460B-BEBF-60BFA8E15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02777"/>
                <a:ext cx="6096000" cy="14702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680E2A0-BB7C-40CC-B6C2-D66D0531A111}"/>
                  </a:ext>
                </a:extLst>
              </p:cNvPr>
              <p:cNvSpPr txBox="1"/>
              <p:nvPr/>
            </p:nvSpPr>
            <p:spPr>
              <a:xfrm>
                <a:off x="1176337" y="4106952"/>
                <a:ext cx="9839325" cy="15163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u="sng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Definition</a:t>
                </a:r>
                <a:r>
                  <a:rPr lang="de-AT" sz="1800" b="1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Für Aussagen A und B gilt:</a:t>
                </a:r>
                <a:endParaRPr lang="de-AT" sz="2400" b="1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Aussage </a:t>
                </a:r>
                <a14:m>
                  <m:oMath xmlns:m="http://schemas.openxmlformats.org/officeDocument/2006/math">
                    <m:r>
                      <a:rPr lang="de-AT" sz="1800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¬</m:t>
                    </m:r>
                    <m:r>
                      <a:rPr lang="de-AT" sz="1800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genau dann wahr, wenn die </a:t>
                </a:r>
                <a:r>
                  <a:rPr lang="de-AT" sz="1800" b="1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Aussage A falsch </a:t>
                </a: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ist.</a:t>
                </a: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Aussage </a:t>
                </a:r>
                <a14:m>
                  <m:oMath xmlns:m="http://schemas.openxmlformats.org/officeDocument/2006/math">
                    <m:r>
                      <a:rPr lang="de-AT" sz="1800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1800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∨</m:t>
                    </m:r>
                    <m:r>
                      <a:rPr lang="de-AT" sz="1800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1800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genau dann wahr, wenn </a:t>
                </a:r>
                <a:r>
                  <a:rPr lang="de-AT" sz="1800" b="1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entweder A oder B wahr </a:t>
                </a: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(oder </a:t>
                </a:r>
                <a:r>
                  <a:rPr lang="de-AT" sz="1800" b="1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beide</a:t>
                </a: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!).</a:t>
                </a:r>
                <a:endParaRPr lang="de-AT" sz="2400" dirty="0">
                  <a:solidFill>
                    <a:schemeClr val="tx1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Aussage </a:t>
                </a:r>
                <a14:m>
                  <m:oMath xmlns:m="http://schemas.openxmlformats.org/officeDocument/2006/math">
                    <m:r>
                      <a:rPr lang="de-AT" sz="1800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1800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∧</m:t>
                    </m:r>
                    <m:r>
                      <a:rPr lang="de-AT" sz="1800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genau dann wahr, wenn die </a:t>
                </a:r>
                <a:r>
                  <a:rPr lang="de-AT" sz="1800" b="1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Aussagen A und B wahr </a:t>
                </a: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sind.</a:t>
                </a:r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680E2A0-BB7C-40CC-B6C2-D66D0531A1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337" y="4106952"/>
                <a:ext cx="9839325" cy="1516313"/>
              </a:xfrm>
              <a:prstGeom prst="rect">
                <a:avLst/>
              </a:prstGeom>
              <a:blipFill>
                <a:blip r:embed="rId5"/>
                <a:stretch>
                  <a:fillRect l="-558" t="-2016" b="-604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169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BBCD62AF-4642-40AA-BA65-5B927640D062}"/>
              </a:ext>
            </a:extLst>
          </p:cNvPr>
          <p:cNvSpPr txBox="1"/>
          <p:nvPr/>
        </p:nvSpPr>
        <p:spPr>
          <a:xfrm>
            <a:off x="419100" y="317705"/>
            <a:ext cx="82296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 </a:t>
            </a:r>
            <a:r>
              <a:rPr lang="de-AT" sz="18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Vervollständige die Tabelle. Setze jeweils wahr oder falsch ein.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A0786401-0824-4EB1-82FA-3C1B499893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3393589"/>
                  </p:ext>
                </p:extLst>
              </p:nvPr>
            </p:nvGraphicFramePr>
            <p:xfrm>
              <a:off x="641349" y="1247963"/>
              <a:ext cx="10909301" cy="481946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83753">
                      <a:extLst>
                        <a:ext uri="{9D8B030D-6E8A-4147-A177-3AD203B41FA5}">
                          <a16:colId xmlns:a16="http://schemas.microsoft.com/office/drawing/2014/main" val="787559622"/>
                        </a:ext>
                      </a:extLst>
                    </a:gridCol>
                    <a:gridCol w="5015566">
                      <a:extLst>
                        <a:ext uri="{9D8B030D-6E8A-4147-A177-3AD203B41FA5}">
                          <a16:colId xmlns:a16="http://schemas.microsoft.com/office/drawing/2014/main" val="1739349342"/>
                        </a:ext>
                      </a:extLst>
                    </a:gridCol>
                    <a:gridCol w="1570689">
                      <a:extLst>
                        <a:ext uri="{9D8B030D-6E8A-4147-A177-3AD203B41FA5}">
                          <a16:colId xmlns:a16="http://schemas.microsoft.com/office/drawing/2014/main" val="266345274"/>
                        </a:ext>
                      </a:extLst>
                    </a:gridCol>
                    <a:gridCol w="1508112">
                      <a:extLst>
                        <a:ext uri="{9D8B030D-6E8A-4147-A177-3AD203B41FA5}">
                          <a16:colId xmlns:a16="http://schemas.microsoft.com/office/drawing/2014/main" val="3717605659"/>
                        </a:ext>
                      </a:extLst>
                    </a:gridCol>
                    <a:gridCol w="1631181">
                      <a:extLst>
                        <a:ext uri="{9D8B030D-6E8A-4147-A177-3AD203B41FA5}">
                          <a16:colId xmlns:a16="http://schemas.microsoft.com/office/drawing/2014/main" val="1311575305"/>
                        </a:ext>
                      </a:extLst>
                    </a:gridCol>
                  </a:tblGrid>
                  <a:tr h="840428"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Aussage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de-A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Bsp. </a:t>
                          </a:r>
                          <a14:m>
                            <m:oMath xmlns:m="http://schemas.openxmlformats.org/officeDocument/2006/math">
                              <m:r>
                                <a:rPr lang="de-AT" sz="2000" cap="none" spc="25" baseline="0">
                                  <a:effectLst/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de-AT" sz="2000" cap="none" spc="25" baseline="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de-AT" sz="2000" cap="none" spc="25" baseline="0">
                                  <a:effectLst/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oMath>
                          </a14:m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Bsp. </a:t>
                          </a:r>
                          <a14:m>
                            <m:oMath xmlns:m="http://schemas.openxmlformats.org/officeDocument/2006/math">
                              <m:r>
                                <a:rPr lang="de-AT" sz="2000" cap="none" spc="25" baseline="0">
                                  <a:effectLst/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de-AT" sz="2000" cap="none" spc="25" baseline="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de-AT" sz="2000" b="1" i="0" cap="none" spc="25" baseline="0" smtClean="0">
                                  <a:effectLst/>
                                  <a:latin typeface="Cambria Math" panose="02040503050406030204" pitchFamily="18" charset="0"/>
                                </a:rPr>
                                <m:t>𝟐𝟏</m:t>
                              </m:r>
                            </m:oMath>
                          </a14:m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Bsp. </a:t>
                          </a:r>
                          <a14:m>
                            <m:oMath xmlns:m="http://schemas.openxmlformats.org/officeDocument/2006/math">
                              <m:r>
                                <a:rPr lang="de-AT" sz="2000" cap="none" spc="25" baseline="0">
                                  <a:effectLst/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de-AT" sz="2000" cap="none" spc="25" baseline="0">
                                  <a:effectLst/>
                                  <a:latin typeface="Cambria Math" panose="02040503050406030204" pitchFamily="18" charset="0"/>
                                </a:rPr>
                                <m:t> =</m:t>
                              </m:r>
                              <m:r>
                                <a:rPr lang="de-AT" sz="2000" b="1" i="0" cap="none" spc="25" baseline="0" smtClean="0">
                                  <a:effectLst/>
                                  <a:latin typeface="Cambria Math" panose="02040503050406030204" pitchFamily="18" charset="0"/>
                                </a:rPr>
                                <m:t>𝟏𝟒</m:t>
                              </m:r>
                            </m:oMath>
                          </a14:m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15725126"/>
                      </a:ext>
                    </a:extLst>
                  </a:tr>
                  <a:tr h="58512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Die Zahl n ist durch 2 teilbar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3351116"/>
                      </a:ext>
                    </a:extLst>
                  </a:tr>
                  <a:tr h="6136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Die Zahl n ist durch 7 teilbar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87711620"/>
                      </a:ext>
                    </a:extLst>
                  </a:tr>
                  <a:tr h="6644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 cap="none" spc="25" baseline="0">
                                    <a:effectLst/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de-AT" sz="1600" cap="none" spc="25" baseline="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 ist NICHT durch 2 teilbar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31674173"/>
                      </a:ext>
                    </a:extLst>
                  </a:tr>
                  <a:tr h="66092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 cap="none" spc="25" baseline="0">
                                    <a:effectLst/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de-AT" sz="1600" cap="none" spc="25" baseline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 ist NICHT durch 7 teilbar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87234817"/>
                      </a:ext>
                    </a:extLst>
                  </a:tr>
                  <a:tr h="7939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 cap="none" spc="25" baseline="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AT" sz="1600" cap="none" spc="25" baseline="0">
                                    <a:effectLst/>
                                    <a:latin typeface="Cambria Math" panose="02040503050406030204" pitchFamily="18" charset="0"/>
                                  </a:rPr>
                                  <m:t> ∨</m:t>
                                </m:r>
                                <m:r>
                                  <a:rPr lang="de-AT" sz="1600" cap="none" spc="25" baseline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 ist durch 2 oder durch 7 teilbar (oder durch beide)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71973904"/>
                      </a:ext>
                    </a:extLst>
                  </a:tr>
                  <a:tr h="66092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 cap="none" spc="25" baseline="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AT" sz="1600" cap="none" spc="25" baseline="0">
                                    <a:effectLst/>
                                    <a:latin typeface="Cambria Math" panose="02040503050406030204" pitchFamily="18" charset="0"/>
                                  </a:rPr>
                                  <m:t> ∧</m:t>
                                </m:r>
                                <m:r>
                                  <a:rPr lang="de-AT" sz="1600" cap="none" spc="25" baseline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 ist durch 2 und durch 7 teilbar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525500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A0786401-0824-4EB1-82FA-3C1B499893C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83393589"/>
                  </p:ext>
                </p:extLst>
              </p:nvPr>
            </p:nvGraphicFramePr>
            <p:xfrm>
              <a:off x="641349" y="1247963"/>
              <a:ext cx="10909301" cy="481946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83753">
                      <a:extLst>
                        <a:ext uri="{9D8B030D-6E8A-4147-A177-3AD203B41FA5}">
                          <a16:colId xmlns:a16="http://schemas.microsoft.com/office/drawing/2014/main" val="787559622"/>
                        </a:ext>
                      </a:extLst>
                    </a:gridCol>
                    <a:gridCol w="5015566">
                      <a:extLst>
                        <a:ext uri="{9D8B030D-6E8A-4147-A177-3AD203B41FA5}">
                          <a16:colId xmlns:a16="http://schemas.microsoft.com/office/drawing/2014/main" val="1739349342"/>
                        </a:ext>
                      </a:extLst>
                    </a:gridCol>
                    <a:gridCol w="1570689">
                      <a:extLst>
                        <a:ext uri="{9D8B030D-6E8A-4147-A177-3AD203B41FA5}">
                          <a16:colId xmlns:a16="http://schemas.microsoft.com/office/drawing/2014/main" val="266345274"/>
                        </a:ext>
                      </a:extLst>
                    </a:gridCol>
                    <a:gridCol w="1508112">
                      <a:extLst>
                        <a:ext uri="{9D8B030D-6E8A-4147-A177-3AD203B41FA5}">
                          <a16:colId xmlns:a16="http://schemas.microsoft.com/office/drawing/2014/main" val="3717605659"/>
                        </a:ext>
                      </a:extLst>
                    </a:gridCol>
                    <a:gridCol w="1631181">
                      <a:extLst>
                        <a:ext uri="{9D8B030D-6E8A-4147-A177-3AD203B41FA5}">
                          <a16:colId xmlns:a16="http://schemas.microsoft.com/office/drawing/2014/main" val="1311575305"/>
                        </a:ext>
                      </a:extLst>
                    </a:gridCol>
                  </a:tblGrid>
                  <a:tr h="840428"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Aussage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de-A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394574" t="-725" r="-201163" b="-475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516599" t="-725" r="-110121" b="-475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568284" t="-725" r="-1493" b="-4753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15725126"/>
                      </a:ext>
                    </a:extLst>
                  </a:tr>
                  <a:tr h="58512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Die Zahl n ist durch 2 teilbar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3351116"/>
                      </a:ext>
                    </a:extLst>
                  </a:tr>
                  <a:tr h="6136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Die Zahl n ist durch 7 teilbar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87711620"/>
                      </a:ext>
                    </a:extLst>
                  </a:tr>
                  <a:tr h="664414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515" t="-308257" r="-824742" b="-3211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 ist NICHT durch 2 teilbar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31674173"/>
                      </a:ext>
                    </a:extLst>
                  </a:tr>
                  <a:tr h="66092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515" t="-408257" r="-824742" b="-2211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 ist NICHT durch 7 teilbar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87234817"/>
                      </a:ext>
                    </a:extLst>
                  </a:tr>
                  <a:tr h="793968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515" t="-426154" r="-824742" b="-8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 ist durch 2 oder durch 7 teilbar (oder durch beide)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71973904"/>
                      </a:ext>
                    </a:extLst>
                  </a:tr>
                  <a:tr h="66092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4"/>
                          <a:stretch>
                            <a:fillRect l="-515" t="-627523" r="-824742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 ist durch 2 und durch 7 teilbar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49580" indent="-44958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600" cap="none" spc="25" baseline="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cap="none" baseline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525500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7540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583805" y="1463138"/>
            <a:ext cx="50243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Beziehungen zwischen Aussagen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2BFFBC1-1A76-43A8-88B3-1B80C9BA32E3}"/>
                  </a:ext>
                </a:extLst>
              </p:cNvPr>
              <p:cNvSpPr txBox="1"/>
              <p:nvPr/>
            </p:nvSpPr>
            <p:spPr>
              <a:xfrm>
                <a:off x="868889" y="2280673"/>
                <a:ext cx="10454222" cy="22966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Für zwei Aussagen A und B kann gelten:</a:t>
                </a: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b="1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de-AT" sz="1800" b="1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de-AT" sz="1800" b="1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𝑩</m:t>
                    </m:r>
                  </m:oMath>
                </a14:m>
                <a:r>
                  <a:rPr lang="de-AT" sz="1800" b="1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(WENN-DANN-Beziehung oder Implikation):</a:t>
                </a:r>
                <a:b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</a:b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Wenn Aussage A wahr ist, dann ist auch Aussage B wahr.</a:t>
                </a:r>
                <a:b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</a:b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Wenn Aussage A falsch ist, dann kann B wahr oder falsch sein.</a:t>
                </a: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500"/>
                  </a:spcAft>
                </a:pPr>
                <a:r>
                  <a:rPr lang="de-AT" sz="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b="1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de-AT" sz="1800" b="1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  <m:r>
                      <a:rPr lang="de-AT" sz="1800" b="1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de-AT" sz="1800" b="1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b="1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(ÄQUIVALENZ):</a:t>
                </a:r>
                <a:b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</a:b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Die Aussagen A und B bedeuten das Gleiche. Sie sind beide wahr oder beide falsch.</a:t>
                </a: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2BFFBC1-1A76-43A8-88B3-1B80C9BA32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889" y="2280673"/>
                <a:ext cx="10454222" cy="2296654"/>
              </a:xfrm>
              <a:prstGeom prst="rect">
                <a:avLst/>
              </a:prstGeom>
              <a:blipFill>
                <a:blip r:embed="rId4"/>
                <a:stretch>
                  <a:fillRect l="-525" t="-1061" b="-318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904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F6B623B-A5DF-4065-AB9E-A0C79E134C6A}"/>
                  </a:ext>
                </a:extLst>
              </p:cNvPr>
              <p:cNvSpPr txBox="1"/>
              <p:nvPr/>
            </p:nvSpPr>
            <p:spPr>
              <a:xfrm>
                <a:off x="365500" y="430735"/>
                <a:ext cx="10191750" cy="50973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Bsp. 2) </a:t>
                </a: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Entscheide, ob es sich um eine Implikation oder um eine Äquivalenz-Aussage handelt. Setze das passende Symbol </a:t>
                </a:r>
                <a14:m>
                  <m:oMath xmlns:m="http://schemas.openxmlformats.org/officeDocument/2006/math">
                    <m:r>
                      <a:rPr lang="de-AT" sz="1800" b="0" i="1" spc="25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oder </a:t>
                </a:r>
                <a14:m>
                  <m:oMath xmlns:m="http://schemas.openxmlformats.org/officeDocument/2006/math">
                    <m:r>
                      <a:rPr lang="de-AT" sz="1800" b="0" i="1" spc="25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⇔</m:t>
                    </m:r>
                  </m:oMath>
                </a14:m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ein.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30000"/>
                  </a:lnSpc>
                  <a:buFont typeface="+mj-lt"/>
                  <a:buAutoNum type="alphaLcPeriod"/>
                </a:pP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Ein Viereck ist ein Quadrat. _________ Das Viereck hat vier gleich lange Seiten.</a:t>
                </a:r>
              </a:p>
              <a:p>
                <a:pPr marL="342900" lvl="0" indent="-342900">
                  <a:lnSpc>
                    <a:spcPct val="130000"/>
                  </a:lnSpc>
                  <a:buFont typeface="+mj-lt"/>
                  <a:buAutoNum type="alphaLcPeriod"/>
                </a:pP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30000"/>
                  </a:lnSpc>
                  <a:buFont typeface="+mj-lt"/>
                  <a:buAutoNum type="alphaLcPeriod"/>
                </a:pP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30000"/>
                  </a:lnSpc>
                  <a:buFont typeface="+mj-lt"/>
                  <a:buAutoNum type="alphaLcPeriod"/>
                </a:pP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30000"/>
                  </a:lnSpc>
                  <a:buFont typeface="+mj-lt"/>
                  <a:buAutoNum type="alphaLcPeriod"/>
                </a:pP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Die Winkel eines Dreiecks betragen jeweils 60°. ________ Das Dreieck ist gleichseitig.</a:t>
                </a:r>
              </a:p>
              <a:p>
                <a:pPr marL="342900" lvl="0" indent="-342900">
                  <a:lnSpc>
                    <a:spcPct val="130000"/>
                  </a:lnSpc>
                  <a:buFont typeface="+mj-lt"/>
                  <a:buAutoNum type="alphaLcPeriod"/>
                </a:pPr>
                <a:endParaRPr lang="de-AT" spc="2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30000"/>
                  </a:lnSpc>
                  <a:buFont typeface="+mj-lt"/>
                  <a:buAutoNum type="alphaLcPeriod"/>
                </a:pP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30000"/>
                  </a:lnSpc>
                  <a:buFont typeface="+mj-lt"/>
                  <a:buAutoNum type="alphaLcPeriod"/>
                </a:pP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de-AT" sz="1800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Eine Linie hat keinen Anfangs- und Endpunkt. _______ Die Linie ist eine Gerade.</a:t>
                </a:r>
                <a:endParaRPr lang="de-AT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F6B623B-A5DF-4065-AB9E-A0C79E134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00" y="430735"/>
                <a:ext cx="10191750" cy="5097357"/>
              </a:xfrm>
              <a:prstGeom prst="rect">
                <a:avLst/>
              </a:prstGeom>
              <a:blipFill>
                <a:blip r:embed="rId4"/>
                <a:stretch>
                  <a:fillRect l="-538" t="-598" b="-95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77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463612" y="466400"/>
            <a:ext cx="52647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Allaussagen und Existenzaussagen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3EE2EFE-7F1E-4A52-AE22-970A7C597CDE}"/>
              </a:ext>
            </a:extLst>
          </p:cNvPr>
          <p:cNvSpPr txBox="1"/>
          <p:nvPr/>
        </p:nvSpPr>
        <p:spPr>
          <a:xfrm>
            <a:off x="1576386" y="1238935"/>
            <a:ext cx="90392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sei A(x) eine Aussage über die Zahl x aus einer Grundmenge G (z.B. natürliche Zahlen).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A26CDBE3-7E95-4069-A31E-FAA7053A3409}"/>
                  </a:ext>
                </a:extLst>
              </p:cNvPr>
              <p:cNvSpPr txBox="1"/>
              <p:nvPr/>
            </p:nvSpPr>
            <p:spPr>
              <a:xfrm>
                <a:off x="3047998" y="1929127"/>
                <a:ext cx="6096000" cy="13802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cap="small" spc="25" smtClean="0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∀…</m:t>
                      </m:r>
                      <m:r>
                        <a:rPr lang="de-AT" sz="2400" b="0" i="1" cap="small" spc="25" smtClean="0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de-AT" sz="2400" b="0" i="1" cap="small" spc="25" smtClean="0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ü</m:t>
                      </m:r>
                      <m:r>
                        <a:rPr lang="de-AT" sz="2400" b="0" i="1" cap="small" spc="25" smtClean="0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de-AT" sz="2400" b="0" i="1" cap="small" spc="25" smtClean="0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0" i="1" cap="small" spc="25" smtClean="0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𝑎𝑙𝑙𝑒</m:t>
                      </m:r>
                      <m:r>
                        <a:rPr lang="de-AT" sz="2400" b="0" i="1" cap="small" spc="25" smtClean="0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…</m:t>
                      </m:r>
                    </m:oMath>
                  </m:oMathPara>
                </a14:m>
                <a:endParaRPr lang="de-AT" sz="32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∃…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𝐸𝑠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𝑒𝑥𝑖𝑠𝑡𝑖𝑒𝑟𝑡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𝑚𝑖𝑛𝑑𝑒𝑠𝑡𝑒𝑛𝑠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𝑒𝑖𝑛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…</m:t>
                      </m:r>
                    </m:oMath>
                  </m:oMathPara>
                </a14:m>
                <a:endParaRPr lang="de-AT" sz="32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∄…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𝐸𝑠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𝑒𝑥𝑖𝑠𝑡𝑖𝑒𝑟𝑡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𝑘𝑒𝑖𝑛</m:t>
                      </m:r>
                      <m:r>
                        <a:rPr lang="de-AT" sz="2400" b="0" i="1" cap="small" spc="25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…</m:t>
                      </m:r>
                    </m:oMath>
                  </m:oMathPara>
                </a14:m>
                <a:endParaRPr lang="de-AT" sz="2400" dirty="0">
                  <a:solidFill>
                    <a:srgbClr val="00B0F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A26CDBE3-7E95-4069-A31E-FAA7053A34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1929127"/>
                <a:ext cx="6096000" cy="1380250"/>
              </a:xfrm>
              <a:prstGeom prst="rect">
                <a:avLst/>
              </a:prstGeom>
              <a:blipFill>
                <a:blip r:embed="rId4"/>
                <a:stretch>
                  <a:fillRect b="-44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B746E7E3-4C2D-4B14-BBA8-5A24C6CAF098}"/>
                  </a:ext>
                </a:extLst>
              </p:cNvPr>
              <p:cNvSpPr txBox="1"/>
              <p:nvPr/>
            </p:nvSpPr>
            <p:spPr>
              <a:xfrm>
                <a:off x="776287" y="3548624"/>
                <a:ext cx="8367711" cy="7782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"/>
                </a:pPr>
                <a:r>
                  <a:rPr lang="de-AT" b="1" u="sng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Allaussage</a:t>
                </a:r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: Die Aussage A(x) gilt für alle Zahlen x.</a:t>
                </a:r>
                <a:endParaRPr lang="de-AT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500"/>
                  </a:spcAft>
                  <a:buFont typeface="Courier New" panose="02070309020205020404" pitchFamily="49" charset="0"/>
                  <a:buChar char="o"/>
                </a:pPr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Beispiel: Für alle natürlichen Zahlen x gilt: </a:t>
                </a:r>
                <a14:m>
                  <m:oMath xmlns:m="http://schemas.openxmlformats.org/officeDocument/2006/math">
                    <m:r>
                      <a:rPr lang="de-AT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≥0</m:t>
                    </m:r>
                  </m:oMath>
                </a14:m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     ---   </a:t>
                </a:r>
                <a14:m>
                  <m:oMath xmlns:m="http://schemas.openxmlformats.org/officeDocument/2006/math"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∀</m:t>
                    </m:r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ℕ</m:t>
                    </m:r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≥0</m:t>
                    </m:r>
                  </m:oMath>
                </a14:m>
                <a:endParaRPr lang="de-AT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B746E7E3-4C2D-4B14-BBA8-5A24C6CAF0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287" y="3548624"/>
                <a:ext cx="8367711" cy="778226"/>
              </a:xfrm>
              <a:prstGeom prst="rect">
                <a:avLst/>
              </a:prstGeom>
              <a:blipFill>
                <a:blip r:embed="rId5"/>
                <a:stretch>
                  <a:fillRect l="-437" t="-781" b="-1093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AA2BAFE1-E17D-4D76-B569-ACAEA7A4567A}"/>
                  </a:ext>
                </a:extLst>
              </p:cNvPr>
              <p:cNvSpPr txBox="1"/>
              <p:nvPr/>
            </p:nvSpPr>
            <p:spPr>
              <a:xfrm>
                <a:off x="776287" y="4863249"/>
                <a:ext cx="9934576" cy="772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"/>
                </a:pPr>
                <a:r>
                  <a:rPr lang="de-AT" b="1" u="sng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Existenzaussage</a:t>
                </a:r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Es gibt </a:t>
                </a:r>
                <a:r>
                  <a:rPr lang="de-AT" b="1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mindestens</a:t>
                </a:r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 x, für die A(x) gilt.</a:t>
                </a:r>
                <a:endParaRPr lang="de-AT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500"/>
                  </a:spcAft>
                  <a:buFont typeface="Courier New" panose="02070309020205020404" pitchFamily="49" charset="0"/>
                  <a:buChar char="o"/>
                </a:pPr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 gibt mindestens eine ganze Zahl x, für die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 spc="25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pc="25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b="0" i="1" spc="25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=16</m:t>
                    </m:r>
                  </m:oMath>
                </a14:m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gilt.     ---     </a:t>
                </a:r>
                <a14:m>
                  <m:oMath xmlns:m="http://schemas.openxmlformats.org/officeDocument/2006/math"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∃</m:t>
                    </m:r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:</m:t>
                    </m:r>
                    <m:sSup>
                      <m:sSupPr>
                        <m:ctrlPr>
                          <a:rPr lang="de-AT" i="1" spc="25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pc="25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b="0" i="1" spc="25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=16</m:t>
                    </m:r>
                  </m:oMath>
                </a14:m>
                <a:endParaRPr lang="de-AT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AA2BAFE1-E17D-4D76-B569-ACAEA7A45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287" y="4863249"/>
                <a:ext cx="9934576" cy="772969"/>
              </a:xfrm>
              <a:prstGeom prst="rect">
                <a:avLst/>
              </a:prstGeom>
              <a:blipFill>
                <a:blip r:embed="rId6"/>
                <a:stretch>
                  <a:fillRect l="-368" t="-1575" b="-118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5757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463612" y="466400"/>
            <a:ext cx="52647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Allaussagen und Existenzaussagen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9283920-6367-40C6-9ACA-5A05971F6C48}"/>
              </a:ext>
            </a:extLst>
          </p:cNvPr>
          <p:cNvSpPr txBox="1"/>
          <p:nvPr/>
        </p:nvSpPr>
        <p:spPr>
          <a:xfrm>
            <a:off x="762000" y="1633185"/>
            <a:ext cx="9810750" cy="1093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Wingdings" panose="05000000000000000000" pitchFamily="2" charset="2"/>
              <a:buChar char=""/>
            </a:pPr>
            <a:r>
              <a:rPr lang="de-AT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</a:t>
            </a:r>
            <a:r>
              <a:rPr lang="de-AT" b="1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Allaussage</a:t>
            </a:r>
            <a:r>
              <a:rPr lang="de-AT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kann man </a:t>
            </a:r>
            <a:r>
              <a:rPr lang="de-AT" b="1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widerlegen</a:t>
            </a:r>
            <a:r>
              <a:rPr lang="de-AT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indem man ein </a:t>
            </a:r>
            <a:r>
              <a:rPr lang="de-AT" b="1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Gegenbeispiel</a:t>
            </a:r>
            <a:r>
              <a:rPr lang="de-AT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angibt.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500"/>
              </a:spcAft>
              <a:buFont typeface="Courier New" panose="02070309020205020404" pitchFamily="49" charset="0"/>
              <a:buChar char="o"/>
            </a:pPr>
            <a:r>
              <a:rPr lang="de-AT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alle ganzen Zahlen gilt, dass sie durch 10 teilbar sind! -&gt; FALSCH: Gegenbeispiel: 3 ist nicht durch 10 teilbar!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5E1601F-F030-4D95-AD77-C3521FEABA15}"/>
                  </a:ext>
                </a:extLst>
              </p:cNvPr>
              <p:cNvSpPr txBox="1"/>
              <p:nvPr/>
            </p:nvSpPr>
            <p:spPr>
              <a:xfrm>
                <a:off x="762000" y="3663442"/>
                <a:ext cx="9144000" cy="10933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"/>
                </a:pPr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 </a:t>
                </a:r>
                <a:r>
                  <a:rPr lang="de-AT" b="1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Existenzaussage</a:t>
                </a:r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kann man </a:t>
                </a:r>
                <a:r>
                  <a:rPr lang="de-AT" b="1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beweisen</a:t>
                </a:r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indem man ein </a:t>
                </a:r>
                <a:r>
                  <a:rPr lang="de-AT" b="1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</a:t>
                </a:r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angibt.</a:t>
                </a:r>
                <a:endParaRPr lang="de-AT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500"/>
                  </a:spcAft>
                  <a:buFont typeface="Courier New" panose="02070309020205020404" pitchFamily="49" charset="0"/>
                  <a:buChar char="o"/>
                </a:pPr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 gibt mindestens eine ganze Zahl x, für die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 spc="25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b="0" i="1" spc="25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b="0" i="1" spc="25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=100</m:t>
                    </m:r>
                  </m:oMath>
                </a14:m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gilt. </a:t>
                </a:r>
                <a:b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Beispiel: x=10 -&gt; </a:t>
                </a:r>
                <a14:m>
                  <m:oMath xmlns:m="http://schemas.openxmlformats.org/officeDocument/2006/math">
                    <m:r>
                      <a:rPr lang="de-AT" b="0" i="1" spc="25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10²=100</m:t>
                    </m:r>
                  </m:oMath>
                </a14:m>
                <a:r>
                  <a:rPr lang="de-AT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-&gt; WAHR!</a:t>
                </a:r>
                <a:endParaRPr lang="de-AT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5E1601F-F030-4D95-AD77-C3521FEABA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663442"/>
                <a:ext cx="9144000" cy="1093376"/>
              </a:xfrm>
              <a:prstGeom prst="rect">
                <a:avLst/>
              </a:prstGeom>
              <a:blipFill>
                <a:blip r:embed="rId4"/>
                <a:stretch>
                  <a:fillRect l="-400" t="-1117" b="-838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76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32E139E0-647C-4CE9-85D7-217EE1EBA2B0}"/>
              </a:ext>
            </a:extLst>
          </p:cNvPr>
          <p:cNvSpPr txBox="1"/>
          <p:nvPr/>
        </p:nvSpPr>
        <p:spPr>
          <a:xfrm>
            <a:off x="581025" y="564085"/>
            <a:ext cx="9144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3) </a:t>
            </a:r>
            <a:r>
              <a:rPr lang="de-AT" sz="1800" spc="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Begründe anhand eines Beispiels, dass die Existenzaussage wahr ist.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6B5112D-A306-4AAD-BADF-DD83FC537C9B}"/>
                  </a:ext>
                </a:extLst>
              </p:cNvPr>
              <p:cNvSpPr txBox="1"/>
              <p:nvPr/>
            </p:nvSpPr>
            <p:spPr>
              <a:xfrm>
                <a:off x="2105025" y="1141434"/>
                <a:ext cx="6096000" cy="6705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ℤ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:3∙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6B5112D-A306-4AAD-BADF-DD83FC537C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025" y="1141434"/>
                <a:ext cx="6096000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990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681</Words>
  <Application>Microsoft Office PowerPoint</Application>
  <PresentationFormat>Breitbild</PresentationFormat>
  <Paragraphs>85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Calibri</vt:lpstr>
      <vt:lpstr>Cambria Math</vt:lpstr>
      <vt:lpstr>Courier New</vt:lpstr>
      <vt:lpstr>Georgia</vt:lpstr>
      <vt:lpstr>Trebuchet MS</vt:lpstr>
      <vt:lpstr>Wingdings</vt:lpstr>
      <vt:lpstr>Holzart</vt:lpstr>
      <vt:lpstr>Aussagen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127</cp:revision>
  <dcterms:created xsi:type="dcterms:W3CDTF">2020-04-09T06:13:57Z</dcterms:created>
  <dcterms:modified xsi:type="dcterms:W3CDTF">2022-11-03T09:56:01Z</dcterms:modified>
</cp:coreProperties>
</file>