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97" r:id="rId3"/>
    <p:sldId id="301" r:id="rId4"/>
    <p:sldId id="307" r:id="rId5"/>
    <p:sldId id="308" r:id="rId6"/>
    <p:sldId id="309" r:id="rId7"/>
    <p:sldId id="310" r:id="rId8"/>
    <p:sldId id="311" r:id="rId9"/>
    <p:sldId id="304" r:id="rId10"/>
    <p:sldId id="291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191E02-C773-4339-9F45-8C9188AAF29E}" v="11" dt="2021-01-28T21:16:18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8956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63296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55078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5943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6063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400109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076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7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Diskriminante</a:t>
            </a:r>
            <a:endParaRPr lang="de-AT" sz="36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Große Lösungsformel</a:t>
            </a:r>
            <a:endParaRPr lang="de-AT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Untertitel 3"/>
          <p:cNvSpPr txBox="1">
            <a:spLocks/>
          </p:cNvSpPr>
          <p:nvPr/>
        </p:nvSpPr>
        <p:spPr>
          <a:xfrm>
            <a:off x="2853833" y="894007"/>
            <a:ext cx="7891272" cy="7218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de-AT" sz="3200" u="sng"/>
              <a:t>Ausblick – nächstes Lernvideo</a:t>
            </a:r>
            <a:endParaRPr lang="de-AT" sz="3200" u="sng" dirty="0"/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quadratischer Gleichungen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/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3a: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100"/>
                  </a:spcAft>
                </a:pPr>
                <a:r>
                  <a:rPr lang="de-AT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3b:</a:t>
                </a:r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  <a:blipFill>
                <a:blip r:embed="rId4"/>
                <a:stretch>
                  <a:fillRect b="-26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llipse 2">
            <a:extLst>
              <a:ext uri="{FF2B5EF4-FFF2-40B4-BE49-F238E27FC236}">
                <a16:creationId xmlns:a16="http://schemas.microsoft.com/office/drawing/2014/main" id="{46F561B7-3734-4764-A728-BA9FD74E8B28}"/>
              </a:ext>
            </a:extLst>
          </p:cNvPr>
          <p:cNvSpPr/>
          <p:nvPr/>
        </p:nvSpPr>
        <p:spPr>
          <a:xfrm>
            <a:off x="485776" y="3686175"/>
            <a:ext cx="11268074" cy="303327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FCFB37B-E445-4E1F-86E0-08CF610790CF}"/>
              </a:ext>
            </a:extLst>
          </p:cNvPr>
          <p:cNvSpPr/>
          <p:nvPr/>
        </p:nvSpPr>
        <p:spPr>
          <a:xfrm>
            <a:off x="1095375" y="989620"/>
            <a:ext cx="8915400" cy="1248755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406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Diskriminante = WERT unter der Wurzel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FDCED66A-1BD7-496F-B355-7396735B47F2}"/>
              </a:ext>
            </a:extLst>
          </p:cNvPr>
          <p:cNvSpPr/>
          <p:nvPr/>
        </p:nvSpPr>
        <p:spPr>
          <a:xfrm>
            <a:off x="900110" y="1059812"/>
            <a:ext cx="103917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Diskriminante D ist der </a:t>
            </a:r>
            <a:r>
              <a:rPr lang="de-AT" sz="2000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 unter der Wurzel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gibt an, wie viele </a:t>
            </a:r>
            <a:r>
              <a:rPr lang="de-AT" sz="2000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reelle Lösungen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eine quadratische Gleichung besitzt.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C8B19E2E-4631-4FB9-BA04-F097661C3430}"/>
                  </a:ext>
                </a:extLst>
              </p:cNvPr>
              <p:cNvSpPr/>
              <p:nvPr/>
            </p:nvSpPr>
            <p:spPr>
              <a:xfrm>
                <a:off x="1254685" y="2079375"/>
                <a:ext cx="18665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C8B19E2E-4631-4FB9-BA04-F097661C34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685" y="2079375"/>
                <a:ext cx="186653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80176CFF-21BD-49A8-9064-C6C14959D717}"/>
                  </a:ext>
                </a:extLst>
              </p:cNvPr>
              <p:cNvSpPr/>
              <p:nvPr/>
            </p:nvSpPr>
            <p:spPr>
              <a:xfrm>
                <a:off x="1267638" y="2938760"/>
                <a:ext cx="2081595" cy="843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sz="24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num>
                            <m:den>
                              <m:r>
                                <a:rPr lang="de-AT" sz="24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80176CFF-21BD-49A8-9064-C6C14959D7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638" y="2938760"/>
                <a:ext cx="2081595" cy="8438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0E1A9CEB-A878-4C29-B4E8-C63E18351234}"/>
                  </a:ext>
                </a:extLst>
              </p:cNvPr>
              <p:cNvSpPr/>
              <p:nvPr/>
            </p:nvSpPr>
            <p:spPr>
              <a:xfrm>
                <a:off x="1398474" y="4411197"/>
                <a:ext cx="1578958" cy="836383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de-AT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0E1A9CEB-A878-4C29-B4E8-C63E183512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474" y="4411197"/>
                <a:ext cx="1578958" cy="8363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6F367716-F062-433D-BC27-66BD098084F0}"/>
                  </a:ext>
                </a:extLst>
              </p:cNvPr>
              <p:cNvSpPr/>
              <p:nvPr/>
            </p:nvSpPr>
            <p:spPr>
              <a:xfrm>
                <a:off x="4877810" y="2079375"/>
                <a:ext cx="257211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6F367716-F062-433D-BC27-66BD098084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810" y="2079375"/>
                <a:ext cx="2572114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CE104E46-8465-43CC-B12F-ED432C9413F5}"/>
                  </a:ext>
                </a:extLst>
              </p:cNvPr>
              <p:cNvSpPr/>
              <p:nvPr/>
            </p:nvSpPr>
            <p:spPr>
              <a:xfrm>
                <a:off x="4266684" y="2899903"/>
                <a:ext cx="3298339" cy="8827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400" b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40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40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4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4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CE104E46-8465-43CC-B12F-ED432C9413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684" y="2899903"/>
                <a:ext cx="3298339" cy="8827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C514631D-6F4E-47CC-B686-1DFA09B6F344}"/>
                  </a:ext>
                </a:extLst>
              </p:cNvPr>
              <p:cNvSpPr/>
              <p:nvPr/>
            </p:nvSpPr>
            <p:spPr>
              <a:xfrm>
                <a:off x="4933979" y="4567778"/>
                <a:ext cx="2459776" cy="52322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𝒂𝒄</m:t>
                      </m:r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C514631D-6F4E-47CC-B686-1DFA09B6F3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3979" y="4567778"/>
                <a:ext cx="2459776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AA6CA4CC-843A-4DB1-B515-336397663453}"/>
                  </a:ext>
                </a:extLst>
              </p:cNvPr>
              <p:cNvSpPr/>
              <p:nvPr/>
            </p:nvSpPr>
            <p:spPr>
              <a:xfrm>
                <a:off x="8713320" y="2079375"/>
                <a:ext cx="242149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𝑝𝑥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AA6CA4CC-843A-4DB1-B515-3363976634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3320" y="2079375"/>
                <a:ext cx="2421497" cy="461665"/>
              </a:xfrm>
              <a:prstGeom prst="rect">
                <a:avLst/>
              </a:prstGeom>
              <a:blipFill>
                <a:blip r:embed="rId10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7E2A3278-ABF9-4D7D-955B-BBF2CF0EA82C}"/>
                  </a:ext>
                </a:extLst>
              </p:cNvPr>
              <p:cNvSpPr/>
              <p:nvPr/>
            </p:nvSpPr>
            <p:spPr>
              <a:xfrm>
                <a:off x="8215757" y="2768937"/>
                <a:ext cx="3369897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40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sz="24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sz="24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24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2400" i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sz="24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4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7E2A3278-ABF9-4D7D-955B-BBF2CF0EA8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5757" y="2768937"/>
                <a:ext cx="3369897" cy="118352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95E8AAC3-6C35-426F-BE3D-3DF9F88CCA5E}"/>
                  </a:ext>
                </a:extLst>
              </p:cNvPr>
              <p:cNvSpPr/>
              <p:nvPr/>
            </p:nvSpPr>
            <p:spPr>
              <a:xfrm>
                <a:off x="8854275" y="4411197"/>
                <a:ext cx="2228687" cy="82227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de-AT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AT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AT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AT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num>
                              <m:den>
                                <m:r>
                                  <a:rPr lang="de-AT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AT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de-AT" sz="2800" dirty="0">
                    <a:solidFill>
                      <a:schemeClr val="tx1"/>
                    </a:solidFill>
                  </a:rPr>
                  <a:t>q</a:t>
                </a:r>
              </a:p>
            </p:txBody>
          </p:sp>
        </mc:Choice>
        <mc:Fallback xmlns=""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95E8AAC3-6C35-426F-BE3D-3DF9F88CCA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4275" y="4411197"/>
                <a:ext cx="2228687" cy="822276"/>
              </a:xfrm>
              <a:prstGeom prst="rect">
                <a:avLst/>
              </a:prstGeom>
              <a:blipFill>
                <a:blip r:embed="rId12"/>
                <a:stretch>
                  <a:fillRect r="-4645" b="-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5431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" grpId="0" animBg="1"/>
      <p:bldP spid="11" grpId="0"/>
      <p:bldP spid="10" grpId="0"/>
      <p:bldP spid="13" grpId="0" animBg="1"/>
      <p:bldP spid="15" grpId="0"/>
      <p:bldP spid="16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271697"/>
            <a:ext cx="11573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Warum entscheidet die Diskriminante über die Anzahl der Lösungen?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F464C883-8AAB-4BC5-A4C9-EF50AB9C90F7}"/>
                  </a:ext>
                </a:extLst>
              </p:cNvPr>
              <p:cNvSpPr/>
              <p:nvPr/>
            </p:nvSpPr>
            <p:spPr>
              <a:xfrm>
                <a:off x="921310" y="893647"/>
                <a:ext cx="18665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F464C883-8AAB-4BC5-A4C9-EF50AB9C90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310" y="893647"/>
                <a:ext cx="186653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86D47D64-6129-4C47-BD89-AC9D9C8582B6}"/>
                  </a:ext>
                </a:extLst>
              </p:cNvPr>
              <p:cNvSpPr/>
              <p:nvPr/>
            </p:nvSpPr>
            <p:spPr>
              <a:xfrm>
                <a:off x="4544435" y="893647"/>
                <a:ext cx="257211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86D47D64-6129-4C47-BD89-AC9D9C8582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435" y="893647"/>
                <a:ext cx="2572114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9D320A8F-72DC-433E-A0D5-CA0536689A42}"/>
                  </a:ext>
                </a:extLst>
              </p:cNvPr>
              <p:cNvSpPr/>
              <p:nvPr/>
            </p:nvSpPr>
            <p:spPr>
              <a:xfrm>
                <a:off x="8379945" y="893647"/>
                <a:ext cx="242149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𝑝𝑥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9D320A8F-72DC-433E-A0D5-CA0536689A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945" y="893647"/>
                <a:ext cx="2421497" cy="461665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F5D65A36-A98E-425B-A499-6C9636F0922C}"/>
                  </a:ext>
                </a:extLst>
              </p:cNvPr>
              <p:cNvSpPr/>
              <p:nvPr/>
            </p:nvSpPr>
            <p:spPr>
              <a:xfrm>
                <a:off x="921310" y="1685420"/>
                <a:ext cx="2081595" cy="843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1" smtClean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sz="24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num>
                            <m:den>
                              <m:r>
                                <a:rPr lang="de-AT" sz="24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F5D65A36-A98E-425B-A499-6C9636F092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310" y="1685420"/>
                <a:ext cx="2081595" cy="84388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8AC22814-4B64-4E99-900A-0612610C6B06}"/>
                  </a:ext>
                </a:extLst>
              </p:cNvPr>
              <p:cNvSpPr/>
              <p:nvPr/>
            </p:nvSpPr>
            <p:spPr>
              <a:xfrm>
                <a:off x="3920356" y="1646563"/>
                <a:ext cx="3298339" cy="8827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400" b="1" smtClean="0">
                              <a:solidFill>
                                <a:srgbClr val="FF0000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40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40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4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4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8AC22814-4B64-4E99-900A-0612610C6B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356" y="1646563"/>
                <a:ext cx="3298339" cy="8827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F8B1F750-4947-4399-B103-7759F5230E44}"/>
                  </a:ext>
                </a:extLst>
              </p:cNvPr>
              <p:cNvSpPr/>
              <p:nvPr/>
            </p:nvSpPr>
            <p:spPr>
              <a:xfrm>
                <a:off x="7869429" y="1515597"/>
                <a:ext cx="3369897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400" i="0" smtClean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sz="24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sz="24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24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2400" i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sz="24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4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F8B1F750-4947-4399-B103-7759F5230E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9429" y="1515597"/>
                <a:ext cx="3369897" cy="11835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>
            <a:extLst>
              <a:ext uri="{FF2B5EF4-FFF2-40B4-BE49-F238E27FC236}">
                <a16:creationId xmlns:a16="http://schemas.microsoft.com/office/drawing/2014/main" id="{2989F6B3-3059-4A04-B9D5-0876DE9E9579}"/>
              </a:ext>
            </a:extLst>
          </p:cNvPr>
          <p:cNvSpPr/>
          <p:nvPr/>
        </p:nvSpPr>
        <p:spPr>
          <a:xfrm>
            <a:off x="309152" y="2859413"/>
            <a:ext cx="11882848" cy="423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200"/>
              </a:spcAft>
            </a:pP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Wurzel der Diskriminante wird </a:t>
            </a:r>
            <a:r>
              <a:rPr lang="de-AT" b="1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einmal addiert 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 </a:t>
            </a:r>
            <a:r>
              <a:rPr lang="de-AT" b="1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einmal subtrahiert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Dadurch ergeben sich </a:t>
            </a: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folgende Lösungsfälle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de-AT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hteck 18">
                <a:extLst>
                  <a:ext uri="{FF2B5EF4-FFF2-40B4-BE49-F238E27FC236}">
                    <a16:creationId xmlns:a16="http://schemas.microsoft.com/office/drawing/2014/main" id="{718B602C-13AF-4ECF-857E-FE44B6055741}"/>
                  </a:ext>
                </a:extLst>
              </p:cNvPr>
              <p:cNvSpPr/>
              <p:nvPr/>
            </p:nvSpPr>
            <p:spPr>
              <a:xfrm>
                <a:off x="2834624" y="4214976"/>
                <a:ext cx="6522748" cy="707886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4000" b="1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de-AT" sz="4000" dirty="0"/>
                  <a:t> Wurzel der Diskriminante</a:t>
                </a:r>
              </a:p>
            </p:txBody>
          </p:sp>
        </mc:Choice>
        <mc:Fallback xmlns="">
          <p:sp>
            <p:nvSpPr>
              <p:cNvPr id="19" name="Rechteck 18">
                <a:extLst>
                  <a:ext uri="{FF2B5EF4-FFF2-40B4-BE49-F238E27FC236}">
                    <a16:creationId xmlns:a16="http://schemas.microsoft.com/office/drawing/2014/main" id="{718B602C-13AF-4ECF-857E-FE44B60557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624" y="4214976"/>
                <a:ext cx="6522748" cy="707886"/>
              </a:xfrm>
              <a:prstGeom prst="rect">
                <a:avLst/>
              </a:prstGeom>
              <a:blipFill>
                <a:blip r:embed="rId10"/>
                <a:stretch>
                  <a:fillRect t="-13115" r="-1860" b="-31148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9219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598236E-7FD4-4DBE-9057-D12091D76609}"/>
                  </a:ext>
                </a:extLst>
              </p:cNvPr>
              <p:cNvSpPr/>
              <p:nvPr/>
            </p:nvSpPr>
            <p:spPr>
              <a:xfrm>
                <a:off x="911785" y="1785156"/>
                <a:ext cx="10167700" cy="12891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30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1. Fall: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es gibt </a:t>
                </a: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reelle Lösung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  <a:spcAft>
                    <a:spcPts val="2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Wurzeln sind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für negative Zahlen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im reellen Zahlenbereich </a:t>
                </a:r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NICHT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definiert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(Erinnerung: </a:t>
                </a:r>
                <a:r>
                  <a:rPr lang="de-AT" i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Definitionsmenge von Termen bei Wurzeln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). Dadurch kann 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quadratische Gleichung keine reellen Lösungen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besitzen.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598236E-7FD4-4DBE-9057-D12091D766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785" y="1785156"/>
                <a:ext cx="10167700" cy="1289199"/>
              </a:xfrm>
              <a:prstGeom prst="rect">
                <a:avLst/>
              </a:prstGeom>
              <a:blipFill>
                <a:blip r:embed="rId3"/>
                <a:stretch>
                  <a:fillRect l="-839" b="-71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C20D3AF5-FFF5-4819-85C9-98D2B54B1269}"/>
                  </a:ext>
                </a:extLst>
              </p:cNvPr>
              <p:cNvSpPr/>
              <p:nvPr/>
            </p:nvSpPr>
            <p:spPr>
              <a:xfrm>
                <a:off x="2834626" y="528801"/>
                <a:ext cx="6522748" cy="707886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4000" b="1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de-AT" sz="4000" dirty="0"/>
                  <a:t> Wurzel der Diskriminante</a:t>
                </a:r>
              </a:p>
            </p:txBody>
          </p:sp>
        </mc:Choice>
        <mc:Fallback xmlns=""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C20D3AF5-FFF5-4819-85C9-98D2B54B12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626" y="528801"/>
                <a:ext cx="6522748" cy="707886"/>
              </a:xfrm>
              <a:prstGeom prst="rect">
                <a:avLst/>
              </a:prstGeom>
              <a:blipFill>
                <a:blip r:embed="rId4"/>
                <a:stretch>
                  <a:fillRect t="-13223" r="-1860" b="-3223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9424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598236E-7FD4-4DBE-9057-D12091D76609}"/>
                  </a:ext>
                </a:extLst>
              </p:cNvPr>
              <p:cNvSpPr/>
              <p:nvPr/>
            </p:nvSpPr>
            <p:spPr>
              <a:xfrm>
                <a:off x="911785" y="1785156"/>
                <a:ext cx="10167700" cy="5327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30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2. Fall: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400" b="0" i="1" u="sng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es gibt </a:t>
                </a: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reelle Lösung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598236E-7FD4-4DBE-9057-D12091D766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785" y="1785156"/>
                <a:ext cx="10167700" cy="532710"/>
              </a:xfrm>
              <a:prstGeom prst="rect">
                <a:avLst/>
              </a:prstGeom>
              <a:blipFill>
                <a:blip r:embed="rId3"/>
                <a:stretch>
                  <a:fillRect l="-839" b="-264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C20D3AF5-FFF5-4819-85C9-98D2B54B1269}"/>
                  </a:ext>
                </a:extLst>
              </p:cNvPr>
              <p:cNvSpPr/>
              <p:nvPr/>
            </p:nvSpPr>
            <p:spPr>
              <a:xfrm>
                <a:off x="2834626" y="528801"/>
                <a:ext cx="6522748" cy="707886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4000" b="1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de-AT" sz="4000" dirty="0"/>
                  <a:t> Wurzel der Diskriminante</a:t>
                </a:r>
              </a:p>
            </p:txBody>
          </p:sp>
        </mc:Choice>
        <mc:Fallback xmlns=""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C20D3AF5-FFF5-4819-85C9-98D2B54B12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626" y="528801"/>
                <a:ext cx="6522748" cy="707886"/>
              </a:xfrm>
              <a:prstGeom prst="rect">
                <a:avLst/>
              </a:prstGeom>
              <a:blipFill>
                <a:blip r:embed="rId4"/>
                <a:stretch>
                  <a:fillRect t="-13223" r="-1860" b="-3223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A6E713D2-DB46-40CD-9C66-3792B46A15FB}"/>
                  </a:ext>
                </a:extLst>
              </p:cNvPr>
              <p:cNvSpPr/>
              <p:nvPr/>
            </p:nvSpPr>
            <p:spPr>
              <a:xfrm>
                <a:off x="378385" y="2404926"/>
                <a:ext cx="11234500" cy="9228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2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gilt: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AT" sz="2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de-AT" sz="20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rad>
                    <m:r>
                      <a:rPr lang="de-AT" sz="2000" b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de-AT" sz="2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Das Ergebnis bleibt gleich, wenn du nun zu einem Term 0 addierst bzw. subtrahierst. 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30000"/>
                  </a:lnSpc>
                  <a:spcAft>
                    <a:spcPts val="2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D.h. </a:t>
                </a:r>
                <a14:m>
                  <m:oMath xmlns:m="http://schemas.openxmlformats.org/officeDocument/2006/math">
                    <m:r>
                      <a:rPr lang="de-AT" sz="20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±</m:t>
                    </m:r>
                    <m:r>
                      <a:rPr lang="de-AT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führt genau zu einer reellen Lösung.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A6E713D2-DB46-40CD-9C66-3792B46A15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85" y="2404926"/>
                <a:ext cx="11234500" cy="922817"/>
              </a:xfrm>
              <a:prstGeom prst="rect">
                <a:avLst/>
              </a:prstGeom>
              <a:blipFill>
                <a:blip r:embed="rId5"/>
                <a:stretch>
                  <a:fillRect b="-112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1786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598236E-7FD4-4DBE-9057-D12091D76609}"/>
                  </a:ext>
                </a:extLst>
              </p:cNvPr>
              <p:cNvSpPr/>
              <p:nvPr/>
            </p:nvSpPr>
            <p:spPr>
              <a:xfrm>
                <a:off x="911785" y="1785156"/>
                <a:ext cx="10167700" cy="5327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30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 Fall: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400" b="0" i="1" u="sng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es gibt </a:t>
                </a: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reelle Lösung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598236E-7FD4-4DBE-9057-D12091D766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785" y="1785156"/>
                <a:ext cx="10167700" cy="532710"/>
              </a:xfrm>
              <a:prstGeom prst="rect">
                <a:avLst/>
              </a:prstGeom>
              <a:blipFill>
                <a:blip r:embed="rId3"/>
                <a:stretch>
                  <a:fillRect l="-839" b="-264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C20D3AF5-FFF5-4819-85C9-98D2B54B1269}"/>
                  </a:ext>
                </a:extLst>
              </p:cNvPr>
              <p:cNvSpPr/>
              <p:nvPr/>
            </p:nvSpPr>
            <p:spPr>
              <a:xfrm>
                <a:off x="2834626" y="528801"/>
                <a:ext cx="6522748" cy="707886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4000" b="1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de-AT" sz="4000" dirty="0"/>
                  <a:t> Wurzel der Diskriminante</a:t>
                </a:r>
              </a:p>
            </p:txBody>
          </p:sp>
        </mc:Choice>
        <mc:Fallback xmlns=""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C20D3AF5-FFF5-4819-85C9-98D2B54B12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626" y="528801"/>
                <a:ext cx="6522748" cy="707886"/>
              </a:xfrm>
              <a:prstGeom prst="rect">
                <a:avLst/>
              </a:prstGeom>
              <a:blipFill>
                <a:blip r:embed="rId4"/>
                <a:stretch>
                  <a:fillRect t="-13223" r="-1860" b="-3223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>
            <a:extLst>
              <a:ext uri="{FF2B5EF4-FFF2-40B4-BE49-F238E27FC236}">
                <a16:creationId xmlns:a16="http://schemas.microsoft.com/office/drawing/2014/main" id="{A543166C-49D3-4B2D-8072-A730C9518C12}"/>
              </a:ext>
            </a:extLst>
          </p:cNvPr>
          <p:cNvSpPr/>
          <p:nvPr/>
        </p:nvSpPr>
        <p:spPr>
          <a:xfrm>
            <a:off x="685800" y="2495461"/>
            <a:ext cx="101677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Wurzel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Diskriminante ist eine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positive, reelle Zahl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Addierst du nun diese Zahl zu einem Term, kommt ein anderes Ergebnis dabei heraus, als wenn du sie subtrahierst. </a:t>
            </a:r>
          </a:p>
          <a:p>
            <a:r>
              <a:rPr lang="de-AT" sz="2000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Daraus ergeben sich zwei verschiedene Lösungen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996763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1457902F-40C7-407E-AE02-27DC9F5BFD6F}"/>
              </a:ext>
            </a:extLst>
          </p:cNvPr>
          <p:cNvSpPr/>
          <p:nvPr/>
        </p:nvSpPr>
        <p:spPr>
          <a:xfrm>
            <a:off x="466725" y="373111"/>
            <a:ext cx="10210800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Gib an, ob die quadratische Gleichung keine, eine oder zwei reelle Lösungen besitzt. Gib jeweils den W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ert der Diskriminante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an! (Du musst die Lösungen NICHT berechnen) 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31C6BEC4-37B8-4AF8-9602-07BDBDF7A9E3}"/>
                  </a:ext>
                </a:extLst>
              </p:cNvPr>
              <p:cNvSpPr/>
              <p:nvPr/>
            </p:nvSpPr>
            <p:spPr>
              <a:xfrm>
                <a:off x="1508976" y="1177409"/>
                <a:ext cx="187653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−64=0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31C6BEC4-37B8-4AF8-9602-07BDBDF7A9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976" y="1177409"/>
                <a:ext cx="1876539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D9E9F34-4E19-4CE5-BF3B-A8E0E28A53E8}"/>
                  </a:ext>
                </a:extLst>
              </p:cNvPr>
              <p:cNvSpPr/>
              <p:nvPr/>
            </p:nvSpPr>
            <p:spPr>
              <a:xfrm>
                <a:off x="7245093" y="1177409"/>
                <a:ext cx="275524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+25=0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D9E9F34-4E19-4CE5-BF3B-A8E0E28A53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5093" y="1177409"/>
                <a:ext cx="2755241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7703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1457902F-40C7-407E-AE02-27DC9F5BFD6F}"/>
              </a:ext>
            </a:extLst>
          </p:cNvPr>
          <p:cNvSpPr/>
          <p:nvPr/>
        </p:nvSpPr>
        <p:spPr>
          <a:xfrm>
            <a:off x="466725" y="373111"/>
            <a:ext cx="10210800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Gib an, ob die quadratische Gleichung keine, eine oder zwei reelle Lösungen besitzt. Gib jeweils den W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ert der Diskriminante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an! (Du musst die Lösungen NICHT berechnen) 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F9930063-3682-4308-838B-6F998301C076}"/>
                  </a:ext>
                </a:extLst>
              </p:cNvPr>
              <p:cNvSpPr/>
              <p:nvPr/>
            </p:nvSpPr>
            <p:spPr>
              <a:xfrm>
                <a:off x="1241788" y="1234559"/>
                <a:ext cx="258532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F9930063-3682-4308-838B-6F998301C0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788" y="1234559"/>
                <a:ext cx="2585323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741F4A55-24AA-4FB5-847E-C1F95706E797}"/>
                  </a:ext>
                </a:extLst>
              </p:cNvPr>
              <p:cNvSpPr/>
              <p:nvPr/>
            </p:nvSpPr>
            <p:spPr>
              <a:xfrm>
                <a:off x="7356001" y="1234559"/>
                <a:ext cx="28145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+8=0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741F4A55-24AA-4FB5-847E-C1F95706E7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6001" y="1234559"/>
                <a:ext cx="2814553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4326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482</Words>
  <Application>Microsoft Office PowerPoint</Application>
  <PresentationFormat>Breitbild</PresentationFormat>
  <Paragraphs>57</Paragraphs>
  <Slides>10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Calibri</vt:lpstr>
      <vt:lpstr>Cambria Math</vt:lpstr>
      <vt:lpstr>Georgia</vt:lpstr>
      <vt:lpstr>Trebuchet MS</vt:lpstr>
      <vt:lpstr>Wingdings</vt:lpstr>
      <vt:lpstr>Holzart</vt:lpstr>
      <vt:lpstr>Quadratische Gleichungen Diskriminante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Quadratische Gleichungen  Große Lösungsformel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Lukas Tegischer</cp:lastModifiedBy>
  <cp:revision>93</cp:revision>
  <dcterms:created xsi:type="dcterms:W3CDTF">2020-04-09T06:13:57Z</dcterms:created>
  <dcterms:modified xsi:type="dcterms:W3CDTF">2021-02-03T17:08:41Z</dcterms:modified>
</cp:coreProperties>
</file>