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97" r:id="rId3"/>
    <p:sldId id="301" r:id="rId4"/>
    <p:sldId id="307" r:id="rId5"/>
    <p:sldId id="308" r:id="rId6"/>
    <p:sldId id="309" r:id="rId7"/>
    <p:sldId id="310" r:id="rId8"/>
    <p:sldId id="311" r:id="rId9"/>
    <p:sldId id="304" r:id="rId10"/>
    <p:sldId id="291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191E02-C773-4339-9F45-8C9188AAF29E}" v="11" dt="2021-01-28T21:16:18.4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D8191E02-C773-4339-9F45-8C9188AAF29E}"/>
    <pc:docChg chg="custSel modSld">
      <pc:chgData name="Tegischer Lukas" userId="f78daebb-0565-485c-bd0e-1cd035e796ff" providerId="ADAL" clId="{D8191E02-C773-4339-9F45-8C9188AAF29E}" dt="2021-01-28T21:16:22.876" v="136" actId="1076"/>
      <pc:docMkLst>
        <pc:docMk/>
      </pc:docMkLst>
      <pc:sldChg chg="modSp">
        <pc:chgData name="Tegischer Lukas" userId="f78daebb-0565-485c-bd0e-1cd035e796ff" providerId="ADAL" clId="{D8191E02-C773-4339-9F45-8C9188AAF29E}" dt="2021-01-28T21:11:23.039" v="33" actId="404"/>
        <pc:sldMkLst>
          <pc:docMk/>
          <pc:sldMk cId="336392357" sldId="256"/>
        </pc:sldMkLst>
        <pc:spChg chg="mod">
          <ac:chgData name="Tegischer Lukas" userId="f78daebb-0565-485c-bd0e-1cd035e796ff" providerId="ADAL" clId="{D8191E02-C773-4339-9F45-8C9188AAF29E}" dt="2021-01-28T21:11:23.039" v="33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3:10.251" v="94" actId="1076"/>
        <pc:sldMkLst>
          <pc:docMk/>
          <pc:sldMk cId="4068653008" sldId="278"/>
        </pc:sldMkLst>
        <pc:spChg chg="mod">
          <ac:chgData name="Tegischer Lukas" userId="f78daebb-0565-485c-bd0e-1cd035e796ff" providerId="ADAL" clId="{D8191E02-C773-4339-9F45-8C9188AAF29E}" dt="2021-01-28T21:13:08.046" v="93" actId="1076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2:12.141" v="77" actId="478"/>
          <ac:spMkLst>
            <pc:docMk/>
            <pc:sldMk cId="4068653008" sldId="278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3:06.349" v="92" actId="1076"/>
          <ac:spMkLst>
            <pc:docMk/>
            <pc:sldMk cId="4068653008" sldId="278"/>
            <ac:spMk id="4" creationId="{2F197079-5C2D-46E6-A2F4-9DC7CB7724D0}"/>
          </ac:spMkLst>
        </pc:spChg>
        <pc:spChg chg="add mod">
          <ac:chgData name="Tegischer Lukas" userId="f78daebb-0565-485c-bd0e-1cd035e796ff" providerId="ADAL" clId="{D8191E02-C773-4339-9F45-8C9188AAF29E}" dt="2021-01-28T21:13:10.251" v="94" actId="1076"/>
          <ac:spMkLst>
            <pc:docMk/>
            <pc:sldMk cId="4068653008" sldId="278"/>
            <ac:spMk id="5" creationId="{A7384EFD-B22A-4B64-9549-ADD68F8143BE}"/>
          </ac:spMkLst>
        </pc:spChg>
      </pc:sldChg>
      <pc:sldChg chg="addSp delSp modSp delAnim">
        <pc:chgData name="Tegischer Lukas" userId="f78daebb-0565-485c-bd0e-1cd035e796ff" providerId="ADAL" clId="{D8191E02-C773-4339-9F45-8C9188AAF29E}" dt="2021-01-28T21:16:22.876" v="136" actId="1076"/>
        <pc:sldMkLst>
          <pc:docMk/>
          <pc:sldMk cId="442268101" sldId="295"/>
        </pc:sldMkLst>
        <pc:spChg chg="mod">
          <ac:chgData name="Tegischer Lukas" userId="f78daebb-0565-485c-bd0e-1cd035e796ff" providerId="ADAL" clId="{D8191E02-C773-4339-9F45-8C9188AAF29E}" dt="2021-01-28T21:16:04.964" v="129" actId="20577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D8191E02-C773-4339-9F45-8C9188AAF29E}" dt="2021-01-28T21:15:40.702" v="95" actId="478"/>
          <ac:spMkLst>
            <pc:docMk/>
            <pc:sldMk cId="442268101" sldId="295"/>
            <ac:spMk id="3" creationId="{AC5C7D7C-9503-43C5-9CDE-B1400118B00B}"/>
          </ac:spMkLst>
        </pc:spChg>
        <pc:spChg chg="add mod">
          <ac:chgData name="Tegischer Lukas" userId="f78daebb-0565-485c-bd0e-1cd035e796ff" providerId="ADAL" clId="{D8191E02-C773-4339-9F45-8C9188AAF29E}" dt="2021-01-28T21:16:22.876" v="136" actId="1076"/>
          <ac:spMkLst>
            <pc:docMk/>
            <pc:sldMk cId="442268101" sldId="295"/>
            <ac:spMk id="4" creationId="{1784B78D-A0CB-4E9E-B187-A6A02F122142}"/>
          </ac:spMkLst>
        </pc:spChg>
        <pc:picChg chg="del">
          <ac:chgData name="Tegischer Lukas" userId="f78daebb-0565-485c-bd0e-1cd035e796ff" providerId="ADAL" clId="{D8191E02-C773-4339-9F45-8C9188AAF29E}" dt="2021-01-28T21:15:41.207" v="96" actId="478"/>
          <ac:picMkLst>
            <pc:docMk/>
            <pc:sldMk cId="442268101" sldId="295"/>
            <ac:picMk id="5" creationId="{4C452FDE-94F3-4F2F-A8C7-1526CC4A48C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488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18956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63296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550785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5943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60636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400109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076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03.02.2021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Relationship Id="rId6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7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89" y="1771135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</a:t>
            </a:r>
            <a:br>
              <a:rPr lang="de-AT" sz="40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3200" b="0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Diskriminante</a:t>
            </a:r>
            <a:endParaRPr lang="de-AT" sz="36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FD6710D9-1CE8-4542-848B-E626712C6E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Quadratische Gleichungen</a:t>
            </a:r>
            <a:br>
              <a:rPr lang="de-AT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Große Lösungsformel</a:t>
            </a:r>
            <a:endParaRPr lang="de-AT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Untertitel 3"/>
          <p:cNvSpPr txBox="1">
            <a:spLocks/>
          </p:cNvSpPr>
          <p:nvPr/>
        </p:nvSpPr>
        <p:spPr>
          <a:xfrm>
            <a:off x="2853833" y="894007"/>
            <a:ext cx="7891272" cy="721895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numCol="1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de-AT" sz="3200" u="sng"/>
              <a:t>Ausblick – nächstes Lernvideo</a:t>
            </a:r>
            <a:endParaRPr lang="de-AT" sz="3200" u="sng" dirty="0"/>
          </a:p>
        </p:txBody>
      </p:sp>
      <p:pic>
        <p:nvPicPr>
          <p:cNvPr id="8" name="Grafik 7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8F2101E0-256F-4B97-9DE7-1F7EED66AB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145" y="4055044"/>
            <a:ext cx="5152648" cy="128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0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14:vortex dir="r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6" name="drumroll.wav"/>
          </p:stSnd>
        </p:sndAc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38324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Lösen quadratischer Gleichungen</a:t>
            </a:r>
          </a:p>
        </p:txBody>
      </p:sp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784B78D-A0CB-4E9E-B187-A6A02F122142}"/>
                  </a:ext>
                </a:extLst>
              </p:cNvPr>
              <p:cNvSpPr/>
              <p:nvPr/>
            </p:nvSpPr>
            <p:spPr>
              <a:xfrm>
                <a:off x="1466850" y="1234309"/>
                <a:ext cx="10725150" cy="49069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Sonderfall</a:t>
                </a: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1: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          (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=0)</m:t>
                    </m:r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 err="1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Sonderfall</a:t>
                </a: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2: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   </m:t>
                    </m:r>
                    <m:d>
                      <m:d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e>
                    </m:d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r>
                  <a:rPr lang="en-US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Fall 3a:</a:t>
                </a:r>
                <a:r>
                  <a:rPr lang="en-US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(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≠0,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≠0,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≠0)</m:t>
                    </m:r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600"/>
                  </a:spcAft>
                </a:pPr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9580">
                  <a:lnSpc>
                    <a:spcPct val="130000"/>
                  </a:lnSpc>
                  <a:spcAft>
                    <a:spcPts val="100"/>
                  </a:spcAft>
                </a:pPr>
                <a:r>
                  <a:rPr lang="de-AT" sz="28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Fall 3b:</a:t>
                </a:r>
                <a:r>
                  <a:rPr lang="de-AT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𝑝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𝑞</m:t>
                    </m:r>
                    <m:r>
                      <a:rPr lang="de-AT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=0                </m:t>
                    </m:r>
                    <m:d>
                      <m:dPr>
                        <m:ctrlP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de-AT" sz="28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=1</m:t>
                        </m:r>
                      </m:e>
                    </m:d>
                  </m:oMath>
                </a14:m>
                <a:endParaRPr lang="de-AT" sz="3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1784B78D-A0CB-4E9E-B187-A6A02F1221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850" y="1234309"/>
                <a:ext cx="10725150" cy="4906984"/>
              </a:xfrm>
              <a:prstGeom prst="rect">
                <a:avLst/>
              </a:prstGeom>
              <a:blipFill>
                <a:blip r:embed="rId4"/>
                <a:stretch>
                  <a:fillRect b="-260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llipse 2">
            <a:extLst>
              <a:ext uri="{FF2B5EF4-FFF2-40B4-BE49-F238E27FC236}">
                <a16:creationId xmlns:a16="http://schemas.microsoft.com/office/drawing/2014/main" id="{46F561B7-3734-4764-A728-BA9FD74E8B28}"/>
              </a:ext>
            </a:extLst>
          </p:cNvPr>
          <p:cNvSpPr/>
          <p:nvPr/>
        </p:nvSpPr>
        <p:spPr>
          <a:xfrm>
            <a:off x="485776" y="3686175"/>
            <a:ext cx="11268074" cy="3033273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FFCFB37B-E445-4E1F-86E0-08CF610790CF}"/>
              </a:ext>
            </a:extLst>
          </p:cNvPr>
          <p:cNvSpPr/>
          <p:nvPr/>
        </p:nvSpPr>
        <p:spPr>
          <a:xfrm>
            <a:off x="1095375" y="989620"/>
            <a:ext cx="8915400" cy="1248755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406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271697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Diskriminante = WERT unter der Wurzel</a:t>
            </a:r>
          </a:p>
        </p:txBody>
      </p:sp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FDCED66A-1BD7-496F-B355-7396735B47F2}"/>
              </a:ext>
            </a:extLst>
          </p:cNvPr>
          <p:cNvSpPr/>
          <p:nvPr/>
        </p:nvSpPr>
        <p:spPr>
          <a:xfrm>
            <a:off x="900110" y="1059812"/>
            <a:ext cx="103917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Diskriminante D ist der </a:t>
            </a:r>
            <a:r>
              <a:rPr lang="de-AT" sz="2000" u="sng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 unter der Wurzel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gibt an, wie viele </a:t>
            </a:r>
            <a:r>
              <a:rPr lang="de-AT" sz="20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reelle Lösungen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eine quadratische Gleichung besitzt.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C8B19E2E-4631-4FB9-BA04-F097661C3430}"/>
                  </a:ext>
                </a:extLst>
              </p:cNvPr>
              <p:cNvSpPr/>
              <p:nvPr/>
            </p:nvSpPr>
            <p:spPr>
              <a:xfrm>
                <a:off x="1254685" y="2079375"/>
                <a:ext cx="18665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8" name="Rechteck 7">
                <a:extLst>
                  <a:ext uri="{FF2B5EF4-FFF2-40B4-BE49-F238E27FC236}">
                    <a16:creationId xmlns:a16="http://schemas.microsoft.com/office/drawing/2014/main" id="{C8B19E2E-4631-4FB9-BA04-F097661C34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685" y="2079375"/>
                <a:ext cx="186653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80176CFF-21BD-49A8-9064-C6C14959D717}"/>
                  </a:ext>
                </a:extLst>
              </p:cNvPr>
              <p:cNvSpPr/>
              <p:nvPr/>
            </p:nvSpPr>
            <p:spPr>
              <a:xfrm>
                <a:off x="1267638" y="2938760"/>
                <a:ext cx="2081595" cy="8438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AT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AT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sz="2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num>
                            <m:den>
                              <m:r>
                                <a:rPr lang="de-AT" sz="2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9" name="Rechteck 8">
                <a:extLst>
                  <a:ext uri="{FF2B5EF4-FFF2-40B4-BE49-F238E27FC236}">
                    <a16:creationId xmlns:a16="http://schemas.microsoft.com/office/drawing/2014/main" id="{80176CFF-21BD-49A8-9064-C6C14959D7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7638" y="2938760"/>
                <a:ext cx="2081595" cy="84388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0E1A9CEB-A878-4C29-B4E8-C63E18351234}"/>
                  </a:ext>
                </a:extLst>
              </p:cNvPr>
              <p:cNvSpPr/>
              <p:nvPr/>
            </p:nvSpPr>
            <p:spPr>
              <a:xfrm>
                <a:off x="1398474" y="4411197"/>
                <a:ext cx="1578958" cy="836383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AT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𝒄</m:t>
                          </m:r>
                        </m:num>
                        <m:den>
                          <m:r>
                            <a:rPr lang="de-AT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de-AT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hteck 2">
                <a:extLst>
                  <a:ext uri="{FF2B5EF4-FFF2-40B4-BE49-F238E27FC236}">
                    <a16:creationId xmlns:a16="http://schemas.microsoft.com/office/drawing/2014/main" id="{0E1A9CEB-A878-4C29-B4E8-C63E183512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8474" y="4411197"/>
                <a:ext cx="1578958" cy="8363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6F367716-F062-433D-BC27-66BD098084F0}"/>
                  </a:ext>
                </a:extLst>
              </p:cNvPr>
              <p:cNvSpPr/>
              <p:nvPr/>
            </p:nvSpPr>
            <p:spPr>
              <a:xfrm>
                <a:off x="4877810" y="2079375"/>
                <a:ext cx="25721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6F367716-F062-433D-BC27-66BD098084F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7810" y="2079375"/>
                <a:ext cx="2572114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CE104E46-8465-43CC-B12F-ED432C9413F5}"/>
                  </a:ext>
                </a:extLst>
              </p:cNvPr>
              <p:cNvSpPr/>
              <p:nvPr/>
            </p:nvSpPr>
            <p:spPr>
              <a:xfrm>
                <a:off x="4266684" y="2899903"/>
                <a:ext cx="3298339" cy="8827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400"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400" b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de-AT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40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40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4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de-AT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24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CE104E46-8465-43CC-B12F-ED432C9413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684" y="2899903"/>
                <a:ext cx="3298339" cy="88274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C514631D-6F4E-47CC-B686-1DFA09B6F344}"/>
                  </a:ext>
                </a:extLst>
              </p:cNvPr>
              <p:cNvSpPr/>
              <p:nvPr/>
            </p:nvSpPr>
            <p:spPr>
              <a:xfrm>
                <a:off x="4933979" y="4567778"/>
                <a:ext cx="2459776" cy="523220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p>
                          <m:r>
                            <a:rPr lang="de-AT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AT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𝒂𝒄</m:t>
                      </m:r>
                    </m:oMath>
                  </m:oMathPara>
                </a14:m>
                <a:endParaRPr lang="de-AT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C514631D-6F4E-47CC-B686-1DFA09B6F3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3979" y="4567778"/>
                <a:ext cx="2459776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AA6CA4CC-843A-4DB1-B515-336397663453}"/>
                  </a:ext>
                </a:extLst>
              </p:cNvPr>
              <p:cNvSpPr/>
              <p:nvPr/>
            </p:nvSpPr>
            <p:spPr>
              <a:xfrm>
                <a:off x="8713320" y="2079375"/>
                <a:ext cx="24214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𝑝𝑥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AA6CA4CC-843A-4DB1-B515-3363976634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3320" y="2079375"/>
                <a:ext cx="2421497" cy="461665"/>
              </a:xfrm>
              <a:prstGeom prst="rect">
                <a:avLst/>
              </a:prstGeom>
              <a:blipFill>
                <a:blip r:embed="rId10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7E2A3278-ABF9-4D7D-955B-BBF2CF0EA82C}"/>
                  </a:ext>
                </a:extLst>
              </p:cNvPr>
              <p:cNvSpPr/>
              <p:nvPr/>
            </p:nvSpPr>
            <p:spPr>
              <a:xfrm>
                <a:off x="8215757" y="2768937"/>
                <a:ext cx="3369897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z="240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AT" sz="24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sz="2400" i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sz="24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4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rad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7E2A3278-ABF9-4D7D-955B-BBF2CF0EA8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5757" y="2768937"/>
                <a:ext cx="3369897" cy="118352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hteck 16">
                <a:extLst>
                  <a:ext uri="{FF2B5EF4-FFF2-40B4-BE49-F238E27FC236}">
                    <a16:creationId xmlns:a16="http://schemas.microsoft.com/office/drawing/2014/main" id="{95E8AAC3-6C35-426F-BE3D-3DF9F88CCA5E}"/>
                  </a:ext>
                </a:extLst>
              </p:cNvPr>
              <p:cNvSpPr/>
              <p:nvPr/>
            </p:nvSpPr>
            <p:spPr>
              <a:xfrm>
                <a:off x="8854275" y="4411197"/>
                <a:ext cx="2228687" cy="822276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𝑫</m:t>
                    </m:r>
                    <m:r>
                      <a:rPr lang="de-AT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de-AT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de-AT" sz="28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de-AT" sz="2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de-AT" sz="2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𝒑</m:t>
                                </m:r>
                              </m:num>
                              <m:den>
                                <m:r>
                                  <a:rPr lang="de-AT" sz="2800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de-AT" sz="28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de-AT" sz="28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−</m:t>
                    </m:r>
                  </m:oMath>
                </a14:m>
                <a:r>
                  <a:rPr lang="de-AT" sz="2800" dirty="0">
                    <a:solidFill>
                      <a:schemeClr val="tx1"/>
                    </a:solidFill>
                  </a:rPr>
                  <a:t>q</a:t>
                </a:r>
              </a:p>
            </p:txBody>
          </p:sp>
        </mc:Choice>
        <mc:Fallback xmlns="">
          <p:sp>
            <p:nvSpPr>
              <p:cNvPr id="17" name="Rechteck 16">
                <a:extLst>
                  <a:ext uri="{FF2B5EF4-FFF2-40B4-BE49-F238E27FC236}">
                    <a16:creationId xmlns:a16="http://schemas.microsoft.com/office/drawing/2014/main" id="{95E8AAC3-6C35-426F-BE3D-3DF9F88CCA5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4275" y="4411197"/>
                <a:ext cx="2228687" cy="822276"/>
              </a:xfrm>
              <a:prstGeom prst="rect">
                <a:avLst/>
              </a:prstGeom>
              <a:blipFill>
                <a:blip r:embed="rId12"/>
                <a:stretch>
                  <a:fillRect r="-4645" b="-666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5431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3" grpId="0" animBg="1"/>
      <p:bldP spid="11" grpId="0"/>
      <p:bldP spid="10" grpId="0"/>
      <p:bldP spid="13" grpId="0" animBg="1"/>
      <p:bldP spid="15" grpId="0"/>
      <p:bldP spid="16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271697"/>
            <a:ext cx="115736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Warum entscheidet die Diskriminante über die Anzahl der Lösungen?</a:t>
            </a:r>
          </a:p>
        </p:txBody>
      </p:sp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F464C883-8AAB-4BC5-A4C9-EF50AB9C90F7}"/>
                  </a:ext>
                </a:extLst>
              </p:cNvPr>
              <p:cNvSpPr/>
              <p:nvPr/>
            </p:nvSpPr>
            <p:spPr>
              <a:xfrm>
                <a:off x="921310" y="893647"/>
                <a:ext cx="186653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0" name="Rechteck 9">
                <a:extLst>
                  <a:ext uri="{FF2B5EF4-FFF2-40B4-BE49-F238E27FC236}">
                    <a16:creationId xmlns:a16="http://schemas.microsoft.com/office/drawing/2014/main" id="{F464C883-8AAB-4BC5-A4C9-EF50AB9C90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310" y="893647"/>
                <a:ext cx="1866537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86D47D64-6129-4C47-BD89-AC9D9C8582B6}"/>
                  </a:ext>
                </a:extLst>
              </p:cNvPr>
              <p:cNvSpPr/>
              <p:nvPr/>
            </p:nvSpPr>
            <p:spPr>
              <a:xfrm>
                <a:off x="4544435" y="893647"/>
                <a:ext cx="257211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1" name="Rechteck 10">
                <a:extLst>
                  <a:ext uri="{FF2B5EF4-FFF2-40B4-BE49-F238E27FC236}">
                    <a16:creationId xmlns:a16="http://schemas.microsoft.com/office/drawing/2014/main" id="{86D47D64-6129-4C47-BD89-AC9D9C8582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435" y="893647"/>
                <a:ext cx="2572114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9D320A8F-72DC-433E-A0D5-CA0536689A42}"/>
                  </a:ext>
                </a:extLst>
              </p:cNvPr>
              <p:cNvSpPr/>
              <p:nvPr/>
            </p:nvSpPr>
            <p:spPr>
              <a:xfrm>
                <a:off x="8379945" y="893647"/>
                <a:ext cx="2421497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 smtClean="0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𝑝𝑥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2" name="Rechteck 11">
                <a:extLst>
                  <a:ext uri="{FF2B5EF4-FFF2-40B4-BE49-F238E27FC236}">
                    <a16:creationId xmlns:a16="http://schemas.microsoft.com/office/drawing/2014/main" id="{9D320A8F-72DC-433E-A0D5-CA0536689A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79945" y="893647"/>
                <a:ext cx="2421497" cy="461665"/>
              </a:xfrm>
              <a:prstGeom prst="rect">
                <a:avLst/>
              </a:prstGeom>
              <a:blipFill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F5D65A36-A98E-425B-A499-6C9636F0922C}"/>
                  </a:ext>
                </a:extLst>
              </p:cNvPr>
              <p:cNvSpPr/>
              <p:nvPr/>
            </p:nvSpPr>
            <p:spPr>
              <a:xfrm>
                <a:off x="921310" y="1685420"/>
                <a:ext cx="2081595" cy="8438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400" b="1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AT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AT" sz="24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AT" sz="2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AT" sz="2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𝒄</m:t>
                              </m:r>
                            </m:num>
                            <m:den>
                              <m:r>
                                <a:rPr lang="de-AT" sz="2400" b="1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den>
                          </m:f>
                        </m:e>
                      </m:rad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3" name="Rechteck 12">
                <a:extLst>
                  <a:ext uri="{FF2B5EF4-FFF2-40B4-BE49-F238E27FC236}">
                    <a16:creationId xmlns:a16="http://schemas.microsoft.com/office/drawing/2014/main" id="{F5D65A36-A98E-425B-A499-6C9636F092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310" y="1685420"/>
                <a:ext cx="2081595" cy="84388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8AC22814-4B64-4E99-900A-0612610C6B06}"/>
                  </a:ext>
                </a:extLst>
              </p:cNvPr>
              <p:cNvSpPr/>
              <p:nvPr/>
            </p:nvSpPr>
            <p:spPr>
              <a:xfrm>
                <a:off x="3920356" y="1646563"/>
                <a:ext cx="3298339" cy="8827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i="1">
                              <a:latin typeface="Cambria Math" panose="02040503050406030204" pitchFamily="18" charset="0"/>
                              <a:cs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400">
                          <a:latin typeface="Cambria Math" panose="02040503050406030204" pitchFamily="18" charset="0"/>
                          <a:ea typeface="Calibri" panose="020F0502020204030204" pitchFamily="34" charset="0"/>
                          <a:cs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𝑏</m:t>
                          </m:r>
                          <m:r>
                            <a:rPr lang="de-AT" sz="2400" b="1" smtClean="0">
                              <a:solidFill>
                                <a:srgbClr val="FF0000"/>
                              </a:solidFill>
                              <a:highlight>
                                <a:srgbClr val="FFFF00"/>
                              </a:highlight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de-AT" sz="24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de-AT" sz="240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AT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de-AT" sz="240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de-AT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AT" sz="240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de-AT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mbria Math" panose="02040503050406030204" pitchFamily="18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de-AT" sz="2400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2</m:t>
                          </m:r>
                          <m:r>
                            <a:rPr lang="de-AT" sz="2400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15" name="Rechteck 14">
                <a:extLst>
                  <a:ext uri="{FF2B5EF4-FFF2-40B4-BE49-F238E27FC236}">
                    <a16:creationId xmlns:a16="http://schemas.microsoft.com/office/drawing/2014/main" id="{8AC22814-4B64-4E99-900A-0612610C6B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0356" y="1646563"/>
                <a:ext cx="3298339" cy="88274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F8B1F750-4947-4399-B103-7759F5230E44}"/>
                  </a:ext>
                </a:extLst>
              </p:cNvPr>
              <p:cNvSpPr/>
              <p:nvPr/>
            </p:nvSpPr>
            <p:spPr>
              <a:xfrm>
                <a:off x="7869429" y="1515597"/>
                <a:ext cx="3369897" cy="11835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de-AT" sz="2400" i="0" smtClean="0">
                          <a:solidFill>
                            <a:srgbClr val="FF0000"/>
                          </a:solidFill>
                          <a:highlight>
                            <a:srgbClr val="FFFF00"/>
                          </a:highlight>
                          <a:latin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de-AT" sz="24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de-AT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AT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AT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num>
                                    <m:den>
                                      <m:r>
                                        <a:rPr lang="de-AT" sz="2400" i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de-AT" sz="2400" i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de-AT" sz="2400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</m:rad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Rechteck 15">
                <a:extLst>
                  <a:ext uri="{FF2B5EF4-FFF2-40B4-BE49-F238E27FC236}">
                    <a16:creationId xmlns:a16="http://schemas.microsoft.com/office/drawing/2014/main" id="{F8B1F750-4947-4399-B103-7759F5230E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69429" y="1515597"/>
                <a:ext cx="3369897" cy="118352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hteck 2">
            <a:extLst>
              <a:ext uri="{FF2B5EF4-FFF2-40B4-BE49-F238E27FC236}">
                <a16:creationId xmlns:a16="http://schemas.microsoft.com/office/drawing/2014/main" id="{2989F6B3-3059-4A04-B9D5-0876DE9E9579}"/>
              </a:ext>
            </a:extLst>
          </p:cNvPr>
          <p:cNvSpPr/>
          <p:nvPr/>
        </p:nvSpPr>
        <p:spPr>
          <a:xfrm>
            <a:off x="309152" y="2859413"/>
            <a:ext cx="11882848" cy="423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Aft>
                <a:spcPts val="200"/>
              </a:spcAft>
            </a:pP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Wurzel der Diskriminante wird </a:t>
            </a:r>
            <a:r>
              <a:rPr lang="de-AT" b="1" u="sng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einmal addiert 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 </a:t>
            </a:r>
            <a:r>
              <a:rPr lang="de-AT" b="1" u="sng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einmal subtrahiert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Dadurch ergeben sich </a:t>
            </a:r>
            <a:r>
              <a:rPr lang="de-AT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folgende Lösungsfälle</a:t>
            </a:r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de-AT" sz="24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hteck 18">
                <a:extLst>
                  <a:ext uri="{FF2B5EF4-FFF2-40B4-BE49-F238E27FC236}">
                    <a16:creationId xmlns:a16="http://schemas.microsoft.com/office/drawing/2014/main" id="{718B602C-13AF-4ECF-857E-FE44B6055741}"/>
                  </a:ext>
                </a:extLst>
              </p:cNvPr>
              <p:cNvSpPr/>
              <p:nvPr/>
            </p:nvSpPr>
            <p:spPr>
              <a:xfrm>
                <a:off x="2834624" y="4214976"/>
                <a:ext cx="6522748" cy="707886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4000" b="1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de-AT" sz="4000" dirty="0"/>
                  <a:t> Wurzel der Diskriminante</a:t>
                </a:r>
              </a:p>
            </p:txBody>
          </p:sp>
        </mc:Choice>
        <mc:Fallback xmlns="">
          <p:sp>
            <p:nvSpPr>
              <p:cNvPr id="19" name="Rechteck 18">
                <a:extLst>
                  <a:ext uri="{FF2B5EF4-FFF2-40B4-BE49-F238E27FC236}">
                    <a16:creationId xmlns:a16="http://schemas.microsoft.com/office/drawing/2014/main" id="{718B602C-13AF-4ECF-857E-FE44B60557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624" y="4214976"/>
                <a:ext cx="6522748" cy="707886"/>
              </a:xfrm>
              <a:prstGeom prst="rect">
                <a:avLst/>
              </a:prstGeom>
              <a:blipFill>
                <a:blip r:embed="rId10"/>
                <a:stretch>
                  <a:fillRect t="-13115" r="-1860" b="-31148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9219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598236E-7FD4-4DBE-9057-D12091D76609}"/>
                  </a:ext>
                </a:extLst>
              </p:cNvPr>
              <p:cNvSpPr/>
              <p:nvPr/>
            </p:nvSpPr>
            <p:spPr>
              <a:xfrm>
                <a:off x="911785" y="1785156"/>
                <a:ext cx="10167700" cy="12891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30000"/>
                  </a:lnSpc>
                  <a:spcAft>
                    <a:spcPts val="200"/>
                  </a:spcAft>
                  <a:buFont typeface="Wingdings" panose="05000000000000000000" pitchFamily="2" charset="2"/>
                  <a:buChar char=""/>
                </a:pP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1. Fall:</a:t>
                </a:r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de-AT" sz="24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&lt;0</m:t>
                    </m:r>
                  </m:oMath>
                </a14:m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es gibt </a:t>
                </a: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keine</a:t>
                </a:r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reelle Lösung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30000"/>
                  </a:lnSpc>
                  <a:spcAft>
                    <a:spcPts val="200"/>
                  </a:spcAft>
                </a:pP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Wurzeln sind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für negative Zahlen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im reellen Zahlenbereich </a:t>
                </a:r>
                <a:r>
                  <a:rPr lang="de-AT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NICHT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definiert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(Erinnerung: </a:t>
                </a:r>
                <a:r>
                  <a:rPr lang="de-AT" i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Definitionsmenge von Termen bei Wurzeln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). Dadurch kann die </a:t>
                </a:r>
                <a:r>
                  <a:rPr lang="de-AT" b="1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quadratische Gleichung keine reellen Lösungen </a:t>
                </a:r>
                <a:r>
                  <a:rPr lang="de-AT" dirty="0"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besitzen.</a:t>
                </a:r>
                <a:endParaRPr lang="de-AT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598236E-7FD4-4DBE-9057-D12091D766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785" y="1785156"/>
                <a:ext cx="10167700" cy="1289199"/>
              </a:xfrm>
              <a:prstGeom prst="rect">
                <a:avLst/>
              </a:prstGeom>
              <a:blipFill>
                <a:blip r:embed="rId3"/>
                <a:stretch>
                  <a:fillRect l="-839" b="-7109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hteck 16">
                <a:extLst>
                  <a:ext uri="{FF2B5EF4-FFF2-40B4-BE49-F238E27FC236}">
                    <a16:creationId xmlns:a16="http://schemas.microsoft.com/office/drawing/2014/main" id="{C20D3AF5-FFF5-4819-85C9-98D2B54B1269}"/>
                  </a:ext>
                </a:extLst>
              </p:cNvPr>
              <p:cNvSpPr/>
              <p:nvPr/>
            </p:nvSpPr>
            <p:spPr>
              <a:xfrm>
                <a:off x="2834626" y="528801"/>
                <a:ext cx="6522748" cy="707886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4000" b="1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de-AT" sz="4000" dirty="0"/>
                  <a:t> Wurzel der Diskriminante</a:t>
                </a:r>
              </a:p>
            </p:txBody>
          </p:sp>
        </mc:Choice>
        <mc:Fallback xmlns="">
          <p:sp>
            <p:nvSpPr>
              <p:cNvPr id="17" name="Rechteck 16">
                <a:extLst>
                  <a:ext uri="{FF2B5EF4-FFF2-40B4-BE49-F238E27FC236}">
                    <a16:creationId xmlns:a16="http://schemas.microsoft.com/office/drawing/2014/main" id="{C20D3AF5-FFF5-4819-85C9-98D2B54B12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626" y="528801"/>
                <a:ext cx="6522748" cy="707886"/>
              </a:xfrm>
              <a:prstGeom prst="rect">
                <a:avLst/>
              </a:prstGeom>
              <a:blipFill>
                <a:blip r:embed="rId4"/>
                <a:stretch>
                  <a:fillRect t="-13223" r="-1860" b="-32231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9424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598236E-7FD4-4DBE-9057-D12091D76609}"/>
                  </a:ext>
                </a:extLst>
              </p:cNvPr>
              <p:cNvSpPr/>
              <p:nvPr/>
            </p:nvSpPr>
            <p:spPr>
              <a:xfrm>
                <a:off x="911785" y="1785156"/>
                <a:ext cx="10167700" cy="5327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30000"/>
                  </a:lnSpc>
                  <a:spcAft>
                    <a:spcPts val="200"/>
                  </a:spcAft>
                  <a:buFont typeface="Wingdings" panose="05000000000000000000" pitchFamily="2" charset="2"/>
                  <a:buChar char=""/>
                </a:pP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2. Fall:</a:t>
                </a:r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de-AT" sz="2400" b="0" i="1" u="sng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4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es gibt </a:t>
                </a: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eine</a:t>
                </a:r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reelle Lösung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598236E-7FD4-4DBE-9057-D12091D766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785" y="1785156"/>
                <a:ext cx="10167700" cy="532710"/>
              </a:xfrm>
              <a:prstGeom prst="rect">
                <a:avLst/>
              </a:prstGeom>
              <a:blipFill>
                <a:blip r:embed="rId3"/>
                <a:stretch>
                  <a:fillRect l="-839" b="-264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hteck 16">
                <a:extLst>
                  <a:ext uri="{FF2B5EF4-FFF2-40B4-BE49-F238E27FC236}">
                    <a16:creationId xmlns:a16="http://schemas.microsoft.com/office/drawing/2014/main" id="{C20D3AF5-FFF5-4819-85C9-98D2B54B1269}"/>
                  </a:ext>
                </a:extLst>
              </p:cNvPr>
              <p:cNvSpPr/>
              <p:nvPr/>
            </p:nvSpPr>
            <p:spPr>
              <a:xfrm>
                <a:off x="2834626" y="528801"/>
                <a:ext cx="6522748" cy="707886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4000" b="1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de-AT" sz="4000" dirty="0"/>
                  <a:t> Wurzel der Diskriminante</a:t>
                </a:r>
              </a:p>
            </p:txBody>
          </p:sp>
        </mc:Choice>
        <mc:Fallback xmlns="">
          <p:sp>
            <p:nvSpPr>
              <p:cNvPr id="17" name="Rechteck 16">
                <a:extLst>
                  <a:ext uri="{FF2B5EF4-FFF2-40B4-BE49-F238E27FC236}">
                    <a16:creationId xmlns:a16="http://schemas.microsoft.com/office/drawing/2014/main" id="{C20D3AF5-FFF5-4819-85C9-98D2B54B12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626" y="528801"/>
                <a:ext cx="6522748" cy="707886"/>
              </a:xfrm>
              <a:prstGeom prst="rect">
                <a:avLst/>
              </a:prstGeom>
              <a:blipFill>
                <a:blip r:embed="rId4"/>
                <a:stretch>
                  <a:fillRect t="-13223" r="-1860" b="-32231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A6E713D2-DB46-40CD-9C66-3792B46A15FB}"/>
                  </a:ext>
                </a:extLst>
              </p:cNvPr>
              <p:cNvSpPr/>
              <p:nvPr/>
            </p:nvSpPr>
            <p:spPr>
              <a:xfrm>
                <a:off x="378385" y="2404926"/>
                <a:ext cx="11234500" cy="9228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30000"/>
                  </a:lnSpc>
                  <a:spcAft>
                    <a:spcPts val="200"/>
                  </a:spcAft>
                </a:pP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Es gilt: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de-AT" sz="20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de-AT" sz="20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𝟎</m:t>
                        </m:r>
                      </m:e>
                    </m:rad>
                    <m:r>
                      <a:rPr lang="de-AT" sz="2000" b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2000" b="1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  <m:r>
                      <a:rPr lang="de-AT" sz="200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Das Ergebnis bleibt gleich, wenn du nun zu einem Term 0 addierst bzw. subtrahierst. 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30000"/>
                  </a:lnSpc>
                  <a:spcAft>
                    <a:spcPts val="200"/>
                  </a:spcAft>
                </a:pPr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D.h. </a:t>
                </a:r>
                <a14:m>
                  <m:oMath xmlns:m="http://schemas.openxmlformats.org/officeDocument/2006/math">
                    <m:r>
                      <a:rPr lang="de-AT" sz="2000" b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mbria Math" panose="02040503050406030204" pitchFamily="18" charset="0"/>
                      </a:rPr>
                      <m:t>±</m:t>
                    </m:r>
                    <m:r>
                      <a:rPr lang="de-AT" sz="2000" b="1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𝟎</m:t>
                    </m:r>
                  </m:oMath>
                </a14:m>
                <a:r>
                  <a:rPr lang="de-AT" sz="20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führt genau zu einer reellen Lösung.</a:t>
                </a:r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hteck 1">
                <a:extLst>
                  <a:ext uri="{FF2B5EF4-FFF2-40B4-BE49-F238E27FC236}">
                    <a16:creationId xmlns:a16="http://schemas.microsoft.com/office/drawing/2014/main" id="{A6E713D2-DB46-40CD-9C66-3792B46A15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85" y="2404926"/>
                <a:ext cx="11234500" cy="922817"/>
              </a:xfrm>
              <a:prstGeom prst="rect">
                <a:avLst/>
              </a:prstGeom>
              <a:blipFill>
                <a:blip r:embed="rId5"/>
                <a:stretch>
                  <a:fillRect b="-112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17866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598236E-7FD4-4DBE-9057-D12091D76609}"/>
                  </a:ext>
                </a:extLst>
              </p:cNvPr>
              <p:cNvSpPr/>
              <p:nvPr/>
            </p:nvSpPr>
            <p:spPr>
              <a:xfrm>
                <a:off x="911785" y="1785156"/>
                <a:ext cx="10167700" cy="5327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0" indent="-342900">
                  <a:lnSpc>
                    <a:spcPct val="130000"/>
                  </a:lnSpc>
                  <a:spcAft>
                    <a:spcPts val="200"/>
                  </a:spcAft>
                  <a:buFont typeface="Wingdings" panose="05000000000000000000" pitchFamily="2" charset="2"/>
                  <a:buChar char=""/>
                </a:pP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3. Fall:</a:t>
                </a:r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AT" sz="24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𝐷</m:t>
                    </m:r>
                    <m:r>
                      <a:rPr lang="de-AT" sz="2400" b="0" i="1" u="sng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de-AT" sz="2400" i="1" u="sng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es gibt </a:t>
                </a:r>
                <a:r>
                  <a:rPr lang="de-AT" sz="2400" b="1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zwei</a:t>
                </a:r>
                <a:r>
                  <a:rPr lang="de-AT" sz="2400" u="sng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reelle Lösung</a:t>
                </a:r>
                <a:endParaRPr lang="de-AT" sz="3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598236E-7FD4-4DBE-9057-D12091D766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785" y="1785156"/>
                <a:ext cx="10167700" cy="532710"/>
              </a:xfrm>
              <a:prstGeom prst="rect">
                <a:avLst/>
              </a:prstGeom>
              <a:blipFill>
                <a:blip r:embed="rId3"/>
                <a:stretch>
                  <a:fillRect l="-839" b="-264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hteck 16">
                <a:extLst>
                  <a:ext uri="{FF2B5EF4-FFF2-40B4-BE49-F238E27FC236}">
                    <a16:creationId xmlns:a16="http://schemas.microsoft.com/office/drawing/2014/main" id="{C20D3AF5-FFF5-4819-85C9-98D2B54B1269}"/>
                  </a:ext>
                </a:extLst>
              </p:cNvPr>
              <p:cNvSpPr/>
              <p:nvPr/>
            </p:nvSpPr>
            <p:spPr>
              <a:xfrm>
                <a:off x="2834626" y="528801"/>
                <a:ext cx="6522748" cy="707886"/>
              </a:xfrm>
              <a:prstGeom prst="rect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AT" sz="4000" b="1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  <a:latin typeface="Cambria Math" panose="02040503050406030204" pitchFamily="18" charset="0"/>
                        <a:ea typeface="Calibri" panose="020F0502020204030204" pitchFamily="34" charset="0"/>
                        <a:cs typeface="Cambria Math" panose="02040503050406030204" pitchFamily="18" charset="0"/>
                      </a:rPr>
                      <m:t>±</m:t>
                    </m:r>
                  </m:oMath>
                </a14:m>
                <a:r>
                  <a:rPr lang="de-AT" sz="4000" dirty="0"/>
                  <a:t> Wurzel der Diskriminante</a:t>
                </a:r>
              </a:p>
            </p:txBody>
          </p:sp>
        </mc:Choice>
        <mc:Fallback xmlns="">
          <p:sp>
            <p:nvSpPr>
              <p:cNvPr id="17" name="Rechteck 16">
                <a:extLst>
                  <a:ext uri="{FF2B5EF4-FFF2-40B4-BE49-F238E27FC236}">
                    <a16:creationId xmlns:a16="http://schemas.microsoft.com/office/drawing/2014/main" id="{C20D3AF5-FFF5-4819-85C9-98D2B54B126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4626" y="528801"/>
                <a:ext cx="6522748" cy="707886"/>
              </a:xfrm>
              <a:prstGeom prst="rect">
                <a:avLst/>
              </a:prstGeom>
              <a:blipFill>
                <a:blip r:embed="rId4"/>
                <a:stretch>
                  <a:fillRect t="-13223" r="-1860" b="-32231"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hteck 2">
            <a:extLst>
              <a:ext uri="{FF2B5EF4-FFF2-40B4-BE49-F238E27FC236}">
                <a16:creationId xmlns:a16="http://schemas.microsoft.com/office/drawing/2014/main" id="{A543166C-49D3-4B2D-8072-A730C9518C12}"/>
              </a:ext>
            </a:extLst>
          </p:cNvPr>
          <p:cNvSpPr/>
          <p:nvPr/>
        </p:nvSpPr>
        <p:spPr>
          <a:xfrm>
            <a:off x="685800" y="2495461"/>
            <a:ext cx="101677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AT" sz="2000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Wurzel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 Diskriminante ist eine </a:t>
            </a:r>
            <a:r>
              <a:rPr lang="de-AT" sz="2000" b="1" dirty="0"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positive, reelle Zahl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Addierst du nun diese Zahl zu einem Term, kommt ein anderes Ergebnis dabei heraus, als wenn du sie subtrahierst. </a:t>
            </a:r>
          </a:p>
          <a:p>
            <a:r>
              <a:rPr lang="de-AT" sz="2000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Daraus ergeben sich zwei verschiedene Lösungen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2996763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1457902F-40C7-407E-AE02-27DC9F5BFD6F}"/>
              </a:ext>
            </a:extLst>
          </p:cNvPr>
          <p:cNvSpPr/>
          <p:nvPr/>
        </p:nvSpPr>
        <p:spPr>
          <a:xfrm>
            <a:off x="466725" y="373111"/>
            <a:ext cx="10210800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Gib an, ob die quadratische Gleichung keine, eine oder zwei reelle Lösungen besitzt. Gib jeweils den W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ert der Diskriminante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an! (Du musst die Lösungen NICHT berechnen) 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31C6BEC4-37B8-4AF8-9602-07BDBDF7A9E3}"/>
                  </a:ext>
                </a:extLst>
              </p:cNvPr>
              <p:cNvSpPr/>
              <p:nvPr/>
            </p:nvSpPr>
            <p:spPr>
              <a:xfrm>
                <a:off x="1508976" y="1177409"/>
                <a:ext cx="187653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−64=0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31C6BEC4-37B8-4AF8-9602-07BDBDF7A9E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8976" y="1177409"/>
                <a:ext cx="1876539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D9E9F34-4E19-4CE5-BF3B-A8E0E28A53E8}"/>
                  </a:ext>
                </a:extLst>
              </p:cNvPr>
              <p:cNvSpPr/>
              <p:nvPr/>
            </p:nvSpPr>
            <p:spPr>
              <a:xfrm>
                <a:off x="7245093" y="1177409"/>
                <a:ext cx="2755241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+12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+25=0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8D9E9F34-4E19-4CE5-BF3B-A8E0E28A53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5093" y="1177409"/>
                <a:ext cx="275524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7703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3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53D7308-DE5D-4085-8981-CCF5F27D166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0056" y="138551"/>
            <a:ext cx="948369" cy="851069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1457902F-40C7-407E-AE02-27DC9F5BFD6F}"/>
              </a:ext>
            </a:extLst>
          </p:cNvPr>
          <p:cNvSpPr/>
          <p:nvPr/>
        </p:nvSpPr>
        <p:spPr>
          <a:xfrm>
            <a:off x="466725" y="373111"/>
            <a:ext cx="10210800" cy="671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Bsp.) 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Gib an, ob die quadratische Gleichung keine, eine oder zwei reelle Lösungen besitzt. Gib jeweils den W</a:t>
            </a:r>
            <a:r>
              <a:rPr lang="de-AT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ert der Diskriminante</a:t>
            </a:r>
            <a:r>
              <a:rPr lang="de-AT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an! (Du musst die Lösungen NICHT berechnen) 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F9930063-3682-4308-838B-6F998301C076}"/>
                  </a:ext>
                </a:extLst>
              </p:cNvPr>
              <p:cNvSpPr/>
              <p:nvPr/>
            </p:nvSpPr>
            <p:spPr>
              <a:xfrm>
                <a:off x="1241788" y="1234559"/>
                <a:ext cx="258532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+2=0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F9930063-3682-4308-838B-6F998301C07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1788" y="1234559"/>
                <a:ext cx="2585323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741F4A55-24AA-4FB5-847E-C1F95706E797}"/>
                  </a:ext>
                </a:extLst>
              </p:cNvPr>
              <p:cNvSpPr/>
              <p:nvPr/>
            </p:nvSpPr>
            <p:spPr>
              <a:xfrm>
                <a:off x="7356001" y="1234559"/>
                <a:ext cx="281455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rgbClr val="836967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de-AT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de-AT" sz="2400" i="0">
                          <a:latin typeface="Cambria Math" panose="02040503050406030204" pitchFamily="18" charset="0"/>
                        </a:rPr>
                        <m:t>+8=0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7" name="Rechteck 6">
                <a:extLst>
                  <a:ext uri="{FF2B5EF4-FFF2-40B4-BE49-F238E27FC236}">
                    <a16:creationId xmlns:a16="http://schemas.microsoft.com/office/drawing/2014/main" id="{741F4A55-24AA-4FB5-847E-C1F95706E7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6001" y="1234559"/>
                <a:ext cx="2814553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4326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482</Words>
  <Application>Microsoft Office PowerPoint</Application>
  <PresentationFormat>Breitbild</PresentationFormat>
  <Paragraphs>57</Paragraphs>
  <Slides>10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6" baseType="lpstr">
      <vt:lpstr>Calibri</vt:lpstr>
      <vt:lpstr>Cambria Math</vt:lpstr>
      <vt:lpstr>Georgia</vt:lpstr>
      <vt:lpstr>Trebuchet MS</vt:lpstr>
      <vt:lpstr>Wingdings</vt:lpstr>
      <vt:lpstr>Holzart</vt:lpstr>
      <vt:lpstr>Quadratische Gleichungen Diskriminante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Quadratische Gleichungen  Große Lösungsformel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Lukas Tegischer</cp:lastModifiedBy>
  <cp:revision>93</cp:revision>
  <dcterms:created xsi:type="dcterms:W3CDTF">2020-04-09T06:13:57Z</dcterms:created>
  <dcterms:modified xsi:type="dcterms:W3CDTF">2021-02-03T17:08:41Z</dcterms:modified>
</cp:coreProperties>
</file>