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78" r:id="rId3"/>
    <p:sldId id="310" r:id="rId4"/>
    <p:sldId id="312" r:id="rId5"/>
    <p:sldId id="308" r:id="rId6"/>
    <p:sldId id="309" r:id="rId7"/>
    <p:sldId id="31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26833BBE-9CA7-4B00-800A-FF35B8624118}"/>
    <pc:docChg chg="custSel delSld modSld">
      <pc:chgData name="Tegischer Lukas" userId="f78daebb-0565-485c-bd0e-1cd035e796ff" providerId="ADAL" clId="{26833BBE-9CA7-4B00-800A-FF35B8624118}" dt="2022-11-04T15:36:12.908" v="7" actId="47"/>
      <pc:docMkLst>
        <pc:docMk/>
      </pc:docMkLst>
      <pc:sldChg chg="delSp mod">
        <pc:chgData name="Tegischer Lukas" userId="f78daebb-0565-485c-bd0e-1cd035e796ff" providerId="ADAL" clId="{26833BBE-9CA7-4B00-800A-FF35B8624118}" dt="2022-11-04T15:36:06.200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26833BBE-9CA7-4B00-800A-FF35B8624118}" dt="2022-11-04T15:36:06.20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26833BBE-9CA7-4B00-800A-FF35B8624118}" dt="2022-11-04T15:36:07.083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26833BBE-9CA7-4B00-800A-FF35B8624118}" dt="2022-11-04T15:36:07.083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26833BBE-9CA7-4B00-800A-FF35B8624118}" dt="2022-11-04T15:36:12.908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26833BBE-9CA7-4B00-800A-FF35B8624118}" dt="2022-11-04T15:36:09.521" v="4" actId="478"/>
        <pc:sldMkLst>
          <pc:docMk/>
          <pc:sldMk cId="1701691928" sldId="308"/>
        </pc:sldMkLst>
        <pc:picChg chg="del">
          <ac:chgData name="Tegischer Lukas" userId="f78daebb-0565-485c-bd0e-1cd035e796ff" providerId="ADAL" clId="{26833BBE-9CA7-4B00-800A-FF35B8624118}" dt="2022-11-04T15:36:09.521" v="4" actId="478"/>
          <ac:picMkLst>
            <pc:docMk/>
            <pc:sldMk cId="1701691928" sldId="30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6833BBE-9CA7-4B00-800A-FF35B8624118}" dt="2022-11-04T15:36:10.657" v="5" actId="478"/>
        <pc:sldMkLst>
          <pc:docMk/>
          <pc:sldMk cId="3457118219" sldId="309"/>
        </pc:sldMkLst>
        <pc:picChg chg="del">
          <ac:chgData name="Tegischer Lukas" userId="f78daebb-0565-485c-bd0e-1cd035e796ff" providerId="ADAL" clId="{26833BBE-9CA7-4B00-800A-FF35B8624118}" dt="2022-11-04T15:36:10.657" v="5" actId="478"/>
          <ac:picMkLst>
            <pc:docMk/>
            <pc:sldMk cId="3457118219" sldId="30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6833BBE-9CA7-4B00-800A-FF35B8624118}" dt="2022-11-04T15:36:08.070" v="2" actId="478"/>
        <pc:sldMkLst>
          <pc:docMk/>
          <pc:sldMk cId="1281382917" sldId="310"/>
        </pc:sldMkLst>
        <pc:picChg chg="del">
          <ac:chgData name="Tegischer Lukas" userId="f78daebb-0565-485c-bd0e-1cd035e796ff" providerId="ADAL" clId="{26833BBE-9CA7-4B00-800A-FF35B8624118}" dt="2022-11-04T15:36:08.070" v="2" actId="478"/>
          <ac:picMkLst>
            <pc:docMk/>
            <pc:sldMk cId="1281382917" sldId="31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6833BBE-9CA7-4B00-800A-FF35B8624118}" dt="2022-11-04T15:36:08.791" v="3" actId="478"/>
        <pc:sldMkLst>
          <pc:docMk/>
          <pc:sldMk cId="1284474314" sldId="312"/>
        </pc:sldMkLst>
        <pc:picChg chg="del">
          <ac:chgData name="Tegischer Lukas" userId="f78daebb-0565-485c-bd0e-1cd035e796ff" providerId="ADAL" clId="{26833BBE-9CA7-4B00-800A-FF35B8624118}" dt="2022-11-04T15:36:08.791" v="3" actId="478"/>
          <ac:picMkLst>
            <pc:docMk/>
            <pc:sldMk cId="1284474314" sldId="31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6833BBE-9CA7-4B00-800A-FF35B8624118}" dt="2022-11-04T15:36:11.444" v="6" actId="478"/>
        <pc:sldMkLst>
          <pc:docMk/>
          <pc:sldMk cId="96342883" sldId="313"/>
        </pc:sldMkLst>
        <pc:picChg chg="del">
          <ac:chgData name="Tegischer Lukas" userId="f78daebb-0565-485c-bd0e-1cd035e796ff" providerId="ADAL" clId="{26833BBE-9CA7-4B00-800A-FF35B8624118}" dt="2022-11-04T15:36:11.444" v="6" actId="478"/>
          <ac:picMkLst>
            <pc:docMk/>
            <pc:sldMk cId="96342883" sldId="31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4113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4864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3752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7734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3797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Termrechnung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Binomische Formeln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6408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Binomische Formeln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8C9CCDC1-6C7A-49BA-BBD6-DA82137838F5}"/>
                  </a:ext>
                </a:extLst>
              </p:cNvPr>
              <p:cNvSpPr/>
              <p:nvPr/>
            </p:nvSpPr>
            <p:spPr>
              <a:xfrm>
                <a:off x="555307" y="1472684"/>
                <a:ext cx="357456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8C9CCDC1-6C7A-49BA-BBD6-DA82137838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07" y="1472684"/>
                <a:ext cx="3574568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4BC05B0-5619-4E4A-BF16-84F6EC5848F1}"/>
                  </a:ext>
                </a:extLst>
              </p:cNvPr>
              <p:cNvSpPr/>
              <p:nvPr/>
            </p:nvSpPr>
            <p:spPr>
              <a:xfrm>
                <a:off x="2867871" y="5707344"/>
                <a:ext cx="6456255" cy="58657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1. Binomische Formel</a:t>
                </a:r>
                <a:r>
                  <a:rPr lang="de-AT" sz="24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400" i="1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400" i="1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de-AT" sz="2400" i="1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de-AT" sz="2400" i="1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de-AT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de-AT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𝑎𝑏</m:t>
                    </m:r>
                    <m:r>
                      <a:rPr lang="de-AT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endParaRPr lang="de-AT" sz="32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4BC05B0-5619-4E4A-BF16-84F6EC5848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871" y="5707344"/>
                <a:ext cx="6456255" cy="586571"/>
              </a:xfrm>
              <a:prstGeom prst="rect">
                <a:avLst/>
              </a:prstGeom>
              <a:blipFill>
                <a:blip r:embed="rId5"/>
                <a:stretch>
                  <a:fillRect l="-943" b="-239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6408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Binomische Formeln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8C9CCDC1-6C7A-49BA-BBD6-DA82137838F5}"/>
                  </a:ext>
                </a:extLst>
              </p:cNvPr>
              <p:cNvSpPr/>
              <p:nvPr/>
            </p:nvSpPr>
            <p:spPr>
              <a:xfrm>
                <a:off x="555307" y="1472684"/>
                <a:ext cx="357456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8C9CCDC1-6C7A-49BA-BBD6-DA82137838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07" y="1472684"/>
                <a:ext cx="3574568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4BC05B0-5619-4E4A-BF16-84F6EC5848F1}"/>
                  </a:ext>
                </a:extLst>
              </p:cNvPr>
              <p:cNvSpPr/>
              <p:nvPr/>
            </p:nvSpPr>
            <p:spPr>
              <a:xfrm>
                <a:off x="2867871" y="5707344"/>
                <a:ext cx="6456255" cy="58657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 Binomische Formel</a:t>
                </a:r>
                <a:r>
                  <a:rPr lang="de-AT" sz="24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400" i="1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400" i="1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de-AT" sz="2400" b="0" i="1" smtClean="0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2400" i="1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de-AT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de-AT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𝑎𝑏</m:t>
                    </m:r>
                    <m:r>
                      <a:rPr lang="de-AT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endParaRPr lang="de-AT" sz="32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4BC05B0-5619-4E4A-BF16-84F6EC5848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871" y="5707344"/>
                <a:ext cx="6456255" cy="586571"/>
              </a:xfrm>
              <a:prstGeom prst="rect">
                <a:avLst/>
              </a:prstGeom>
              <a:blipFill>
                <a:blip r:embed="rId5"/>
                <a:stretch>
                  <a:fillRect l="-943" b="-239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382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6408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Binomische Formeln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8C9CCDC1-6C7A-49BA-BBD6-DA82137838F5}"/>
                  </a:ext>
                </a:extLst>
              </p:cNvPr>
              <p:cNvSpPr/>
              <p:nvPr/>
            </p:nvSpPr>
            <p:spPr>
              <a:xfrm>
                <a:off x="555307" y="1472684"/>
                <a:ext cx="233474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8C9CCDC1-6C7A-49BA-BBD6-DA82137838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07" y="1472684"/>
                <a:ext cx="2334742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4BC05B0-5619-4E4A-BF16-84F6EC5848F1}"/>
                  </a:ext>
                </a:extLst>
              </p:cNvPr>
              <p:cNvSpPr/>
              <p:nvPr/>
            </p:nvSpPr>
            <p:spPr>
              <a:xfrm>
                <a:off x="2780959" y="5707344"/>
                <a:ext cx="6630085" cy="58657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 Binomische Formel</a:t>
                </a:r>
                <a:r>
                  <a:rPr lang="de-AT" sz="24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sz="24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4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de-AT" sz="24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de-AT" sz="2400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d>
                      <m:dPr>
                        <m:ctrlPr>
                          <a:rPr lang="de-AT" sz="24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4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24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de-AT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endParaRPr lang="de-AT" sz="32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4BC05B0-5619-4E4A-BF16-84F6EC5848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959" y="5707344"/>
                <a:ext cx="6630085" cy="586571"/>
              </a:xfrm>
              <a:prstGeom prst="rect">
                <a:avLst/>
              </a:prstGeom>
              <a:blipFill>
                <a:blip r:embed="rId5"/>
                <a:stretch>
                  <a:fillRect l="-919" b="-239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447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1" y="69723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Zusammenfassung: Binomische Formeln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226C500E-D4E8-49CB-914C-E35305FA2FC5}"/>
                  </a:ext>
                </a:extLst>
              </p:cNvPr>
              <p:cNvSpPr/>
              <p:nvPr/>
            </p:nvSpPr>
            <p:spPr>
              <a:xfrm>
                <a:off x="2309811" y="1802914"/>
                <a:ext cx="7572375" cy="30675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1. Binomische Formel</a:t>
                </a:r>
                <a:r>
                  <a:rPr lang="de-AT" sz="24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de-AT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de-AT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𝑎𝑏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br>
                  <a:rPr lang="de-AT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 Binomische Formel</a:t>
                </a:r>
                <a:r>
                  <a:rPr lang="de-AT" sz="24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de-AT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𝑎𝑏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b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400" b="1" u="sng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3. Binomische Formel:</a:t>
                </a:r>
                <a:r>
                  <a:rPr lang="de-AT" sz="24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∙(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)=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226C500E-D4E8-49CB-914C-E35305FA2F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811" y="1802914"/>
                <a:ext cx="7572375" cy="3067506"/>
              </a:xfrm>
              <a:prstGeom prst="rect">
                <a:avLst/>
              </a:prstGeom>
              <a:blipFill>
                <a:blip r:embed="rId4"/>
                <a:stretch>
                  <a:fillRect b="-377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169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979CDBF8-A7EC-4E22-8CD8-0DF1723FD689}"/>
              </a:ext>
            </a:extLst>
          </p:cNvPr>
          <p:cNvSpPr/>
          <p:nvPr/>
        </p:nvSpPr>
        <p:spPr>
          <a:xfrm>
            <a:off x="382483" y="360567"/>
            <a:ext cx="5560625" cy="407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 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 mit Hilfe der binomischen Formeln. 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5BA8F0DA-4E0D-48F6-8BBD-4AC10A574EF4}"/>
                  </a:ext>
                </a:extLst>
              </p:cNvPr>
              <p:cNvSpPr/>
              <p:nvPr/>
            </p:nvSpPr>
            <p:spPr>
              <a:xfrm>
                <a:off x="460753" y="1463159"/>
                <a:ext cx="1891352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de-AT" sz="2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22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sz="22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de-AT" sz="2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de-AT" sz="2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5BA8F0DA-4E0D-48F6-8BBD-4AC10A574E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53" y="1463159"/>
                <a:ext cx="1891352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F96A702A-64DE-4025-87D9-79B6DC52C98A}"/>
                  </a:ext>
                </a:extLst>
              </p:cNvPr>
              <p:cNvSpPr/>
              <p:nvPr/>
            </p:nvSpPr>
            <p:spPr>
              <a:xfrm>
                <a:off x="460753" y="3115746"/>
                <a:ext cx="2027222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AT" sz="2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2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2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2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de-AT" sz="2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de-AT" sz="2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F96A702A-64DE-4025-87D9-79B6DC52C9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53" y="3115746"/>
                <a:ext cx="2027222" cy="430887"/>
              </a:xfrm>
              <a:prstGeom prst="rect">
                <a:avLst/>
              </a:prstGeom>
              <a:blipFill>
                <a:blip r:embed="rId5"/>
                <a:stretch>
                  <a:fillRect b="-1126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600EC36F-91FB-452C-B2B2-C73B4117668A}"/>
                  </a:ext>
                </a:extLst>
              </p:cNvPr>
              <p:cNvSpPr/>
              <p:nvPr/>
            </p:nvSpPr>
            <p:spPr>
              <a:xfrm>
                <a:off x="382483" y="4768334"/>
                <a:ext cx="3407984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de-AT" sz="2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de-AT" sz="22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−8</m:t>
                          </m:r>
                          <m:r>
                            <a:rPr lang="de-AT" sz="2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de-AT" sz="2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de-AT" sz="2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de-AT" sz="22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+8</m:t>
                          </m:r>
                          <m:r>
                            <a:rPr lang="de-AT" sz="2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de-AT" sz="2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600EC36F-91FB-452C-B2B2-C73B411766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83" y="4768334"/>
                <a:ext cx="3407984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711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7B6C20F6-DF09-4DF2-8F50-7FA845AB8691}"/>
              </a:ext>
            </a:extLst>
          </p:cNvPr>
          <p:cNvSpPr/>
          <p:nvPr/>
        </p:nvSpPr>
        <p:spPr>
          <a:xfrm>
            <a:off x="630645" y="360567"/>
            <a:ext cx="4476803" cy="407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 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Ergänzen von binomischen Formeln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500B3A0E-F6B4-48AB-86CD-0C41A907624E}"/>
                  </a:ext>
                </a:extLst>
              </p:cNvPr>
              <p:cNvSpPr/>
              <p:nvPr/>
            </p:nvSpPr>
            <p:spPr>
              <a:xfrm>
                <a:off x="3707846" y="989620"/>
                <a:ext cx="477630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lit/>
                            </m:rPr>
                            <a:rPr lang="de-AT" sz="2400" i="0">
                              <a:latin typeface="Cambria Math" panose="02040503050406030204" pitchFamily="18" charset="0"/>
                            </a:rPr>
                            <m:t>_____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)²=</m:t>
                          </m:r>
                          <m:r>
                            <m:rPr>
                              <m:lit/>
                            </m:rPr>
                            <a:rPr lang="de-AT" sz="2400" i="0">
                              <a:latin typeface="Cambria Math" panose="02040503050406030204" pitchFamily="18" charset="0"/>
                            </a:rPr>
                            <m:t>_____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lit/>
                            </m:rPr>
                            <a:rPr lang="de-AT" sz="2400" i="0">
                              <a:latin typeface="Cambria Math" panose="02040503050406030204" pitchFamily="18" charset="0"/>
                            </a:rPr>
                            <m:t>______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400" b="0" i="0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²</m:t>
                          </m: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500B3A0E-F6B4-48AB-86CD-0C41A90762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846" y="989620"/>
                <a:ext cx="4776308" cy="461665"/>
              </a:xfrm>
              <a:prstGeom prst="rect">
                <a:avLst/>
              </a:prstGeom>
              <a:blipFill>
                <a:blip r:embed="rId4"/>
                <a:stretch>
                  <a:fillRect l="-8418" t="-127632" b="-19736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2D2EBFC-9722-4413-B16F-80E62BD1BF84}"/>
                  </a:ext>
                </a:extLst>
              </p:cNvPr>
              <p:cNvSpPr/>
              <p:nvPr/>
            </p:nvSpPr>
            <p:spPr>
              <a:xfrm>
                <a:off x="3459250" y="2319519"/>
                <a:ext cx="52734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lit/>
                            </m:rPr>
                            <a:rPr lang="de-AT" sz="240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m:rPr>
                              <m:lit/>
                            </m:rPr>
                            <a:rPr lang="de-AT" sz="2400" i="0">
                              <a:latin typeface="Cambria Math" panose="02040503050406030204" pitchFamily="18" charset="0"/>
                            </a:rPr>
                            <m:t>_____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)²=</m:t>
                          </m:r>
                          <m:r>
                            <m:rPr>
                              <m:lit/>
                            </m:rPr>
                            <a:rPr lang="de-AT" sz="2400" i="0">
                              <a:latin typeface="Cambria Math" panose="02040503050406030204" pitchFamily="18" charset="0"/>
                            </a:rPr>
                            <m:t>_____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+32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²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lit/>
                            </m:rPr>
                            <a:rPr lang="de-AT" sz="2400" i="0">
                              <a:latin typeface="Cambria Math" panose="02040503050406030204" pitchFamily="18" charset="0"/>
                            </a:rPr>
                            <m:t>______</m:t>
                          </m: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2D2EBFC-9722-4413-B16F-80E62BD1BF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250" y="2319519"/>
                <a:ext cx="5273495" cy="461665"/>
              </a:xfrm>
              <a:prstGeom prst="rect">
                <a:avLst/>
              </a:prstGeom>
              <a:blipFill>
                <a:blip r:embed="rId5"/>
                <a:stretch>
                  <a:fillRect l="-7506" t="-127632" b="-19736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DD233561-C566-49F3-94DC-A3E6AD473A50}"/>
                  </a:ext>
                </a:extLst>
              </p:cNvPr>
              <p:cNvSpPr/>
              <p:nvPr/>
            </p:nvSpPr>
            <p:spPr>
              <a:xfrm>
                <a:off x="3277949" y="4533127"/>
                <a:ext cx="53315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²+</m:t>
                          </m:r>
                          <m:r>
                            <m:rPr>
                              <m:lit/>
                            </m:rPr>
                            <a:rPr lang="de-AT" sz="2400" i="0">
                              <a:latin typeface="Cambria Math" panose="02040503050406030204" pitchFamily="18" charset="0"/>
                            </a:rPr>
                            <m:t>_____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)∙(2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²−</m:t>
                          </m:r>
                          <m:r>
                            <m:rPr>
                              <m:lit/>
                            </m:rPr>
                            <a:rPr lang="de-AT" sz="2400" i="0">
                              <a:latin typeface="Cambria Math" panose="02040503050406030204" pitchFamily="18" charset="0"/>
                            </a:rPr>
                            <m:t>____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)=</m:t>
                          </m:r>
                          <m:r>
                            <m:rPr>
                              <m:lit/>
                            </m:rPr>
                            <a:rPr lang="de-AT" sz="2400" i="0">
                              <a:latin typeface="Cambria Math" panose="02040503050406030204" pitchFamily="18" charset="0"/>
                            </a:rPr>
                            <m:t>_____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de-AT" sz="2400" b="0" i="0" smtClean="0">
                              <a:latin typeface="Cambria Math" panose="02040503050406030204" pitchFamily="18" charset="0"/>
                            </a:rPr>
                            <m:t>z</m:t>
                          </m:r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²</m:t>
                          </m: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DD233561-C566-49F3-94DC-A3E6AD473A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949" y="4533127"/>
                <a:ext cx="5331524" cy="461665"/>
              </a:xfrm>
              <a:prstGeom prst="rect">
                <a:avLst/>
              </a:prstGeom>
              <a:blipFill>
                <a:blip r:embed="rId6"/>
                <a:stretch>
                  <a:fillRect l="-7208" t="-129333" b="-20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34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148</Words>
  <Application>Microsoft Office PowerPoint</Application>
  <PresentationFormat>Breitbild</PresentationFormat>
  <Paragraphs>29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Termrechnung Binomische Formeln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87</cp:revision>
  <dcterms:created xsi:type="dcterms:W3CDTF">2020-04-09T06:13:57Z</dcterms:created>
  <dcterms:modified xsi:type="dcterms:W3CDTF">2022-11-04T15:36:13Z</dcterms:modified>
</cp:coreProperties>
</file>