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95" r:id="rId3"/>
    <p:sldId id="318" r:id="rId4"/>
    <p:sldId id="301" r:id="rId5"/>
    <p:sldId id="319" r:id="rId6"/>
    <p:sldId id="316" r:id="rId7"/>
    <p:sldId id="315" r:id="rId8"/>
    <p:sldId id="320" r:id="rId9"/>
    <p:sldId id="31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94BB-25D9-43B9-859A-EF604BC17037}" v="310" dt="2021-02-23T20:11:32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697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05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12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61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515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62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natürliche Exponentialfunktion</a:t>
            </a:r>
            <a:endParaRPr lang="de-A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128499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natürliche Exponentialfunktion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4C5B3FB-0A17-450A-BAA1-9599D4D36D93}"/>
                  </a:ext>
                </a:extLst>
              </p:cNvPr>
              <p:cNvSpPr/>
              <p:nvPr/>
            </p:nvSpPr>
            <p:spPr>
              <a:xfrm>
                <a:off x="484776" y="2179395"/>
                <a:ext cx="11222446" cy="249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Erinnerung: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Exponentialfunktionen können eine beliebige, positive Basis besitzen. Die natürliche Exponentialfunktion besitzt als Basis die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Euler’sche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Zahl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=2,718…(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𝑖𝑟𝑟𝑎𝑡𝑖𝑜𝑛𝑎𝑙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Den griechischen Buchstaben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("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𝐿𝑎𝑚𝑏𝑑𝑎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benötigt man, sodass man die beiden Schreibweisen gleich setzen kann: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Natürliche Exponentialfunktion: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4C5B3FB-0A17-450A-BAA1-9599D4D3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6" y="2179395"/>
                <a:ext cx="11222446" cy="2499210"/>
              </a:xfrm>
              <a:prstGeom prst="rect">
                <a:avLst/>
              </a:prstGeom>
              <a:blipFill>
                <a:blip r:embed="rId4"/>
                <a:stretch>
                  <a:fillRect t="-1222" b="-3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natürliche Exponentialfunktion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4C5B3FB-0A17-450A-BAA1-9599D4D36D93}"/>
                  </a:ext>
                </a:extLst>
              </p:cNvPr>
              <p:cNvSpPr/>
              <p:nvPr/>
            </p:nvSpPr>
            <p:spPr>
              <a:xfrm>
                <a:off x="660400" y="989618"/>
                <a:ext cx="11222446" cy="298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Allgemeine Exponentialfunktion: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Natürliche Exponentialfunktion: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 der Parameter a und die Variable x bei beiden Darstellungen gleich sind, muss dies auch für den </a:t>
                </a: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bzw.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de-AT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de-AT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gelten: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32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32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diese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Exponentialgleichung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lösen zu können, wendet man den </a:t>
                </a:r>
                <a:r>
                  <a:rPr lang="de-AT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auf beiden Seiten an: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4C5B3FB-0A17-450A-BAA1-9599D4D3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989618"/>
                <a:ext cx="11222446" cy="2988254"/>
              </a:xfrm>
              <a:prstGeom prst="rect">
                <a:avLst/>
              </a:prstGeom>
              <a:blipFill>
                <a:blip r:embed="rId4"/>
                <a:stretch>
                  <a:fillRect t="-815" b="-224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Exponentielles Wachstum (streng monoton steigend) - </a:t>
                </a:r>
                <a14:m>
                  <m:oMath xmlns:m="http://schemas.openxmlformats.org/officeDocument/2006/math"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F05894DA-3FEC-4D75-B39F-E6B9F7F98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6" b="23598"/>
          <a:stretch/>
        </p:blipFill>
        <p:spPr bwMode="auto">
          <a:xfrm>
            <a:off x="650091" y="1968397"/>
            <a:ext cx="4712954" cy="3627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5830A8-AA98-40E9-BD77-2C8310B743CC}"/>
                  </a:ext>
                </a:extLst>
              </p:cNvPr>
              <p:cNvSpPr/>
              <p:nvPr/>
            </p:nvSpPr>
            <p:spPr>
              <a:xfrm>
                <a:off x="1046876" y="1262252"/>
                <a:ext cx="42381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endParaRPr lang="de-AT" sz="2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5830A8-AA98-40E9-BD77-2C8310B74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76" y="1262252"/>
                <a:ext cx="4238148" cy="461665"/>
              </a:xfrm>
              <a:prstGeom prst="rect">
                <a:avLst/>
              </a:prstGeom>
              <a:blipFill>
                <a:blip r:embed="rId6"/>
                <a:stretch>
                  <a:fillRect l="-432" t="-10526" r="-1007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99A545-D34D-43F0-B277-CC65385E995B}"/>
                  </a:ext>
                </a:extLst>
              </p:cNvPr>
              <p:cNvSpPr/>
              <p:nvPr/>
            </p:nvSpPr>
            <p:spPr>
              <a:xfrm>
                <a:off x="8242380" y="1087493"/>
                <a:ext cx="1632113" cy="811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3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99A545-D34D-43F0-B277-CC65385E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80" y="1087493"/>
                <a:ext cx="1632113" cy="811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308B943-A2A5-4C45-87EC-5181C52C13B3}"/>
                  </a:ext>
                </a:extLst>
              </p:cNvPr>
              <p:cNvSpPr/>
              <p:nvPr/>
            </p:nvSpPr>
            <p:spPr>
              <a:xfrm>
                <a:off x="5895171" y="1968397"/>
                <a:ext cx="5973705" cy="33329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Exponentialfunktion ist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steigend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wenn: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𝑜𝑑𝑒𝑟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  <m:r>
                        <a:rPr lang="de-AT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de-AT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𝑆𝑜𝑏𝑎𝑙𝑑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𝑖𝑠𝑡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𝑖𝑠𝑡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𝑎𝑢𝑐h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p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&gt;1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Exponentialfunktion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streng monoton steigend, wenn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ist.</a:t>
                </a:r>
                <a:endParaRPr lang="de-AT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308B943-A2A5-4C45-87EC-5181C52C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71" y="1968397"/>
                <a:ext cx="5973705" cy="3332900"/>
              </a:xfrm>
              <a:prstGeom prst="rect">
                <a:avLst/>
              </a:prstGeom>
              <a:blipFill>
                <a:blip r:embed="rId8"/>
                <a:stretch>
                  <a:fillRect t="-362" b="-162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FBB0380-5F16-41C9-8347-FC0EAF9EC093}"/>
                  </a:ext>
                </a:extLst>
              </p:cNvPr>
              <p:cNvSpPr txBox="1"/>
              <p:nvPr/>
            </p:nvSpPr>
            <p:spPr>
              <a:xfrm>
                <a:off x="650091" y="5948680"/>
                <a:ext cx="8392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FBB0380-5F16-41C9-8347-FC0EAF9E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1" y="5948680"/>
                <a:ext cx="83926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166A69-3224-4674-8D82-42BEBDAB6BE7}"/>
                  </a:ext>
                </a:extLst>
              </p:cNvPr>
              <p:cNvSpPr txBox="1"/>
              <p:nvPr/>
            </p:nvSpPr>
            <p:spPr>
              <a:xfrm>
                <a:off x="3667611" y="5948679"/>
                <a:ext cx="10460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8166A69-3224-4674-8D82-42BEBDAB6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11" y="5948679"/>
                <a:ext cx="104605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8DDE33C-13A0-425A-B14C-16A612C1A4B4}"/>
                  </a:ext>
                </a:extLst>
              </p:cNvPr>
              <p:cNvSpPr txBox="1"/>
              <p:nvPr/>
            </p:nvSpPr>
            <p:spPr>
              <a:xfrm>
                <a:off x="6639066" y="5948678"/>
                <a:ext cx="8392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8DDE33C-13A0-425A-B14C-16A612C1A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66" y="5948678"/>
                <a:ext cx="83926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BAAED72-68F8-4601-80AA-3E4668149E2F}"/>
                  </a:ext>
                </a:extLst>
              </p:cNvPr>
              <p:cNvSpPr txBox="1"/>
              <p:nvPr/>
            </p:nvSpPr>
            <p:spPr>
              <a:xfrm>
                <a:off x="9225131" y="5948677"/>
                <a:ext cx="1236813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−0,5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BAAED72-68F8-4601-80AA-3E466814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31" y="5948677"/>
                <a:ext cx="1236813" cy="4357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Exponentielle Abnahme (streng monoton fallend) - </a:t>
                </a:r>
                <a14:m>
                  <m:oMath xmlns:m="http://schemas.openxmlformats.org/officeDocument/2006/math"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" y="28043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5830A8-AA98-40E9-BD77-2C8310B743CC}"/>
                  </a:ext>
                </a:extLst>
              </p:cNvPr>
              <p:cNvSpPr/>
              <p:nvPr/>
            </p:nvSpPr>
            <p:spPr>
              <a:xfrm>
                <a:off x="754347" y="1262252"/>
                <a:ext cx="4608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endParaRPr lang="de-AT" sz="2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5830A8-AA98-40E9-BD77-2C8310B74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47" y="1262252"/>
                <a:ext cx="4608698" cy="461665"/>
              </a:xfrm>
              <a:prstGeom prst="rect">
                <a:avLst/>
              </a:prstGeom>
              <a:blipFill>
                <a:blip r:embed="rId5"/>
                <a:stretch>
                  <a:fillRect l="-397" t="-10526" r="-1058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99A545-D34D-43F0-B277-CC65385E995B}"/>
                  </a:ext>
                </a:extLst>
              </p:cNvPr>
              <p:cNvSpPr/>
              <p:nvPr/>
            </p:nvSpPr>
            <p:spPr>
              <a:xfrm>
                <a:off x="8242380" y="1087493"/>
                <a:ext cx="1632113" cy="811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3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99A545-D34D-43F0-B277-CC65385E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80" y="1087493"/>
                <a:ext cx="1632113" cy="811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308B943-A2A5-4C45-87EC-5181C52C13B3}"/>
                  </a:ext>
                </a:extLst>
              </p:cNvPr>
              <p:cNvSpPr/>
              <p:nvPr/>
            </p:nvSpPr>
            <p:spPr>
              <a:xfrm>
                <a:off x="6014720" y="1978557"/>
                <a:ext cx="5973705" cy="33329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Exponentialfunktion ist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fallend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wenn: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de-AT" sz="2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2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𝑜𝑑𝑒𝑟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  <m:r>
                        <a:rPr lang="de-AT" sz="24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𝑆𝑜𝑏𝑎𝑙𝑑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𝑖𝑠𝑡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𝑖𝑠𝑡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𝑎𝑢𝑐h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p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Exponentialfunktion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de-AT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streng monoton fallend, wenn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ist.</a:t>
                </a:r>
                <a:endParaRPr lang="de-AT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308B943-A2A5-4C45-87EC-5181C52C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1978557"/>
                <a:ext cx="5973705" cy="3332900"/>
              </a:xfrm>
              <a:prstGeom prst="rect">
                <a:avLst/>
              </a:prstGeom>
              <a:blipFill>
                <a:blip r:embed="rId7"/>
                <a:stretch>
                  <a:fillRect t="-362" b="-18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B793E17E-52AD-4B0B-B8CD-12861BFB80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628" r="-1" b="34443"/>
          <a:stretch/>
        </p:blipFill>
        <p:spPr bwMode="auto">
          <a:xfrm>
            <a:off x="323124" y="2058352"/>
            <a:ext cx="5268067" cy="333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EA19E25-4850-434D-97C6-2CA57F0BD5D8}"/>
                  </a:ext>
                </a:extLst>
              </p:cNvPr>
              <p:cNvSpPr txBox="1"/>
              <p:nvPr/>
            </p:nvSpPr>
            <p:spPr>
              <a:xfrm>
                <a:off x="2338750" y="5847077"/>
                <a:ext cx="12368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−0,8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EA19E25-4850-434D-97C6-2CA57F0BD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750" y="5847077"/>
                <a:ext cx="123681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3D3DCE3-200F-493F-9BD9-CE2AFA74BAC4}"/>
                  </a:ext>
                </a:extLst>
              </p:cNvPr>
              <p:cNvSpPr txBox="1"/>
              <p:nvPr/>
            </p:nvSpPr>
            <p:spPr>
              <a:xfrm>
                <a:off x="6555150" y="5847077"/>
                <a:ext cx="13345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3D3DCE3-200F-493F-9BD9-CE2AFA74B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50" y="5847077"/>
                <a:ext cx="13345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B24B665-5F2B-451A-86FF-3BCFE6664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92"/>
          <a:stretch/>
        </p:blipFill>
        <p:spPr bwMode="auto">
          <a:xfrm>
            <a:off x="513080" y="795972"/>
            <a:ext cx="10929488" cy="496474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65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A6A4098-C8DD-41C9-90C9-90A5BC0A76B7}"/>
                  </a:ext>
                </a:extLst>
              </p:cNvPr>
              <p:cNvSpPr/>
              <p:nvPr/>
            </p:nvSpPr>
            <p:spPr>
              <a:xfrm>
                <a:off x="264160" y="279076"/>
                <a:ext cx="7711440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2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Stelle die Exponentialfunktion f in der Form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A6A4098-C8DD-41C9-90C9-90A5BC0A7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279076"/>
                <a:ext cx="7711440" cy="406265"/>
              </a:xfrm>
              <a:prstGeom prst="rect">
                <a:avLst/>
              </a:prstGeom>
              <a:blipFill>
                <a:blip r:embed="rId3"/>
                <a:stretch>
                  <a:fillRect l="-791" t="-7576" b="-272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E7DCA8-2691-4AD0-B61A-75D1A82F23A0}"/>
                  </a:ext>
                </a:extLst>
              </p:cNvPr>
              <p:cNvSpPr/>
              <p:nvPr/>
            </p:nvSpPr>
            <p:spPr>
              <a:xfrm>
                <a:off x="1016281" y="846573"/>
                <a:ext cx="2477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E7DCA8-2691-4AD0-B61A-75D1A82F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81" y="846573"/>
                <a:ext cx="247773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123B208-2A50-4846-9DDC-8074FF49A281}"/>
                  </a:ext>
                </a:extLst>
              </p:cNvPr>
              <p:cNvSpPr/>
              <p:nvPr/>
            </p:nvSpPr>
            <p:spPr>
              <a:xfrm>
                <a:off x="7815671" y="846573"/>
                <a:ext cx="23142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123B208-2A50-4846-9DDC-8074FF49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71" y="846573"/>
                <a:ext cx="2314223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F1D52E0-4D7F-434C-9FE6-9B427E8F2FD2}"/>
                  </a:ext>
                </a:extLst>
              </p:cNvPr>
              <p:cNvSpPr/>
              <p:nvPr/>
            </p:nvSpPr>
            <p:spPr>
              <a:xfrm>
                <a:off x="4640490" y="756461"/>
                <a:ext cx="1632113" cy="7085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3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F1D52E0-4D7F-434C-9FE6-9B427E8F2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90" y="756461"/>
                <a:ext cx="1632113" cy="708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17E6F66-3DDF-48CD-9062-AC8674405B5F}"/>
              </a:ext>
            </a:extLst>
          </p:cNvPr>
          <p:cNvCxnSpPr/>
          <p:nvPr/>
        </p:nvCxnSpPr>
        <p:spPr>
          <a:xfrm>
            <a:off x="5456546" y="1727200"/>
            <a:ext cx="0" cy="47040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E7DCA8-2691-4AD0-B61A-75D1A82F23A0}"/>
                  </a:ext>
                </a:extLst>
              </p:cNvPr>
              <p:cNvSpPr/>
              <p:nvPr/>
            </p:nvSpPr>
            <p:spPr>
              <a:xfrm>
                <a:off x="1016281" y="846573"/>
                <a:ext cx="2248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  <m:sup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6E7DCA8-2691-4AD0-B61A-75D1A82F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81" y="846573"/>
                <a:ext cx="2248757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123B208-2A50-4846-9DDC-8074FF49A281}"/>
                  </a:ext>
                </a:extLst>
              </p:cNvPr>
              <p:cNvSpPr/>
              <p:nvPr/>
            </p:nvSpPr>
            <p:spPr>
              <a:xfrm>
                <a:off x="7815671" y="846573"/>
                <a:ext cx="2248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  <m:sup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123B208-2A50-4846-9DDC-8074FF49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71" y="846573"/>
                <a:ext cx="2248757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F1D52E0-4D7F-434C-9FE6-9B427E8F2FD2}"/>
                  </a:ext>
                </a:extLst>
              </p:cNvPr>
              <p:cNvSpPr/>
              <p:nvPr/>
            </p:nvSpPr>
            <p:spPr>
              <a:xfrm>
                <a:off x="4640490" y="756461"/>
                <a:ext cx="1632113" cy="7085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3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DF1D52E0-4D7F-434C-9FE6-9B427E8F2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90" y="756461"/>
                <a:ext cx="1632113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17E6F66-3DDF-48CD-9062-AC8674405B5F}"/>
              </a:ext>
            </a:extLst>
          </p:cNvPr>
          <p:cNvCxnSpPr/>
          <p:nvPr/>
        </p:nvCxnSpPr>
        <p:spPr>
          <a:xfrm>
            <a:off x="5456546" y="1727200"/>
            <a:ext cx="0" cy="47040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8857386-FBE7-4DEF-8450-F23254268C82}"/>
                  </a:ext>
                </a:extLst>
              </p:cNvPr>
              <p:cNvSpPr/>
              <p:nvPr/>
            </p:nvSpPr>
            <p:spPr>
              <a:xfrm>
                <a:off x="467359" y="234712"/>
                <a:ext cx="8727439" cy="41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Stelle die Exponentialfunktion f in der Form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8857386-FBE7-4DEF-8450-F23254268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9" y="234712"/>
                <a:ext cx="8727439" cy="416524"/>
              </a:xfrm>
              <a:prstGeom prst="rect">
                <a:avLst/>
              </a:prstGeom>
              <a:blipFill>
                <a:blip r:embed="rId6"/>
                <a:stretch>
                  <a:fillRect l="-769" t="-4412" b="-264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4D4D027-96E7-4819-8C69-44F5FD5E4DA6}"/>
                  </a:ext>
                </a:extLst>
              </p:cNvPr>
              <p:cNvSpPr/>
              <p:nvPr/>
            </p:nvSpPr>
            <p:spPr>
              <a:xfrm>
                <a:off x="447040" y="457371"/>
                <a:ext cx="7386320" cy="41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Bsp.)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Stelle die Exponentialfunktion f in der Form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4D4D027-96E7-4819-8C69-44F5FD5E4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" y="457371"/>
                <a:ext cx="7386320" cy="416524"/>
              </a:xfrm>
              <a:prstGeom prst="rect">
                <a:avLst/>
              </a:prstGeom>
              <a:blipFill>
                <a:blip r:embed="rId3"/>
                <a:stretch>
                  <a:fillRect l="-825" t="-2941" b="-264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2E60C3CE-8F25-4260-8FD7-A16348408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89" b="37394"/>
          <a:stretch/>
        </p:blipFill>
        <p:spPr bwMode="auto">
          <a:xfrm>
            <a:off x="758749" y="1702434"/>
            <a:ext cx="5337251" cy="405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6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397</Words>
  <Application>Microsoft Office PowerPoint</Application>
  <PresentationFormat>Breitbild</PresentationFormat>
  <Paragraphs>60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Cambria Math</vt:lpstr>
      <vt:lpstr>Georgia</vt:lpstr>
      <vt:lpstr>Trebuchet MS</vt:lpstr>
      <vt:lpstr>Wingdings</vt:lpstr>
      <vt:lpstr>Holzart</vt:lpstr>
      <vt:lpstr>Exponentialfunktion Die natürliche Exponentialfunktion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2022-11-04T11:10:27Z</dcterms:modified>
</cp:coreProperties>
</file>