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97" r:id="rId3"/>
    <p:sldId id="300" r:id="rId4"/>
    <p:sldId id="304" r:id="rId5"/>
    <p:sldId id="305" r:id="rId6"/>
    <p:sldId id="306" r:id="rId7"/>
    <p:sldId id="291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191E02-C773-4339-9F45-8C9188AAF29E}" v="11" dt="2021-01-28T21:16:18.4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D8191E02-C773-4339-9F45-8C9188AAF29E}"/>
    <pc:docChg chg="custSel modSld">
      <pc:chgData name="Tegischer Lukas" userId="f78daebb-0565-485c-bd0e-1cd035e796ff" providerId="ADAL" clId="{D8191E02-C773-4339-9F45-8C9188AAF29E}" dt="2021-01-28T21:16:22.876" v="136" actId="1076"/>
      <pc:docMkLst>
        <pc:docMk/>
      </pc:docMkLst>
      <pc:sldChg chg="modSp">
        <pc:chgData name="Tegischer Lukas" userId="f78daebb-0565-485c-bd0e-1cd035e796ff" providerId="ADAL" clId="{D8191E02-C773-4339-9F45-8C9188AAF29E}" dt="2021-01-28T21:11:23.039" v="33" actId="404"/>
        <pc:sldMkLst>
          <pc:docMk/>
          <pc:sldMk cId="336392357" sldId="256"/>
        </pc:sldMkLst>
        <pc:spChg chg="mod">
          <ac:chgData name="Tegischer Lukas" userId="f78daebb-0565-485c-bd0e-1cd035e796ff" providerId="ADAL" clId="{D8191E02-C773-4339-9F45-8C9188AAF29E}" dt="2021-01-28T21:11:23.039" v="33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">
        <pc:chgData name="Tegischer Lukas" userId="f78daebb-0565-485c-bd0e-1cd035e796ff" providerId="ADAL" clId="{D8191E02-C773-4339-9F45-8C9188AAF29E}" dt="2021-01-28T21:13:10.251" v="94" actId="1076"/>
        <pc:sldMkLst>
          <pc:docMk/>
          <pc:sldMk cId="4068653008" sldId="278"/>
        </pc:sldMkLst>
        <pc:spChg chg="mod">
          <ac:chgData name="Tegischer Lukas" userId="f78daebb-0565-485c-bd0e-1cd035e796ff" providerId="ADAL" clId="{D8191E02-C773-4339-9F45-8C9188AAF29E}" dt="2021-01-28T21:13:08.046" v="93" actId="1076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8191E02-C773-4339-9F45-8C9188AAF29E}" dt="2021-01-28T21:12:12.141" v="77" actId="478"/>
          <ac:spMkLst>
            <pc:docMk/>
            <pc:sldMk cId="4068653008" sldId="278"/>
            <ac:spMk id="3" creationId="{AC5C7D7C-9503-43C5-9CDE-B1400118B00B}"/>
          </ac:spMkLst>
        </pc:spChg>
        <pc:spChg chg="add mod">
          <ac:chgData name="Tegischer Lukas" userId="f78daebb-0565-485c-bd0e-1cd035e796ff" providerId="ADAL" clId="{D8191E02-C773-4339-9F45-8C9188AAF29E}" dt="2021-01-28T21:13:06.349" v="92" actId="1076"/>
          <ac:spMkLst>
            <pc:docMk/>
            <pc:sldMk cId="4068653008" sldId="278"/>
            <ac:spMk id="4" creationId="{2F197079-5C2D-46E6-A2F4-9DC7CB7724D0}"/>
          </ac:spMkLst>
        </pc:spChg>
        <pc:spChg chg="add mod">
          <ac:chgData name="Tegischer Lukas" userId="f78daebb-0565-485c-bd0e-1cd035e796ff" providerId="ADAL" clId="{D8191E02-C773-4339-9F45-8C9188AAF29E}" dt="2021-01-28T21:13:10.251" v="94" actId="1076"/>
          <ac:spMkLst>
            <pc:docMk/>
            <pc:sldMk cId="4068653008" sldId="278"/>
            <ac:spMk id="5" creationId="{A7384EFD-B22A-4B64-9549-ADD68F8143BE}"/>
          </ac:spMkLst>
        </pc:spChg>
      </pc:sldChg>
      <pc:sldChg chg="addSp delSp modSp delAnim">
        <pc:chgData name="Tegischer Lukas" userId="f78daebb-0565-485c-bd0e-1cd035e796ff" providerId="ADAL" clId="{D8191E02-C773-4339-9F45-8C9188AAF29E}" dt="2021-01-28T21:16:22.876" v="136" actId="1076"/>
        <pc:sldMkLst>
          <pc:docMk/>
          <pc:sldMk cId="442268101" sldId="295"/>
        </pc:sldMkLst>
        <pc:spChg chg="mod">
          <ac:chgData name="Tegischer Lukas" userId="f78daebb-0565-485c-bd0e-1cd035e796ff" providerId="ADAL" clId="{D8191E02-C773-4339-9F45-8C9188AAF29E}" dt="2021-01-28T21:16:04.964" v="129" actId="20577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D8191E02-C773-4339-9F45-8C9188AAF29E}" dt="2021-01-28T21:15:40.702" v="95" actId="478"/>
          <ac:spMkLst>
            <pc:docMk/>
            <pc:sldMk cId="442268101" sldId="295"/>
            <ac:spMk id="3" creationId="{AC5C7D7C-9503-43C5-9CDE-B1400118B00B}"/>
          </ac:spMkLst>
        </pc:spChg>
        <pc:spChg chg="add mod">
          <ac:chgData name="Tegischer Lukas" userId="f78daebb-0565-485c-bd0e-1cd035e796ff" providerId="ADAL" clId="{D8191E02-C773-4339-9F45-8C9188AAF29E}" dt="2021-01-28T21:16:22.876" v="136" actId="1076"/>
          <ac:spMkLst>
            <pc:docMk/>
            <pc:sldMk cId="442268101" sldId="295"/>
            <ac:spMk id="4" creationId="{1784B78D-A0CB-4E9E-B187-A6A02F122142}"/>
          </ac:spMkLst>
        </pc:spChg>
        <pc:picChg chg="del">
          <ac:chgData name="Tegischer Lukas" userId="f78daebb-0565-485c-bd0e-1cd035e796ff" providerId="ADAL" clId="{D8191E02-C773-4339-9F45-8C9188AAF29E}" dt="2021-01-28T21:15:41.207" v="96" actId="478"/>
          <ac:picMkLst>
            <pc:docMk/>
            <pc:sldMk cId="442268101" sldId="295"/>
            <ac:picMk id="5" creationId="{4C452FDE-94F3-4F2F-A8C7-1526CC4A48C5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03.02.2021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1488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217945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60760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340513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73645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03.02.2021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5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6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0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Quadratische Gleichungen</a:t>
            </a:r>
            <a:br>
              <a:rPr lang="de-AT" sz="40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3200" b="0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Allgemeine und Normierte Form - Überblick</a:t>
            </a:r>
            <a:endParaRPr lang="de-AT" sz="360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Grafik 7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FD6710D9-1CE8-4542-848B-E626712C6E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3145" y="4055044"/>
            <a:ext cx="5152648" cy="1287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383240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Lösen quadratischer Gleichungen</a:t>
            </a:r>
          </a:p>
        </p:txBody>
      </p:sp>
      <p:pic>
        <p:nvPicPr>
          <p:cNvPr id="14" name="Grafik 13" descr="Ein Bild, das Tisch enthält.&#10;&#10;Automatisch generierte Beschreibung">
            <a:extLst>
              <a:ext uri="{FF2B5EF4-FFF2-40B4-BE49-F238E27FC236}">
                <a16:creationId xmlns:a16="http://schemas.microsoft.com/office/drawing/2014/main" id="{053D7308-DE5D-4085-8981-CCF5F27D166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0056" y="138551"/>
            <a:ext cx="948369" cy="85106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1784B78D-A0CB-4E9E-B187-A6A02F122142}"/>
                  </a:ext>
                </a:extLst>
              </p:cNvPr>
              <p:cNvSpPr/>
              <p:nvPr/>
            </p:nvSpPr>
            <p:spPr>
              <a:xfrm>
                <a:off x="1466850" y="1234309"/>
                <a:ext cx="10725150" cy="49069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449580">
                  <a:lnSpc>
                    <a:spcPct val="130000"/>
                  </a:lnSpc>
                  <a:spcAft>
                    <a:spcPts val="600"/>
                  </a:spcAft>
                </a:pPr>
                <a:r>
                  <a:rPr lang="en-US" sz="2800" b="1" u="sng" dirty="0" err="1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Sonderfall</a:t>
                </a:r>
                <a:r>
                  <a:rPr lang="en-US" sz="2800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1:</a:t>
                </a:r>
                <a:r>
                  <a:rPr lang="en-US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sSup>
                      <m:sSupPr>
                        <m:ctrlP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                          (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=0)</m:t>
                    </m:r>
                  </m:oMath>
                </a14:m>
                <a:endParaRPr lang="de-AT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49580">
                  <a:lnSpc>
                    <a:spcPct val="130000"/>
                  </a:lnSpc>
                  <a:spcAft>
                    <a:spcPts val="600"/>
                  </a:spcAft>
                </a:pPr>
                <a:endParaRPr lang="de-AT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49580">
                  <a:lnSpc>
                    <a:spcPct val="130000"/>
                  </a:lnSpc>
                  <a:spcAft>
                    <a:spcPts val="600"/>
                  </a:spcAft>
                </a:pPr>
                <a:r>
                  <a:rPr lang="en-US" sz="2800" b="1" u="sng" dirty="0" err="1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Sonderfall</a:t>
                </a:r>
                <a:r>
                  <a:rPr lang="en-US" sz="2800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2:</a:t>
                </a:r>
                <a:r>
                  <a:rPr lang="en-US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sSup>
                      <m:sSupPr>
                        <m:ctrlP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                   </m:t>
                    </m:r>
                    <m:d>
                      <m:dPr>
                        <m:ctrlP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=0</m:t>
                        </m:r>
                      </m:e>
                    </m:d>
                  </m:oMath>
                </a14:m>
                <a:endParaRPr lang="de-AT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49580">
                  <a:lnSpc>
                    <a:spcPct val="130000"/>
                  </a:lnSpc>
                  <a:spcAft>
                    <a:spcPts val="600"/>
                  </a:spcAft>
                </a:pPr>
                <a:endParaRPr lang="de-AT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49580">
                  <a:lnSpc>
                    <a:spcPct val="130000"/>
                  </a:lnSpc>
                  <a:spcAft>
                    <a:spcPts val="600"/>
                  </a:spcAft>
                </a:pPr>
                <a:r>
                  <a:rPr lang="en-US" sz="2800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Fall 3a:</a:t>
                </a:r>
                <a:r>
                  <a:rPr lang="en-US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sSup>
                      <m:sSupPr>
                        <m:ctrlP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         (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≠0,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≠0,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≠0)</m:t>
                    </m:r>
                  </m:oMath>
                </a14:m>
                <a:endParaRPr lang="de-AT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49580">
                  <a:lnSpc>
                    <a:spcPct val="130000"/>
                  </a:lnSpc>
                  <a:spcAft>
                    <a:spcPts val="600"/>
                  </a:spcAft>
                </a:pPr>
                <a:endParaRPr lang="de-AT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49580">
                  <a:lnSpc>
                    <a:spcPct val="130000"/>
                  </a:lnSpc>
                  <a:spcAft>
                    <a:spcPts val="100"/>
                  </a:spcAft>
                </a:pPr>
                <a:r>
                  <a:rPr lang="de-AT" sz="2800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Fall 3b:</a:t>
                </a:r>
                <a:r>
                  <a:rPr lang="de-AT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𝑞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                </m:t>
                    </m:r>
                    <m:d>
                      <m:dPr>
                        <m:ctrlP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=1</m:t>
                        </m:r>
                      </m:e>
                    </m:d>
                  </m:oMath>
                </a14:m>
                <a:endParaRPr lang="de-AT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1784B78D-A0CB-4E9E-B187-A6A02F12214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6850" y="1234309"/>
                <a:ext cx="10725150" cy="4906984"/>
              </a:xfrm>
              <a:prstGeom prst="rect">
                <a:avLst/>
              </a:prstGeom>
              <a:blipFill>
                <a:blip r:embed="rId4"/>
                <a:stretch>
                  <a:fillRect b="-260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Ellipse 2">
            <a:extLst>
              <a:ext uri="{FF2B5EF4-FFF2-40B4-BE49-F238E27FC236}">
                <a16:creationId xmlns:a16="http://schemas.microsoft.com/office/drawing/2014/main" id="{46F561B7-3734-4764-A728-BA9FD74E8B28}"/>
              </a:ext>
            </a:extLst>
          </p:cNvPr>
          <p:cNvSpPr/>
          <p:nvPr/>
        </p:nvSpPr>
        <p:spPr>
          <a:xfrm>
            <a:off x="485776" y="3686175"/>
            <a:ext cx="11268074" cy="3033273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94065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1425287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Allgemeine und Normierte Form</a:t>
            </a:r>
            <a:endParaRPr lang="de-AT" sz="32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4" name="Grafik 13" descr="Ein Bild, das Tisch enthält.&#10;&#10;Automatisch generierte Beschreibung">
            <a:extLst>
              <a:ext uri="{FF2B5EF4-FFF2-40B4-BE49-F238E27FC236}">
                <a16:creationId xmlns:a16="http://schemas.microsoft.com/office/drawing/2014/main" id="{053D7308-DE5D-4085-8981-CCF5F27D166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0056" y="138551"/>
            <a:ext cx="948369" cy="85106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08AA5FA9-EE37-4FBC-965D-1D9D6F46252C}"/>
                  </a:ext>
                </a:extLst>
              </p:cNvPr>
              <p:cNvSpPr/>
              <p:nvPr/>
            </p:nvSpPr>
            <p:spPr>
              <a:xfrm>
                <a:off x="1808573" y="2331613"/>
                <a:ext cx="7799956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de-AT" sz="4000" u="sng" dirty="0">
                    <a:latin typeface="Calibri" panose="020F0502020204030204" pitchFamily="34" charset="0"/>
                    <a:cs typeface="Calibri" panose="020F0502020204030204" pitchFamily="34" charset="0"/>
                  </a:rPr>
                  <a:t>Allgemeine Form:</a:t>
                </a:r>
                <a:r>
                  <a:rPr lang="de-AT" sz="4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sz="400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de-AT" sz="40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AT" sz="40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de-AT" sz="4000" i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de-AT" sz="4000" i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de-AT" sz="40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𝑏𝑥</m:t>
                    </m:r>
                    <m:r>
                      <a:rPr lang="de-AT" sz="40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de-AT" sz="40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de-AT" sz="4000" i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de-AT" sz="4000" dirty="0"/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08AA5FA9-EE37-4FBC-965D-1D9D6F46252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8573" y="2331613"/>
                <a:ext cx="7799956" cy="707886"/>
              </a:xfrm>
              <a:prstGeom prst="rect">
                <a:avLst/>
              </a:prstGeom>
              <a:blipFill>
                <a:blip r:embed="rId4"/>
                <a:stretch>
                  <a:fillRect l="-2815" t="-14530" b="-3589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ECA9B946-F308-4F54-A211-83B87B2A7948}"/>
                  </a:ext>
                </a:extLst>
              </p:cNvPr>
              <p:cNvSpPr/>
              <p:nvPr/>
            </p:nvSpPr>
            <p:spPr>
              <a:xfrm>
                <a:off x="1194181" y="3429000"/>
                <a:ext cx="5368393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de-AT" sz="4000" u="sng" dirty="0">
                    <a:latin typeface="Calibri" panose="020F0502020204030204" pitchFamily="34" charset="0"/>
                    <a:cs typeface="Calibri" panose="020F0502020204030204" pitchFamily="34" charset="0"/>
                  </a:rPr>
                  <a:t>Normierte Form (</a:t>
                </a:r>
                <a14:m>
                  <m:oMath xmlns:m="http://schemas.openxmlformats.org/officeDocument/2006/math">
                    <m:r>
                      <a:rPr lang="de-AT" sz="4000" i="1" u="sng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𝑎</m:t>
                    </m:r>
                    <m:r>
                      <a:rPr lang="de-AT" sz="4000" i="1" u="sng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=1</m:t>
                    </m:r>
                  </m:oMath>
                </a14:m>
                <a:r>
                  <a:rPr lang="de-AT" sz="4000" u="sng" dirty="0">
                    <a:latin typeface="Calibri" panose="020F0502020204030204" pitchFamily="34" charset="0"/>
                    <a:cs typeface="Calibri" panose="020F0502020204030204" pitchFamily="34" charset="0"/>
                  </a:rPr>
                  <a:t>):</a:t>
                </a:r>
                <a:endParaRPr lang="de-AT" sz="4000" dirty="0"/>
              </a:p>
            </p:txBody>
          </p:sp>
        </mc:Choice>
        <mc:Fallback xmlns="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ECA9B946-F308-4F54-A211-83B87B2A794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4181" y="3429000"/>
                <a:ext cx="5368393" cy="707886"/>
              </a:xfrm>
              <a:prstGeom prst="rect">
                <a:avLst/>
              </a:prstGeom>
              <a:blipFill>
                <a:blip r:embed="rId5"/>
                <a:stretch>
                  <a:fillRect l="-4086" t="-14655" r="-2838" b="-3620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1432A875-6F75-4F9B-83A2-10A3C6FD08AF}"/>
                  </a:ext>
                </a:extLst>
              </p:cNvPr>
              <p:cNvSpPr txBox="1"/>
              <p:nvPr/>
            </p:nvSpPr>
            <p:spPr>
              <a:xfrm>
                <a:off x="6791325" y="3475166"/>
                <a:ext cx="3730765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40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40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40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40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AT" sz="40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𝑝𝑥</m:t>
                      </m:r>
                      <m:r>
                        <a:rPr lang="de-AT" sz="40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AT" sz="40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de-AT" sz="40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de-AT" sz="4000" dirty="0"/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1432A875-6F75-4F9B-83A2-10A3C6FD08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1325" y="3475166"/>
                <a:ext cx="3730765" cy="61555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5103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fik 13" descr="Ein Bild, das Tisch enthält.&#10;&#10;Automatisch generierte Beschreibung">
            <a:extLst>
              <a:ext uri="{FF2B5EF4-FFF2-40B4-BE49-F238E27FC236}">
                <a16:creationId xmlns:a16="http://schemas.microsoft.com/office/drawing/2014/main" id="{053D7308-DE5D-4085-8981-CCF5F27D166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0056" y="138551"/>
            <a:ext cx="948369" cy="85106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79C7A72E-710D-4DCF-A01A-FE7C8067507B}"/>
                  </a:ext>
                </a:extLst>
              </p:cNvPr>
              <p:cNvSpPr/>
              <p:nvPr/>
            </p:nvSpPr>
            <p:spPr>
              <a:xfrm>
                <a:off x="428625" y="568158"/>
                <a:ext cx="10287000" cy="4214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30000"/>
                  </a:lnSpc>
                  <a:spcAft>
                    <a:spcPts val="600"/>
                  </a:spcAft>
                </a:pP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Bsp.) 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Gegeben ist die Gleichung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8</m:t>
                    </m:r>
                    <m:sSup>
                      <m:sSup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32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−16=0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Forme die Gleichung auf die normierte Form um.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79C7A72E-710D-4DCF-A01A-FE7C8067507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625" y="568158"/>
                <a:ext cx="10287000" cy="421462"/>
              </a:xfrm>
              <a:prstGeom prst="rect">
                <a:avLst/>
              </a:prstGeom>
              <a:blipFill>
                <a:blip r:embed="rId4"/>
                <a:stretch>
                  <a:fillRect l="-474" b="-2318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4326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/>
              <p:cNvSpPr/>
              <p:nvPr/>
            </p:nvSpPr>
            <p:spPr>
              <a:xfrm>
                <a:off x="309150" y="989620"/>
                <a:ext cx="11573693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3200" b="1" u="sng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Allgemeine Form </a:t>
                </a:r>
                <a14:m>
                  <m:oMath xmlns:m="http://schemas.openxmlformats.org/officeDocument/2006/math"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𝒂𝒙</m:t>
                    </m:r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²+</m:t>
                    </m:r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𝒃𝒙</m:t>
                    </m:r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𝒄</m:t>
                    </m:r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𝟎</m:t>
                    </m:r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</m:oMath>
                </a14:m>
                <a:r>
                  <a:rPr lang="de-AT" sz="3200" b="1" u="sng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(Überblick)</a:t>
                </a:r>
                <a:endParaRPr lang="de-AT" sz="3200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Rechtec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150" y="989620"/>
                <a:ext cx="11573693" cy="584775"/>
              </a:xfrm>
              <a:prstGeom prst="rect">
                <a:avLst/>
              </a:prstGeom>
              <a:blipFill>
                <a:blip r:embed="rId3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Grafik 13" descr="Ein Bild, das Tisch enthält.&#10;&#10;Automatisch generierte Beschreibung">
            <a:extLst>
              <a:ext uri="{FF2B5EF4-FFF2-40B4-BE49-F238E27FC236}">
                <a16:creationId xmlns:a16="http://schemas.microsoft.com/office/drawing/2014/main" id="{053D7308-DE5D-4085-8981-CCF5F27D166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0056" y="138551"/>
            <a:ext cx="948369" cy="85106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51B8118A-E40D-49A7-8ED4-E70771D9F14A}"/>
                  </a:ext>
                </a:extLst>
              </p:cNvPr>
              <p:cNvSpPr/>
              <p:nvPr/>
            </p:nvSpPr>
            <p:spPr>
              <a:xfrm>
                <a:off x="3047997" y="1943992"/>
                <a:ext cx="6096000" cy="165147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lnSpc>
                    <a:spcPct val="130000"/>
                  </a:lnSpc>
                  <a:spcAft>
                    <a:spcPts val="600"/>
                  </a:spcAft>
                </a:pPr>
                <a:r>
                  <a:rPr lang="de-AT" sz="2800" dirty="0">
                    <a:highlight>
                      <a:srgbClr val="FFFF00"/>
                    </a:highlight>
                    <a:latin typeface="Arial Black" panose="020B0A040201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Große Lösungsformel</a:t>
                </a:r>
                <a:endParaRPr lang="de-AT" sz="3600" dirty="0">
                  <a:effectLst/>
                  <a:highlight>
                    <a:srgbClr val="FFFF00"/>
                  </a:highligh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sz="2800" i="1">
                              <a:latin typeface="Cambria Math" panose="02040503050406030204" pitchFamily="18" charset="0"/>
                              <a:cs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AT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de-AT" sz="2800"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𝑏</m:t>
                          </m:r>
                          <m:r>
                            <a:rPr lang="de-AT" sz="2800" b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de-AT" sz="28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de-AT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AT" sz="28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de-AT" sz="2800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de-AT" sz="28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AT" sz="280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de-AT" sz="28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mbria Math" panose="02040503050406030204" pitchFamily="18" charset="0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de-AT" sz="280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2</m:t>
                          </m:r>
                          <m:r>
                            <a:rPr lang="de-AT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de-AT" sz="2800" dirty="0"/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51B8118A-E40D-49A7-8ED4-E70771D9F1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997" y="1943992"/>
                <a:ext cx="6096000" cy="165147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8F0FE932-0444-4269-A7F4-FCF5D8089E22}"/>
                  </a:ext>
                </a:extLst>
              </p:cNvPr>
              <p:cNvSpPr/>
              <p:nvPr/>
            </p:nvSpPr>
            <p:spPr>
              <a:xfrm>
                <a:off x="2617641" y="4191338"/>
                <a:ext cx="6956713" cy="7509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de-AT" sz="2000" b="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de-AT" sz="2000" b="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0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000" b="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0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de-AT" sz="2000" b="1" i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de-AT" sz="20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de-AT" sz="20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AT" sz="20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de-AT" sz="2000" b="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de-AT" sz="2000" b="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  <m:r>
                                <a:rPr lang="de-AT" sz="20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de-AT" sz="2000" b="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de-AT" sz="20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sSub>
                        <m:sSubPr>
                          <m:ctrlPr>
                            <a:rPr lang="de-AT" sz="20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                                </m:t>
                          </m:r>
                          <m:r>
                            <a:rPr lang="de-AT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de-AT" sz="2000" b="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de-AT" sz="2000" b="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0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000" b="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0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de-AT" sz="2000" b="1" i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de-AT" sz="20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de-AT" sz="20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AT" sz="20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de-AT" sz="2000" b="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de-AT" sz="2000" b="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  <m:r>
                                <a:rPr lang="de-AT" sz="20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de-AT" sz="2000" b="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de-AT" sz="20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8F0FE932-0444-4269-A7F4-FCF5D8089E2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7641" y="4191338"/>
                <a:ext cx="6956713" cy="7509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02625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/>
              <p:cNvSpPr/>
              <p:nvPr/>
            </p:nvSpPr>
            <p:spPr>
              <a:xfrm>
                <a:off x="309150" y="564085"/>
                <a:ext cx="11573693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3200" b="1" u="sng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Normierte Form </a:t>
                </a:r>
                <a14:m>
                  <m:oMath xmlns:m="http://schemas.openxmlformats.org/officeDocument/2006/math"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𝒙</m:t>
                    </m:r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²+</m:t>
                    </m:r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𝒑𝒙</m:t>
                    </m:r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𝒒</m:t>
                    </m:r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𝟎</m:t>
                    </m:r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</m:oMath>
                </a14:m>
                <a:r>
                  <a:rPr lang="de-AT" sz="3200" b="1" u="sng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(Überblick)</a:t>
                </a:r>
                <a:endParaRPr lang="de-AT" sz="3200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Rechtec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150" y="564085"/>
                <a:ext cx="11573693" cy="584775"/>
              </a:xfrm>
              <a:prstGeom prst="rect">
                <a:avLst/>
              </a:prstGeom>
              <a:blipFill>
                <a:blip r:embed="rId3"/>
                <a:stretch>
                  <a:fillRect t="-12632" b="-3578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Grafik 13" descr="Ein Bild, das Tisch enthält.&#10;&#10;Automatisch generierte Beschreibung">
            <a:extLst>
              <a:ext uri="{FF2B5EF4-FFF2-40B4-BE49-F238E27FC236}">
                <a16:creationId xmlns:a16="http://schemas.microsoft.com/office/drawing/2014/main" id="{053D7308-DE5D-4085-8981-CCF5F27D166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0056" y="138551"/>
            <a:ext cx="948369" cy="85106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51B8118A-E40D-49A7-8ED4-E70771D9F14A}"/>
                  </a:ext>
                </a:extLst>
              </p:cNvPr>
              <p:cNvSpPr/>
              <p:nvPr/>
            </p:nvSpPr>
            <p:spPr>
              <a:xfrm>
                <a:off x="440202" y="4961362"/>
                <a:ext cx="6096000" cy="143981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lnSpc>
                    <a:spcPct val="130000"/>
                  </a:lnSpc>
                  <a:spcAft>
                    <a:spcPts val="600"/>
                  </a:spcAft>
                </a:pPr>
                <a:r>
                  <a:rPr lang="de-AT" sz="2400" dirty="0">
                    <a:highlight>
                      <a:srgbClr val="FFFF00"/>
                    </a:highlight>
                    <a:latin typeface="Arial Black" panose="020B0A040201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c. Große Lösungsformel (a=1)</a:t>
                </a:r>
                <a:endParaRPr lang="de-AT" sz="3200" dirty="0">
                  <a:effectLst/>
                  <a:highlight>
                    <a:srgbClr val="FFFF00"/>
                  </a:highligh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sz="2400" i="1">
                              <a:latin typeface="Cambria Math" panose="02040503050406030204" pitchFamily="18" charset="0"/>
                              <a:cs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de-AT" sz="2400"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𝑏</m:t>
                          </m:r>
                          <m:r>
                            <a:rPr lang="de-AT" sz="2400" b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de-AT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de-AT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AT" sz="24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de-AT" sz="2400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de-AT" sz="24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AT" sz="240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de-AT" sz="24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mbria Math" panose="02040503050406030204" pitchFamily="18" charset="0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de-AT" sz="240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2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51B8118A-E40D-49A7-8ED4-E70771D9F1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202" y="4961362"/>
                <a:ext cx="6096000" cy="143981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8F0FE932-0444-4269-A7F4-FCF5D8089E22}"/>
                  </a:ext>
                </a:extLst>
              </p:cNvPr>
              <p:cNvSpPr/>
              <p:nvPr/>
            </p:nvSpPr>
            <p:spPr>
              <a:xfrm>
                <a:off x="6079002" y="5497087"/>
                <a:ext cx="5497979" cy="7509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de-AT" sz="2000" b="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de-AT" sz="2000" b="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0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000" b="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0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de-AT" sz="2000" b="1" i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de-AT" sz="20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de-AT" sz="20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AT" sz="20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de-AT" sz="2000" b="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de-AT" sz="2000" b="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  <m:r>
                                <a:rPr lang="de-AT" sz="20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de-AT" sz="2000" b="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de-AT" sz="20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sSub>
                        <m:sSubPr>
                          <m:ctrlPr>
                            <a:rPr lang="de-AT" sz="20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      </m:t>
                          </m:r>
                          <m:r>
                            <a:rPr lang="de-AT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de-AT" sz="2000" b="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de-AT" sz="2000" b="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0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000" b="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0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de-AT" sz="2000" b="1" i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de-AT" sz="20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de-AT" sz="20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AT" sz="20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de-AT" sz="2000" b="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de-AT" sz="2000" b="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  <m:r>
                                <a:rPr lang="de-AT" sz="20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de-AT" sz="2000" b="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de-AT" sz="20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8F0FE932-0444-4269-A7F4-FCF5D8089E2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9002" y="5497087"/>
                <a:ext cx="5497979" cy="7509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hteck 5">
            <a:extLst>
              <a:ext uri="{FF2B5EF4-FFF2-40B4-BE49-F238E27FC236}">
                <a16:creationId xmlns:a16="http://schemas.microsoft.com/office/drawing/2014/main" id="{86161619-E050-4DD9-AE63-71296AD79C82}"/>
              </a:ext>
            </a:extLst>
          </p:cNvPr>
          <p:cNvSpPr/>
          <p:nvPr/>
        </p:nvSpPr>
        <p:spPr>
          <a:xfrm>
            <a:off x="-16998" y="1360913"/>
            <a:ext cx="6096000" cy="101874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spcAft>
                <a:spcPts val="600"/>
              </a:spcAft>
            </a:pPr>
            <a:r>
              <a:rPr lang="de-AT" sz="2400" dirty="0">
                <a:highlight>
                  <a:srgbClr val="FFFF00"/>
                </a:highlight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Kleine Lösungsformel</a:t>
            </a:r>
            <a:endParaRPr lang="de-AT" sz="32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AT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FCF0F8B1-380F-4997-BBB9-D3532F168B4E}"/>
                  </a:ext>
                </a:extLst>
              </p:cNvPr>
              <p:cNvSpPr/>
              <p:nvPr/>
            </p:nvSpPr>
            <p:spPr>
              <a:xfrm>
                <a:off x="1062482" y="1896637"/>
                <a:ext cx="3369897" cy="11835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de-AT" sz="2400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±</m:t>
                      </m:r>
                      <m:rad>
                        <m:radPr>
                          <m:degHide m:val="on"/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de-A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de-AT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de-AT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num>
                                    <m:den>
                                      <m:r>
                                        <a:rPr lang="de-AT" sz="2400" i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de-AT" sz="24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</m:rad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FCF0F8B1-380F-4997-BBB9-D3532F168B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2482" y="1896637"/>
                <a:ext cx="3369897" cy="118352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0CB43AEA-D876-42A7-AB00-138E033B3EE1}"/>
                  </a:ext>
                </a:extLst>
              </p:cNvPr>
              <p:cNvSpPr/>
              <p:nvPr/>
            </p:nvSpPr>
            <p:spPr>
              <a:xfrm>
                <a:off x="5248278" y="1744640"/>
                <a:ext cx="6096000" cy="107054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de-AT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de-AT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m:t>=</m:t>
                      </m:r>
                      <m:r>
                        <a:rPr lang="de-AT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de-AT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de-AT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de-AT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de-AT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Cambria Math" panose="02040503050406030204" pitchFamily="18" charset="0"/>
                                        </a:rPr>
                                        <m:t>𝑝</m:t>
                                      </m:r>
                                    </m:num>
                                    <m:den>
                                      <m:r>
                                        <a:rPr lang="de-AT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−</m:t>
                          </m:r>
                          <m: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𝑞</m:t>
                          </m:r>
                        </m:e>
                      </m:rad>
                      <m:r>
                        <a:rPr lang="de-AT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m:t>          </m:t>
                      </m:r>
                      <m:sSub>
                        <m:sSubPr>
                          <m:ctrlPr>
                            <a:rPr lang="de-AT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de-AT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de-AT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m:t>=</m:t>
                      </m:r>
                      <m:r>
                        <a:rPr lang="de-AT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de-AT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de-AT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de-AT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cs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de-AT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Cambria Math" panose="02040503050406030204" pitchFamily="18" charset="0"/>
                                        </a:rPr>
                                        <m:t>𝑝</m:t>
                                      </m:r>
                                    </m:num>
                                    <m:den>
                                      <m:r>
                                        <a:rPr lang="de-AT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−</m:t>
                          </m:r>
                          <m: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𝑞</m:t>
                          </m:r>
                        </m:e>
                      </m:rad>
                    </m:oMath>
                  </m:oMathPara>
                </a14:m>
                <a:endParaRPr lang="de-A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0CB43AEA-D876-42A7-AB00-138E033B3EE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8278" y="1744640"/>
                <a:ext cx="6096000" cy="107054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hteck 7">
            <a:extLst>
              <a:ext uri="{FF2B5EF4-FFF2-40B4-BE49-F238E27FC236}">
                <a16:creationId xmlns:a16="http://schemas.microsoft.com/office/drawing/2014/main" id="{F0C59B65-D6D8-44C2-BF4A-EFEEFC775150}"/>
              </a:ext>
            </a:extLst>
          </p:cNvPr>
          <p:cNvSpPr/>
          <p:nvPr/>
        </p:nvSpPr>
        <p:spPr>
          <a:xfrm>
            <a:off x="957568" y="3650760"/>
            <a:ext cx="7415813" cy="46166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de-AT" sz="2400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Ergänzung auf ein vollständiges Quadrat</a:t>
            </a:r>
            <a:endParaRPr lang="de-AT" sz="2400" dirty="0"/>
          </a:p>
        </p:txBody>
      </p:sp>
    </p:spTree>
    <p:extLst>
      <p:ext uri="{BB962C8B-B14F-4D97-AF65-F5344CB8AC3E}">
        <p14:creationId xmlns:p14="http://schemas.microsoft.com/office/powerpoint/2010/main" val="618427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6" grpId="0"/>
      <p:bldP spid="3" grpId="0"/>
      <p:bldP spid="5" grpId="0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90" y="1771135"/>
            <a:ext cx="9281160" cy="2068438"/>
          </a:xfrm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Quadratische Gleichungen</a:t>
            </a:r>
            <a:br>
              <a:rPr lang="de-AT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de-AT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Diskriminante</a:t>
            </a:r>
            <a:endParaRPr lang="de-AT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Untertitel 3"/>
          <p:cNvSpPr txBox="1">
            <a:spLocks/>
          </p:cNvSpPr>
          <p:nvPr/>
        </p:nvSpPr>
        <p:spPr>
          <a:xfrm>
            <a:off x="2853833" y="894007"/>
            <a:ext cx="7891272" cy="721895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numCol="1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de-AT" sz="3200" u="sng"/>
              <a:t>Ausblick – nächstes Lernvideo</a:t>
            </a:r>
            <a:endParaRPr lang="de-AT" sz="3200" u="sng" dirty="0"/>
          </a:p>
        </p:txBody>
      </p:sp>
      <p:pic>
        <p:nvPicPr>
          <p:cNvPr id="8" name="Grafik 7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8F2101E0-256F-4B97-9DE7-1F7EED66AB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3145" y="4055044"/>
            <a:ext cx="5152648" cy="1287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101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vortex dir="r"/>
        <p:sndAc>
          <p:stSnd>
            <p:snd r:embed="rId2" name="drumroll.wav"/>
          </p:stSnd>
        </p:sndAc>
      </p:transition>
    </mc:Choice>
    <mc:Fallback xmlns="">
      <p:transition spd="slow">
        <p:fade/>
        <p:sndAc>
          <p:stSnd>
            <p:snd r:embed="rId6" name="drumroll.wav"/>
          </p:stSnd>
        </p:sndAc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231</Words>
  <Application>Microsoft Office PowerPoint</Application>
  <PresentationFormat>Breitbild</PresentationFormat>
  <Paragraphs>34</Paragraphs>
  <Slides>7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4" baseType="lpstr">
      <vt:lpstr>Arial Black</vt:lpstr>
      <vt:lpstr>Calibri</vt:lpstr>
      <vt:lpstr>Cambria Math</vt:lpstr>
      <vt:lpstr>Georgia</vt:lpstr>
      <vt:lpstr>Trebuchet MS</vt:lpstr>
      <vt:lpstr>Wingdings</vt:lpstr>
      <vt:lpstr>Holzart</vt:lpstr>
      <vt:lpstr>Quadratische Gleichungen Allgemeine und Normierte Form - Überblick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Quadratische Gleichungen  Diskriminante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Lukas Tegischer</cp:lastModifiedBy>
  <cp:revision>90</cp:revision>
  <dcterms:created xsi:type="dcterms:W3CDTF">2020-04-09T06:13:57Z</dcterms:created>
  <dcterms:modified xsi:type="dcterms:W3CDTF">2021-02-03T17:08:56Z</dcterms:modified>
</cp:coreProperties>
</file>