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24" r:id="rId3"/>
    <p:sldId id="368" r:id="rId4"/>
    <p:sldId id="377" r:id="rId5"/>
    <p:sldId id="378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84C69125-BA12-4764-A615-CE8773A5C5F9}"/>
    <pc:docChg chg="custSel delSld modSld">
      <pc:chgData name="Tegischer Lukas" userId="f78daebb-0565-485c-bd0e-1cd035e796ff" providerId="ADAL" clId="{84C69125-BA12-4764-A615-CE8773A5C5F9}" dt="2022-11-03T09:54:49.147" v="7" actId="47"/>
      <pc:docMkLst>
        <pc:docMk/>
      </pc:docMkLst>
      <pc:sldChg chg="delSp modSp mod delAnim">
        <pc:chgData name="Tegischer Lukas" userId="f78daebb-0565-485c-bd0e-1cd035e796ff" providerId="ADAL" clId="{84C69125-BA12-4764-A615-CE8773A5C5F9}" dt="2022-11-03T09:54:43.019" v="2" actId="1076"/>
        <pc:sldMkLst>
          <pc:docMk/>
          <pc:sldMk cId="336392357" sldId="256"/>
        </pc:sldMkLst>
        <pc:spChg chg="mod">
          <ac:chgData name="Tegischer Lukas" userId="f78daebb-0565-485c-bd0e-1cd035e796ff" providerId="ADAL" clId="{84C69125-BA12-4764-A615-CE8773A5C5F9}" dt="2022-11-03T09:54:43.019" v="2" actId="1076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84C69125-BA12-4764-A615-CE8773A5C5F9}" dt="2022-11-03T09:54:41.644" v="1" actId="478"/>
          <ac:spMkLst>
            <pc:docMk/>
            <pc:sldMk cId="336392357" sldId="256"/>
            <ac:spMk id="4" creationId="{92BFC548-5607-461F-A14D-160FE4569C03}"/>
          </ac:spMkLst>
        </pc:spChg>
        <pc:picChg chg="del">
          <ac:chgData name="Tegischer Lukas" userId="f78daebb-0565-485c-bd0e-1cd035e796ff" providerId="ADAL" clId="{84C69125-BA12-4764-A615-CE8773A5C5F9}" dt="2022-11-03T09:54:41.175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84C69125-BA12-4764-A615-CE8773A5C5F9}" dt="2022-11-03T09:54:49.147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84C69125-BA12-4764-A615-CE8773A5C5F9}" dt="2022-11-03T09:54:45.075" v="3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84C69125-BA12-4764-A615-CE8773A5C5F9}" dt="2022-11-03T09:54:45.075" v="3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84C69125-BA12-4764-A615-CE8773A5C5F9}" dt="2022-11-03T09:54:46.425" v="4" actId="478"/>
        <pc:sldMkLst>
          <pc:docMk/>
          <pc:sldMk cId="2806889241" sldId="368"/>
        </pc:sldMkLst>
        <pc:picChg chg="del">
          <ac:chgData name="Tegischer Lukas" userId="f78daebb-0565-485c-bd0e-1cd035e796ff" providerId="ADAL" clId="{84C69125-BA12-4764-A615-CE8773A5C5F9}" dt="2022-11-03T09:54:46.425" v="4" actId="478"/>
          <ac:picMkLst>
            <pc:docMk/>
            <pc:sldMk cId="2806889241" sldId="36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84C69125-BA12-4764-A615-CE8773A5C5F9}" dt="2022-11-03T09:54:46.985" v="5" actId="478"/>
        <pc:sldMkLst>
          <pc:docMk/>
          <pc:sldMk cId="1825640686" sldId="377"/>
        </pc:sldMkLst>
        <pc:picChg chg="del">
          <ac:chgData name="Tegischer Lukas" userId="f78daebb-0565-485c-bd0e-1cd035e796ff" providerId="ADAL" clId="{84C69125-BA12-4764-A615-CE8773A5C5F9}" dt="2022-11-03T09:54:46.985" v="5" actId="478"/>
          <ac:picMkLst>
            <pc:docMk/>
            <pc:sldMk cId="1825640686" sldId="37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84C69125-BA12-4764-A615-CE8773A5C5F9}" dt="2022-11-03T09:54:47.584" v="6" actId="478"/>
        <pc:sldMkLst>
          <pc:docMk/>
          <pc:sldMk cId="4219964608" sldId="378"/>
        </pc:sldMkLst>
        <pc:picChg chg="del">
          <ac:chgData name="Tegischer Lukas" userId="f78daebb-0565-485c-bd0e-1cd035e796ff" providerId="ADAL" clId="{84C69125-BA12-4764-A615-CE8773A5C5F9}" dt="2022-11-03T09:54:47.584" v="6" actId="478"/>
          <ac:picMkLst>
            <pc:docMk/>
            <pc:sldMk cId="4219964608" sldId="378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6132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6957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5700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39864" y="17425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Abgeschlossenheit einer Zahlenmenge</a:t>
            </a:r>
            <a:endParaRPr lang="de-AT" sz="18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5261188" y="302475"/>
            <a:ext cx="16696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F588F01-83A4-49E5-A2B1-6FD5265BB78A}"/>
              </a:ext>
            </a:extLst>
          </p:cNvPr>
          <p:cNvSpPr txBox="1"/>
          <p:nvPr/>
        </p:nvSpPr>
        <p:spPr>
          <a:xfrm>
            <a:off x="1928261" y="968587"/>
            <a:ext cx="8335477" cy="11435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 Zahlenmenge M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abgeschlossen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bezüglich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einer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Rechenoperation/Verknüpfung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(z.B. Addition, Subtraktion, Multiplikation, Division), wenn das Ergebnis der Rechenoperation/Verknüpfung zweier Elemente aus M immer in M liegt.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EB23F19D-97DD-4932-B84B-89FA623F2265}"/>
                  </a:ext>
                </a:extLst>
              </p:cNvPr>
              <p:cNvSpPr txBox="1"/>
              <p:nvPr/>
            </p:nvSpPr>
            <p:spPr>
              <a:xfrm>
                <a:off x="517358" y="2501849"/>
                <a:ext cx="10176309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natürlichen Zahlen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ℕ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 abgeschlossen bezüglich 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Addition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Multiplikation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000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EB23F19D-97DD-4932-B84B-89FA623F22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358" y="2501849"/>
                <a:ext cx="10176309" cy="400110"/>
              </a:xfrm>
              <a:prstGeom prst="rect">
                <a:avLst/>
              </a:prstGeom>
              <a:blipFill>
                <a:blip r:embed="rId4"/>
                <a:stretch>
                  <a:fillRect l="-659" t="-7576" b="-257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80DD9070-9FE4-4838-931E-155E585477B3}"/>
                  </a:ext>
                </a:extLst>
              </p:cNvPr>
              <p:cNvSpPr txBox="1"/>
              <p:nvPr/>
            </p:nvSpPr>
            <p:spPr>
              <a:xfrm>
                <a:off x="531394" y="4434115"/>
                <a:ext cx="11129210" cy="4593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30000"/>
                  </a:lnSpc>
                  <a:spcAft>
                    <a:spcPts val="10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natürlichen Zahlen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ℕ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 aber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nicht abgeschlossen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bezüglich 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Subtraktion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Division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!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80DD9070-9FE4-4838-931E-155E585477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394" y="4434115"/>
                <a:ext cx="11129210" cy="459357"/>
              </a:xfrm>
              <a:prstGeom prst="rect">
                <a:avLst/>
              </a:prstGeom>
              <a:blipFill>
                <a:blip r:embed="rId5"/>
                <a:stretch>
                  <a:fillRect l="-548" b="-2236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769C929B-4862-4984-8493-2FF68FEADCBA}"/>
              </a:ext>
            </a:extLst>
          </p:cNvPr>
          <p:cNvSpPr txBox="1"/>
          <p:nvPr/>
        </p:nvSpPr>
        <p:spPr>
          <a:xfrm>
            <a:off x="315227" y="400375"/>
            <a:ext cx="9502541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1a)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Gib an, ob die Zahlenmenge bezüglich der Rechenoperation abgeschlossen ist.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4C447F3-3A56-4125-8420-CE00C144D5A4}"/>
                  </a:ext>
                </a:extLst>
              </p:cNvPr>
              <p:cNvSpPr txBox="1"/>
              <p:nvPr/>
            </p:nvSpPr>
            <p:spPr>
              <a:xfrm>
                <a:off x="750770" y="1260910"/>
                <a:ext cx="80361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  <m:r>
                        <a:rPr lang="de-A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, +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4C447F3-3A56-4125-8420-CE00C144D5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770" y="1260910"/>
                <a:ext cx="80361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ED5DE8EA-B9FE-4B8D-9536-47F01656CB5D}"/>
                  </a:ext>
                </a:extLst>
              </p:cNvPr>
              <p:cNvSpPr txBox="1"/>
              <p:nvPr/>
            </p:nvSpPr>
            <p:spPr>
              <a:xfrm>
                <a:off x="830118" y="3800376"/>
                <a:ext cx="64492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  <m:r>
                        <a:rPr lang="de-A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, :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ED5DE8EA-B9FE-4B8D-9536-47F01656CB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118" y="3800376"/>
                <a:ext cx="644920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688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769C929B-4862-4984-8493-2FF68FEADCBA}"/>
              </a:ext>
            </a:extLst>
          </p:cNvPr>
          <p:cNvSpPr txBox="1"/>
          <p:nvPr/>
        </p:nvSpPr>
        <p:spPr>
          <a:xfrm>
            <a:off x="315227" y="400375"/>
            <a:ext cx="9502541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1b)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Gib an, ob die Zahlenmenge bezüglich der Rechenoperation abgeschlossen ist.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4C447F3-3A56-4125-8420-CE00C144D5A4}"/>
                  </a:ext>
                </a:extLst>
              </p:cNvPr>
              <p:cNvSpPr txBox="1"/>
              <p:nvPr/>
            </p:nvSpPr>
            <p:spPr>
              <a:xfrm>
                <a:off x="750770" y="1260910"/>
                <a:ext cx="86132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ℚ</m:t>
                      </m:r>
                      <m:r>
                        <a:rPr lang="de-A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, −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4C447F3-3A56-4125-8420-CE00C144D5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770" y="1260910"/>
                <a:ext cx="861326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ED5DE8EA-B9FE-4B8D-9536-47F01656CB5D}"/>
                  </a:ext>
                </a:extLst>
              </p:cNvPr>
              <p:cNvSpPr txBox="1"/>
              <p:nvPr/>
            </p:nvSpPr>
            <p:spPr>
              <a:xfrm>
                <a:off x="830118" y="3800376"/>
                <a:ext cx="64254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ℚ</m:t>
                      </m:r>
                      <m:r>
                        <a:rPr lang="de-A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, ∙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ED5DE8EA-B9FE-4B8D-9536-47F01656CB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118" y="3800376"/>
                <a:ext cx="642547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564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72AD7761-87B6-45B6-8A51-2B8E6DD1898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08698253"/>
                  </p:ext>
                </p:extLst>
              </p:nvPr>
            </p:nvGraphicFramePr>
            <p:xfrm>
              <a:off x="1173688" y="1672015"/>
              <a:ext cx="9844623" cy="351397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35070">
                      <a:extLst>
                        <a:ext uri="{9D8B030D-6E8A-4147-A177-3AD203B41FA5}">
                          <a16:colId xmlns:a16="http://schemas.microsoft.com/office/drawing/2014/main" val="2477562826"/>
                        </a:ext>
                      </a:extLst>
                    </a:gridCol>
                    <a:gridCol w="1904494">
                      <a:extLst>
                        <a:ext uri="{9D8B030D-6E8A-4147-A177-3AD203B41FA5}">
                          <a16:colId xmlns:a16="http://schemas.microsoft.com/office/drawing/2014/main" val="1477991230"/>
                        </a:ext>
                      </a:extLst>
                    </a:gridCol>
                    <a:gridCol w="1903441">
                      <a:extLst>
                        <a:ext uri="{9D8B030D-6E8A-4147-A177-3AD203B41FA5}">
                          <a16:colId xmlns:a16="http://schemas.microsoft.com/office/drawing/2014/main" val="1611366557"/>
                        </a:ext>
                      </a:extLst>
                    </a:gridCol>
                    <a:gridCol w="1904494">
                      <a:extLst>
                        <a:ext uri="{9D8B030D-6E8A-4147-A177-3AD203B41FA5}">
                          <a16:colId xmlns:a16="http://schemas.microsoft.com/office/drawing/2014/main" val="2280227784"/>
                        </a:ext>
                      </a:extLst>
                    </a:gridCol>
                    <a:gridCol w="1897124">
                      <a:extLst>
                        <a:ext uri="{9D8B030D-6E8A-4147-A177-3AD203B41FA5}">
                          <a16:colId xmlns:a16="http://schemas.microsoft.com/office/drawing/2014/main" val="1033353934"/>
                        </a:ext>
                      </a:extLst>
                    </a:gridCol>
                  </a:tblGrid>
                  <a:tr h="102041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Abgeschlossen bzgl.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4000">
                                    <a:effectLst/>
                                    <a:latin typeface="Cambria Math" panose="02040503050406030204" pitchFamily="18" charset="0"/>
                                  </a:rPr>
                                  <m:t>ℕ</m:t>
                                </m:r>
                              </m:oMath>
                            </m:oMathPara>
                          </a14:m>
                          <a:endParaRPr lang="de-AT" sz="4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4000">
                                    <a:effectLst/>
                                    <a:latin typeface="Cambria Math" panose="02040503050406030204" pitchFamily="18" charset="0"/>
                                  </a:rPr>
                                  <m:t>ℤ</m:t>
                                </m:r>
                              </m:oMath>
                            </m:oMathPara>
                          </a14:m>
                          <a:endParaRPr lang="de-AT" sz="4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4000">
                                    <a:effectLst/>
                                    <a:latin typeface="Cambria Math" panose="02040503050406030204" pitchFamily="18" charset="0"/>
                                  </a:rPr>
                                  <m:t>ℚ</m:t>
                                </m:r>
                              </m:oMath>
                            </m:oMathPara>
                          </a14:m>
                          <a:endParaRPr lang="de-AT" sz="4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4000">
                                    <a:effectLst/>
                                    <a:latin typeface="Cambria Math" panose="02040503050406030204" pitchFamily="18" charset="0"/>
                                  </a:rPr>
                                  <m:t>ℝ</m:t>
                                </m:r>
                              </m:oMath>
                            </m:oMathPara>
                          </a14:m>
                          <a:endParaRPr lang="de-AT" sz="4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53777878"/>
                      </a:ext>
                    </a:extLst>
                  </a:tr>
                  <a:tr h="58984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36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+</a:t>
                          </a:r>
                          <a:endParaRPr lang="de-AT" sz="4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10114743"/>
                      </a:ext>
                    </a:extLst>
                  </a:tr>
                  <a:tr h="72403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3600" i="1" dirty="0" smtClean="0">
                                    <a:effectLst/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∙</m:t>
                                </m:r>
                              </m:oMath>
                            </m:oMathPara>
                          </a14:m>
                          <a:endParaRPr lang="de-AT" sz="4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22454117"/>
                      </a:ext>
                    </a:extLst>
                  </a:tr>
                  <a:tr h="58984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36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</a:t>
                          </a:r>
                          <a:endParaRPr lang="de-AT" sz="4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NEIN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86493035"/>
                      </a:ext>
                    </a:extLst>
                  </a:tr>
                  <a:tr h="58984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36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/</a:t>
                          </a:r>
                          <a:endParaRPr lang="de-AT" sz="4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NEIN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NEIN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4873612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72AD7761-87B6-45B6-8A51-2B8E6DD1898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08698253"/>
                  </p:ext>
                </p:extLst>
              </p:nvPr>
            </p:nvGraphicFramePr>
            <p:xfrm>
              <a:off x="1173688" y="1672015"/>
              <a:ext cx="9844623" cy="351397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35070">
                      <a:extLst>
                        <a:ext uri="{9D8B030D-6E8A-4147-A177-3AD203B41FA5}">
                          <a16:colId xmlns:a16="http://schemas.microsoft.com/office/drawing/2014/main" val="2477562826"/>
                        </a:ext>
                      </a:extLst>
                    </a:gridCol>
                    <a:gridCol w="1904494">
                      <a:extLst>
                        <a:ext uri="{9D8B030D-6E8A-4147-A177-3AD203B41FA5}">
                          <a16:colId xmlns:a16="http://schemas.microsoft.com/office/drawing/2014/main" val="1477991230"/>
                        </a:ext>
                      </a:extLst>
                    </a:gridCol>
                    <a:gridCol w="1903441">
                      <a:extLst>
                        <a:ext uri="{9D8B030D-6E8A-4147-A177-3AD203B41FA5}">
                          <a16:colId xmlns:a16="http://schemas.microsoft.com/office/drawing/2014/main" val="1611366557"/>
                        </a:ext>
                      </a:extLst>
                    </a:gridCol>
                    <a:gridCol w="1904494">
                      <a:extLst>
                        <a:ext uri="{9D8B030D-6E8A-4147-A177-3AD203B41FA5}">
                          <a16:colId xmlns:a16="http://schemas.microsoft.com/office/drawing/2014/main" val="2280227784"/>
                        </a:ext>
                      </a:extLst>
                    </a:gridCol>
                    <a:gridCol w="1897124">
                      <a:extLst>
                        <a:ext uri="{9D8B030D-6E8A-4147-A177-3AD203B41FA5}">
                          <a16:colId xmlns:a16="http://schemas.microsoft.com/office/drawing/2014/main" val="1033353934"/>
                        </a:ext>
                      </a:extLst>
                    </a:gridCol>
                  </a:tblGrid>
                  <a:tr h="102041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Abgeschlossen bzgl.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17572" t="-595" r="-300319" b="-2690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218269" t="-595" r="-201282" b="-2690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317252" t="-595" r="-100639" b="-2690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419936" t="-595" r="-1286" b="-2690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3777878"/>
                      </a:ext>
                    </a:extLst>
                  </a:tr>
                  <a:tr h="58984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36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+</a:t>
                          </a:r>
                          <a:endParaRPr lang="de-AT" sz="4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10114743"/>
                      </a:ext>
                    </a:extLst>
                  </a:tr>
                  <a:tr h="724032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272" t="-222689" r="-341417" b="-1991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22454117"/>
                      </a:ext>
                    </a:extLst>
                  </a:tr>
                  <a:tr h="58984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36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</a:t>
                          </a:r>
                          <a:endParaRPr lang="de-AT" sz="4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NEIN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86493035"/>
                      </a:ext>
                    </a:extLst>
                  </a:tr>
                  <a:tr h="58984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36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/</a:t>
                          </a:r>
                          <a:endParaRPr lang="de-AT" sz="4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NEIN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NEIN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48736125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1996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143</Words>
  <Application>Microsoft Office PowerPoint</Application>
  <PresentationFormat>Breitbild</PresentationFormat>
  <Paragraphs>37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Abgeschlossenheit einer Zahlenmenge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120</cp:revision>
  <dcterms:created xsi:type="dcterms:W3CDTF">2020-04-09T06:13:57Z</dcterms:created>
  <dcterms:modified xsi:type="dcterms:W3CDTF">2022-11-03T09:54:54Z</dcterms:modified>
</cp:coreProperties>
</file>