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324" r:id="rId3"/>
    <p:sldId id="368" r:id="rId4"/>
    <p:sldId id="369" r:id="rId5"/>
    <p:sldId id="370" r:id="rId6"/>
    <p:sldId id="371" r:id="rId7"/>
    <p:sldId id="372" r:id="rId8"/>
    <p:sldId id="373" r:id="rId9"/>
    <p:sldId id="376" r:id="rId10"/>
    <p:sldId id="374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C4C173A4-6725-44B4-BC6F-7E9C4D49FE20}"/>
    <pc:docChg chg="custSel delSld modSld">
      <pc:chgData name="Tegischer Lukas" userId="f78daebb-0565-485c-bd0e-1cd035e796ff" providerId="ADAL" clId="{C4C173A4-6725-44B4-BC6F-7E9C4D49FE20}" dt="2022-11-03T09:54:33.953" v="12" actId="47"/>
      <pc:docMkLst>
        <pc:docMk/>
      </pc:docMkLst>
      <pc:sldChg chg="delSp modSp mod delAnim">
        <pc:chgData name="Tegischer Lukas" userId="f78daebb-0565-485c-bd0e-1cd035e796ff" providerId="ADAL" clId="{C4C173A4-6725-44B4-BC6F-7E9C4D49FE20}" dt="2022-11-03T09:54:24.187" v="2" actId="1076"/>
        <pc:sldMkLst>
          <pc:docMk/>
          <pc:sldMk cId="336392357" sldId="256"/>
        </pc:sldMkLst>
        <pc:spChg chg="mod">
          <ac:chgData name="Tegischer Lukas" userId="f78daebb-0565-485c-bd0e-1cd035e796ff" providerId="ADAL" clId="{C4C173A4-6725-44B4-BC6F-7E9C4D49FE20}" dt="2022-11-03T09:54:24.187" v="2" actId="1076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C4C173A4-6725-44B4-BC6F-7E9C4D49FE20}" dt="2022-11-03T09:54:22.359" v="1" actId="478"/>
          <ac:spMkLst>
            <pc:docMk/>
            <pc:sldMk cId="336392357" sldId="256"/>
            <ac:spMk id="4" creationId="{92BFC548-5607-461F-A14D-160FE4569C03}"/>
          </ac:spMkLst>
        </pc:spChg>
        <pc:picChg chg="del">
          <ac:chgData name="Tegischer Lukas" userId="f78daebb-0565-485c-bd0e-1cd035e796ff" providerId="ADAL" clId="{C4C173A4-6725-44B4-BC6F-7E9C4D49FE20}" dt="2022-11-03T09:54:21.258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C4C173A4-6725-44B4-BC6F-7E9C4D49FE20}" dt="2022-11-03T09:54:33.953" v="12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C4C173A4-6725-44B4-BC6F-7E9C4D49FE20}" dt="2022-11-03T09:54:25.984" v="3" actId="478"/>
        <pc:sldMkLst>
          <pc:docMk/>
          <pc:sldMk cId="2738696002" sldId="324"/>
        </pc:sldMkLst>
        <pc:picChg chg="del">
          <ac:chgData name="Tegischer Lukas" userId="f78daebb-0565-485c-bd0e-1cd035e796ff" providerId="ADAL" clId="{C4C173A4-6725-44B4-BC6F-7E9C4D49FE20}" dt="2022-11-03T09:54:25.984" v="3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4C173A4-6725-44B4-BC6F-7E9C4D49FE20}" dt="2022-11-03T09:54:26.861" v="4" actId="478"/>
        <pc:sldMkLst>
          <pc:docMk/>
          <pc:sldMk cId="2806889241" sldId="368"/>
        </pc:sldMkLst>
        <pc:picChg chg="del">
          <ac:chgData name="Tegischer Lukas" userId="f78daebb-0565-485c-bd0e-1cd035e796ff" providerId="ADAL" clId="{C4C173A4-6725-44B4-BC6F-7E9C4D49FE20}" dt="2022-11-03T09:54:26.861" v="4" actId="478"/>
          <ac:picMkLst>
            <pc:docMk/>
            <pc:sldMk cId="2806889241" sldId="36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4C173A4-6725-44B4-BC6F-7E9C4D49FE20}" dt="2022-11-03T09:54:27.462" v="5" actId="478"/>
        <pc:sldMkLst>
          <pc:docMk/>
          <pc:sldMk cId="3577601441" sldId="369"/>
        </pc:sldMkLst>
        <pc:picChg chg="del">
          <ac:chgData name="Tegischer Lukas" userId="f78daebb-0565-485c-bd0e-1cd035e796ff" providerId="ADAL" clId="{C4C173A4-6725-44B4-BC6F-7E9C4D49FE20}" dt="2022-11-03T09:54:27.462" v="5" actId="478"/>
          <ac:picMkLst>
            <pc:docMk/>
            <pc:sldMk cId="3577601441" sldId="36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4C173A4-6725-44B4-BC6F-7E9C4D49FE20}" dt="2022-11-03T09:54:28.202" v="6" actId="478"/>
        <pc:sldMkLst>
          <pc:docMk/>
          <pc:sldMk cId="1458311128" sldId="370"/>
        </pc:sldMkLst>
        <pc:picChg chg="del">
          <ac:chgData name="Tegischer Lukas" userId="f78daebb-0565-485c-bd0e-1cd035e796ff" providerId="ADAL" clId="{C4C173A4-6725-44B4-BC6F-7E9C4D49FE20}" dt="2022-11-03T09:54:28.202" v="6" actId="478"/>
          <ac:picMkLst>
            <pc:docMk/>
            <pc:sldMk cId="1458311128" sldId="37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4C173A4-6725-44B4-BC6F-7E9C4D49FE20}" dt="2022-11-03T09:54:28.809" v="7" actId="478"/>
        <pc:sldMkLst>
          <pc:docMk/>
          <pc:sldMk cId="2651153509" sldId="371"/>
        </pc:sldMkLst>
        <pc:picChg chg="del">
          <ac:chgData name="Tegischer Lukas" userId="f78daebb-0565-485c-bd0e-1cd035e796ff" providerId="ADAL" clId="{C4C173A4-6725-44B4-BC6F-7E9C4D49FE20}" dt="2022-11-03T09:54:28.809" v="7" actId="478"/>
          <ac:picMkLst>
            <pc:docMk/>
            <pc:sldMk cId="2651153509" sldId="37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4C173A4-6725-44B4-BC6F-7E9C4D49FE20}" dt="2022-11-03T09:54:29.557" v="8" actId="478"/>
        <pc:sldMkLst>
          <pc:docMk/>
          <pc:sldMk cId="848495146" sldId="372"/>
        </pc:sldMkLst>
        <pc:picChg chg="del">
          <ac:chgData name="Tegischer Lukas" userId="f78daebb-0565-485c-bd0e-1cd035e796ff" providerId="ADAL" clId="{C4C173A4-6725-44B4-BC6F-7E9C4D49FE20}" dt="2022-11-03T09:54:29.557" v="8" actId="478"/>
          <ac:picMkLst>
            <pc:docMk/>
            <pc:sldMk cId="848495146" sldId="372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4C173A4-6725-44B4-BC6F-7E9C4D49FE20}" dt="2022-11-03T09:54:30.506" v="9" actId="478"/>
        <pc:sldMkLst>
          <pc:docMk/>
          <pc:sldMk cId="1942972702" sldId="373"/>
        </pc:sldMkLst>
        <pc:picChg chg="del">
          <ac:chgData name="Tegischer Lukas" userId="f78daebb-0565-485c-bd0e-1cd035e796ff" providerId="ADAL" clId="{C4C173A4-6725-44B4-BC6F-7E9C4D49FE20}" dt="2022-11-03T09:54:30.506" v="9" actId="478"/>
          <ac:picMkLst>
            <pc:docMk/>
            <pc:sldMk cId="1942972702" sldId="37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4C173A4-6725-44B4-BC6F-7E9C4D49FE20}" dt="2022-11-03T09:54:31.976" v="11" actId="478"/>
        <pc:sldMkLst>
          <pc:docMk/>
          <pc:sldMk cId="2448156754" sldId="374"/>
        </pc:sldMkLst>
        <pc:picChg chg="del">
          <ac:chgData name="Tegischer Lukas" userId="f78daebb-0565-485c-bd0e-1cd035e796ff" providerId="ADAL" clId="{C4C173A4-6725-44B4-BC6F-7E9C4D49FE20}" dt="2022-11-03T09:54:31.976" v="11" actId="478"/>
          <ac:picMkLst>
            <pc:docMk/>
            <pc:sldMk cId="2448156754" sldId="37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4C173A4-6725-44B4-BC6F-7E9C4D49FE20}" dt="2022-11-03T09:54:31.367" v="10" actId="478"/>
        <pc:sldMkLst>
          <pc:docMk/>
          <pc:sldMk cId="3404412081" sldId="376"/>
        </pc:sldMkLst>
        <pc:picChg chg="del">
          <ac:chgData name="Tegischer Lukas" userId="f78daebb-0565-485c-bd0e-1cd035e796ff" providerId="ADAL" clId="{C4C173A4-6725-44B4-BC6F-7E9C4D49FE20}" dt="2022-11-03T09:54:31.367" v="10" actId="478"/>
          <ac:picMkLst>
            <pc:docMk/>
            <pc:sldMk cId="3404412081" sldId="376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9943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6057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61324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74441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97824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97166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93162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20702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15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6.png"/><Relationship Id="rId9" Type="http://schemas.openxmlformats.org/officeDocument/2006/relationships/image" Target="../media/image22.png"/><Relationship Id="rId14" Type="http://schemas.openxmlformats.org/officeDocument/2006/relationships/image" Target="../media/image2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54139" y="17425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Zahlenmengen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5057EE7E-471D-4C62-A0D3-7A8A3782F220}"/>
                  </a:ext>
                </a:extLst>
              </p:cNvPr>
              <p:cNvSpPr txBox="1"/>
              <p:nvPr/>
            </p:nvSpPr>
            <p:spPr>
              <a:xfrm>
                <a:off x="495300" y="318411"/>
                <a:ext cx="9029700" cy="3748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Ordne den folgenden Zahlen jeweils die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kleinstmögliche Zahlenmenge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ℕ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ℤ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ℚ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de-AT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𝕀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zu: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5057EE7E-471D-4C62-A0D3-7A8A3782F2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" y="318411"/>
                <a:ext cx="9029700" cy="374846"/>
              </a:xfrm>
              <a:prstGeom prst="rect">
                <a:avLst/>
              </a:prstGeom>
              <a:blipFill>
                <a:blip r:embed="rId4"/>
                <a:stretch>
                  <a:fillRect l="-540" t="-6452" b="-2419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elle 2">
                <a:extLst>
                  <a:ext uri="{FF2B5EF4-FFF2-40B4-BE49-F238E27FC236}">
                    <a16:creationId xmlns:a16="http://schemas.microsoft.com/office/drawing/2014/main" id="{EAF83691-BB1A-490C-8919-B1E1E320815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94538900"/>
                  </p:ext>
                </p:extLst>
              </p:nvPr>
            </p:nvGraphicFramePr>
            <p:xfrm>
              <a:off x="1657349" y="1332782"/>
              <a:ext cx="8663444" cy="4416011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969629">
                      <a:extLst>
                        <a:ext uri="{9D8B030D-6E8A-4147-A177-3AD203B41FA5}">
                          <a16:colId xmlns:a16="http://schemas.microsoft.com/office/drawing/2014/main" val="991186573"/>
                        </a:ext>
                      </a:extLst>
                    </a:gridCol>
                    <a:gridCol w="2104920">
                      <a:extLst>
                        <a:ext uri="{9D8B030D-6E8A-4147-A177-3AD203B41FA5}">
                          <a16:colId xmlns:a16="http://schemas.microsoft.com/office/drawing/2014/main" val="3111265239"/>
                        </a:ext>
                      </a:extLst>
                    </a:gridCol>
                    <a:gridCol w="2483975">
                      <a:extLst>
                        <a:ext uri="{9D8B030D-6E8A-4147-A177-3AD203B41FA5}">
                          <a16:colId xmlns:a16="http://schemas.microsoft.com/office/drawing/2014/main" val="3992831103"/>
                        </a:ext>
                      </a:extLst>
                    </a:gridCol>
                    <a:gridCol w="2104920">
                      <a:extLst>
                        <a:ext uri="{9D8B030D-6E8A-4147-A177-3AD203B41FA5}">
                          <a16:colId xmlns:a16="http://schemas.microsoft.com/office/drawing/2014/main" val="3267499314"/>
                        </a:ext>
                      </a:extLst>
                    </a:gridCol>
                  </a:tblGrid>
                  <a:tr h="731659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de-AT" sz="240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sz="24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de-AT" sz="24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den>
                              </m:f>
                            </m:oMath>
                          </a14:m>
                          <a:r>
                            <a:rPr lang="de-AT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endParaRPr lang="de-AT" sz="32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4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32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de-AT" sz="240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de-AT" sz="24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e>
                              </m:rad>
                            </m:oMath>
                          </a14:m>
                          <a:r>
                            <a:rPr lang="de-AT" sz="24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endParaRPr lang="de-AT" sz="32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4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32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240582419"/>
                      </a:ext>
                    </a:extLst>
                  </a:tr>
                  <a:tr h="732649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de-AT" sz="24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oMath>
                          </a14:m>
                          <a:r>
                            <a:rPr lang="de-AT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endParaRPr lang="de-AT" sz="32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32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de-AT" sz="240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sz="24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de-AT" sz="24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</m:oMath>
                          </a14:m>
                          <a:r>
                            <a:rPr lang="de-AT" sz="24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endParaRPr lang="de-AT" sz="32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4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32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267627576"/>
                      </a:ext>
                    </a:extLst>
                  </a:tr>
                  <a:tr h="731659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de-AT" sz="240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sz="24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de-AT" sz="24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de-AT" sz="24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endParaRPr lang="de-AT" sz="32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32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de-AT" sz="240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de-AT" sz="24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e>
                              </m:rad>
                            </m:oMath>
                          </a14:m>
                          <a:r>
                            <a:rPr lang="de-AT" sz="24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endParaRPr lang="de-AT" sz="32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4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32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992729583"/>
                      </a:ext>
                    </a:extLst>
                  </a:tr>
                  <a:tr h="732567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de-AT" sz="240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sz="24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de-AT" sz="24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3,14</m:t>
                                  </m:r>
                                </m:den>
                              </m:f>
                            </m:oMath>
                          </a14:m>
                          <a:r>
                            <a:rPr lang="de-AT" sz="24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endParaRPr lang="de-AT" sz="32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32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de-AT" sz="24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sz="24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de-AT" sz="24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lang="de-AT" sz="24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endParaRPr lang="de-AT" sz="32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4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32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867386752"/>
                      </a:ext>
                    </a:extLst>
                  </a:tr>
                  <a:tr h="73017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de-AT" sz="240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sz="24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de-AT" sz="24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de-AT" sz="24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endParaRPr lang="de-AT" sz="32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32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de-AT" sz="24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1,1236</m:t>
                              </m:r>
                            </m:oMath>
                          </a14:m>
                          <a:r>
                            <a:rPr lang="de-AT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endParaRPr lang="de-AT" sz="32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4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32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848336586"/>
                      </a:ext>
                    </a:extLst>
                  </a:tr>
                  <a:tr h="757302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de-AT" sz="24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sz="24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de-AT" sz="24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de-AT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endParaRPr lang="de-AT" sz="32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4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32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de-AT" sz="240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sz="24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de-AT" sz="24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de-AT" sz="24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8</m:t>
                                      </m:r>
                                    </m:e>
                                  </m:rad>
                                </m:den>
                              </m:f>
                            </m:oMath>
                          </a14:m>
                          <a:r>
                            <a:rPr lang="de-AT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endParaRPr lang="de-AT" sz="32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32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100970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elle 2">
                <a:extLst>
                  <a:ext uri="{FF2B5EF4-FFF2-40B4-BE49-F238E27FC236}">
                    <a16:creationId xmlns:a16="http://schemas.microsoft.com/office/drawing/2014/main" id="{EAF83691-BB1A-490C-8919-B1E1E320815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94538900"/>
                  </p:ext>
                </p:extLst>
              </p:nvPr>
            </p:nvGraphicFramePr>
            <p:xfrm>
              <a:off x="1657349" y="1332782"/>
              <a:ext cx="8663444" cy="4416011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969629">
                      <a:extLst>
                        <a:ext uri="{9D8B030D-6E8A-4147-A177-3AD203B41FA5}">
                          <a16:colId xmlns:a16="http://schemas.microsoft.com/office/drawing/2014/main" val="991186573"/>
                        </a:ext>
                      </a:extLst>
                    </a:gridCol>
                    <a:gridCol w="2104920">
                      <a:extLst>
                        <a:ext uri="{9D8B030D-6E8A-4147-A177-3AD203B41FA5}">
                          <a16:colId xmlns:a16="http://schemas.microsoft.com/office/drawing/2014/main" val="3111265239"/>
                        </a:ext>
                      </a:extLst>
                    </a:gridCol>
                    <a:gridCol w="2483975">
                      <a:extLst>
                        <a:ext uri="{9D8B030D-6E8A-4147-A177-3AD203B41FA5}">
                          <a16:colId xmlns:a16="http://schemas.microsoft.com/office/drawing/2014/main" val="3992831103"/>
                        </a:ext>
                      </a:extLst>
                    </a:gridCol>
                    <a:gridCol w="2104920">
                      <a:extLst>
                        <a:ext uri="{9D8B030D-6E8A-4147-A177-3AD203B41FA5}">
                          <a16:colId xmlns:a16="http://schemas.microsoft.com/office/drawing/2014/main" val="3267499314"/>
                        </a:ext>
                      </a:extLst>
                    </a:gridCol>
                  </a:tblGrid>
                  <a:tr h="731659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5"/>
                          <a:stretch>
                            <a:fillRect l="-309" t="-833" r="-339815" b="-50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4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32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5"/>
                          <a:stretch>
                            <a:fillRect l="-164216" t="-833" r="-85294" b="-50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4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32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240582419"/>
                      </a:ext>
                    </a:extLst>
                  </a:tr>
                  <a:tr h="732649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5"/>
                          <a:stretch>
                            <a:fillRect l="-309" t="-100000" r="-339815" b="-402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32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5"/>
                          <a:stretch>
                            <a:fillRect l="-164216" t="-100000" r="-85294" b="-402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4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32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267627576"/>
                      </a:ext>
                    </a:extLst>
                  </a:tr>
                  <a:tr h="731659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5"/>
                          <a:stretch>
                            <a:fillRect l="-309" t="-201667" r="-339815" b="-305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32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5"/>
                          <a:stretch>
                            <a:fillRect l="-164216" t="-201667" r="-85294" b="-305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4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32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992729583"/>
                      </a:ext>
                    </a:extLst>
                  </a:tr>
                  <a:tr h="732567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5"/>
                          <a:stretch>
                            <a:fillRect l="-309" t="-301667" r="-339815" b="-205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32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5"/>
                          <a:stretch>
                            <a:fillRect l="-164216" t="-301667" r="-85294" b="-205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4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32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867386752"/>
                      </a:ext>
                    </a:extLst>
                  </a:tr>
                  <a:tr h="730175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5"/>
                          <a:stretch>
                            <a:fillRect l="-309" t="-401667" r="-339815" b="-105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32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5"/>
                          <a:stretch>
                            <a:fillRect l="-164216" t="-401667" r="-85294" b="-105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4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32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848336586"/>
                      </a:ext>
                    </a:extLst>
                  </a:tr>
                  <a:tr h="757302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5"/>
                          <a:stretch>
                            <a:fillRect l="-309" t="-481600" r="-339815" b="-16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4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32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5"/>
                          <a:stretch>
                            <a:fillRect l="-164216" t="-481600" r="-85294" b="-16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32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1009706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448156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427B5BC-E2AB-4596-857C-DA06F86C68EB}"/>
                  </a:ext>
                </a:extLst>
              </p:cNvPr>
              <p:cNvSpPr/>
              <p:nvPr/>
            </p:nvSpPr>
            <p:spPr>
              <a:xfrm>
                <a:off x="3589189" y="933925"/>
                <a:ext cx="501361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sz="28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Menge der natürlichen Zahlen </a:t>
                </a:r>
                <a14:m>
                  <m:oMath xmlns:m="http://schemas.openxmlformats.org/officeDocument/2006/math">
                    <m:r>
                      <a:rPr lang="de-AT" sz="28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ℕ</m:t>
                    </m:r>
                  </m:oMath>
                </a14:m>
                <a:endParaRPr lang="de-AT" sz="2800" b="1" u="sng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427B5BC-E2AB-4596-857C-DA06F86C68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9189" y="933925"/>
                <a:ext cx="5013617" cy="523220"/>
              </a:xfrm>
              <a:prstGeom prst="rect">
                <a:avLst/>
              </a:prstGeom>
              <a:blipFill>
                <a:blip r:embed="rId4"/>
                <a:stretch>
                  <a:fillRect l="-2555" t="-10465" b="-325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8590256E-EA70-4511-B40C-FAD1991773A9}"/>
                  </a:ext>
                </a:extLst>
              </p:cNvPr>
              <p:cNvSpPr txBox="1"/>
              <p:nvPr/>
            </p:nvSpPr>
            <p:spPr>
              <a:xfrm>
                <a:off x="3047998" y="1767958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smtClean="0">
                          <a:latin typeface="Cambria Math" panose="02040503050406030204" pitchFamily="18" charset="0"/>
                        </a:rPr>
                        <m:t>ℕ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b="0" i="0" smtClean="0">
                          <a:latin typeface="Cambria Math" panose="02040503050406030204" pitchFamily="18" charset="0"/>
                        </a:rPr>
                        <m:t>{0;1;2;3;4;…}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8590256E-EA70-4511-B40C-FAD1991773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8" y="1767958"/>
                <a:ext cx="6096000" cy="461665"/>
              </a:xfrm>
              <a:prstGeom prst="rect">
                <a:avLst/>
              </a:prstGeom>
              <a:blipFill>
                <a:blip r:embed="rId5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hteck 14">
                <a:extLst>
                  <a:ext uri="{FF2B5EF4-FFF2-40B4-BE49-F238E27FC236}">
                    <a16:creationId xmlns:a16="http://schemas.microsoft.com/office/drawing/2014/main" id="{07C5E8D3-C82F-4569-8744-E9F2BA686B57}"/>
                  </a:ext>
                </a:extLst>
              </p:cNvPr>
              <p:cNvSpPr/>
              <p:nvPr/>
            </p:nvSpPr>
            <p:spPr>
              <a:xfrm>
                <a:off x="3940984" y="3067525"/>
                <a:ext cx="431002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sz="28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Menge der ganzen Zahlen </a:t>
                </a:r>
                <a14:m>
                  <m:oMath xmlns:m="http://schemas.openxmlformats.org/officeDocument/2006/math">
                    <m:r>
                      <a:rPr lang="de-AT" sz="28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ℤ</m:t>
                    </m:r>
                  </m:oMath>
                </a14:m>
                <a:endParaRPr lang="de-AT" sz="2800" b="1" u="sng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5" name="Rechteck 14">
                <a:extLst>
                  <a:ext uri="{FF2B5EF4-FFF2-40B4-BE49-F238E27FC236}">
                    <a16:creationId xmlns:a16="http://schemas.microsoft.com/office/drawing/2014/main" id="{07C5E8D3-C82F-4569-8744-E9F2BA686B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0984" y="3067525"/>
                <a:ext cx="4310026" cy="523220"/>
              </a:xfrm>
              <a:prstGeom prst="rect">
                <a:avLst/>
              </a:prstGeom>
              <a:blipFill>
                <a:blip r:embed="rId6"/>
                <a:stretch>
                  <a:fillRect l="-2825" t="-10465" b="-325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8A596B17-CCD3-4EAC-B86B-457F342DBEBC}"/>
                  </a:ext>
                </a:extLst>
              </p:cNvPr>
              <p:cNvSpPr txBox="1"/>
              <p:nvPr/>
            </p:nvSpPr>
            <p:spPr>
              <a:xfrm>
                <a:off x="3047998" y="3958708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ℤ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b="0" i="0" smtClean="0">
                          <a:latin typeface="Cambria Math" panose="02040503050406030204" pitchFamily="18" charset="0"/>
                        </a:rPr>
                        <m:t>{…;−3;−2;−1;0;1;2;3;…}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8A596B17-CCD3-4EAC-B86B-457F342DBE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8" y="3958708"/>
                <a:ext cx="6096000" cy="461665"/>
              </a:xfrm>
              <a:prstGeom prst="rect">
                <a:avLst/>
              </a:prstGeom>
              <a:blipFill>
                <a:blip r:embed="rId7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feld 16">
            <a:extLst>
              <a:ext uri="{FF2B5EF4-FFF2-40B4-BE49-F238E27FC236}">
                <a16:creationId xmlns:a16="http://schemas.microsoft.com/office/drawing/2014/main" id="{3809078A-5165-4DB5-973C-19E888F9818D}"/>
              </a:ext>
            </a:extLst>
          </p:cNvPr>
          <p:cNvSpPr txBox="1"/>
          <p:nvPr/>
        </p:nvSpPr>
        <p:spPr>
          <a:xfrm>
            <a:off x="2581270" y="5119775"/>
            <a:ext cx="702945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Bemerkung</a:t>
            </a:r>
            <a:r>
              <a:rPr lang="de-AT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Jede natürliche Zahl (z.B. 3) ist auch eine ganze Zahl!</a:t>
            </a:r>
            <a:endParaRPr lang="de-AT" sz="20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73869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427B5BC-E2AB-4596-857C-DA06F86C68EB}"/>
                  </a:ext>
                </a:extLst>
              </p:cNvPr>
              <p:cNvSpPr/>
              <p:nvPr/>
            </p:nvSpPr>
            <p:spPr>
              <a:xfrm>
                <a:off x="3667673" y="586590"/>
                <a:ext cx="485665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sz="28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Menge der rationalen Zahlen </a:t>
                </a:r>
                <a14:m>
                  <m:oMath xmlns:m="http://schemas.openxmlformats.org/officeDocument/2006/math">
                    <m:r>
                      <a:rPr lang="de-AT" sz="28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ℚ</m:t>
                    </m:r>
                  </m:oMath>
                </a14:m>
                <a:endParaRPr lang="de-AT" sz="2800" b="1" u="sng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427B5BC-E2AB-4596-857C-DA06F86C68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7673" y="586590"/>
                <a:ext cx="4856651" cy="523220"/>
              </a:xfrm>
              <a:prstGeom prst="rect">
                <a:avLst/>
              </a:prstGeom>
              <a:blipFill>
                <a:blip r:embed="rId4"/>
                <a:stretch>
                  <a:fillRect l="-2638" t="-10465" b="-325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feld 7">
            <a:extLst>
              <a:ext uri="{FF2B5EF4-FFF2-40B4-BE49-F238E27FC236}">
                <a16:creationId xmlns:a16="http://schemas.microsoft.com/office/drawing/2014/main" id="{16D43CC1-6CCD-4EC9-830A-7DD0CEFC4B12}"/>
              </a:ext>
            </a:extLst>
          </p:cNvPr>
          <p:cNvSpPr txBox="1"/>
          <p:nvPr/>
        </p:nvSpPr>
        <p:spPr>
          <a:xfrm>
            <a:off x="3047998" y="1310759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400" dirty="0">
                <a:highlight>
                  <a:srgbClr val="FFFF00"/>
                </a:highlight>
                <a:latin typeface="Calibri" panose="020F0502020204030204" pitchFamily="34" charset="0"/>
                <a:cs typeface="Times New Roman" panose="02020603050405020304" pitchFamily="18" charset="0"/>
              </a:rPr>
              <a:t>= ALLE Brüche</a:t>
            </a:r>
            <a:endParaRPr lang="de-AT" sz="2400" dirty="0">
              <a:highlight>
                <a:srgbClr val="FFFF00"/>
              </a:highligh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77F9FC53-135B-4F9C-9989-4409DA11E030}"/>
                  </a:ext>
                </a:extLst>
              </p:cNvPr>
              <p:cNvSpPr txBox="1"/>
              <p:nvPr/>
            </p:nvSpPr>
            <p:spPr>
              <a:xfrm>
                <a:off x="3047998" y="1973373"/>
                <a:ext cx="6096000" cy="5507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smtClean="0">
                          <a:latin typeface="Cambria Math" panose="02040503050406030204" pitchFamily="18" charset="0"/>
                        </a:rPr>
                        <m:t>ℚ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de-AT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de-AT" sz="2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de-AT" sz="2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den>
                          </m:f>
                          <m:r>
                            <a:rPr lang="de-AT" sz="2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e>
                          <m:r>
                            <a:rPr lang="de-AT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AT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de-AT" sz="20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de-A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de-A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ℤ</m:t>
                          </m:r>
                          <m:r>
                            <a:rPr lang="de-A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;</m:t>
                          </m:r>
                          <m:r>
                            <a:rPr lang="de-A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de-A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≠0</m:t>
                          </m:r>
                        </m:e>
                      </m:d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77F9FC53-135B-4F9C-9989-4409DA11E0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8" y="1973373"/>
                <a:ext cx="6096000" cy="55072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feld 11">
            <a:extLst>
              <a:ext uri="{FF2B5EF4-FFF2-40B4-BE49-F238E27FC236}">
                <a16:creationId xmlns:a16="http://schemas.microsoft.com/office/drawing/2014/main" id="{041728A3-1FCB-4E8C-AF15-09B9F30713D2}"/>
              </a:ext>
            </a:extLst>
          </p:cNvPr>
          <p:cNvSpPr txBox="1"/>
          <p:nvPr/>
        </p:nvSpPr>
        <p:spPr>
          <a:xfrm>
            <a:off x="1000123" y="2782669"/>
            <a:ext cx="101917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 Bruch kann immer in eine </a:t>
            </a:r>
            <a:r>
              <a:rPr lang="de-AT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endliche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oder </a:t>
            </a:r>
            <a:r>
              <a:rPr lang="de-AT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periodische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(unendlich lang, aber periodisch) </a:t>
            </a:r>
            <a:r>
              <a:rPr lang="de-AT" sz="18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Dezimalzahl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umgewandelt werden.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075D856B-F460-4516-A9BF-0A609EC98C41}"/>
                  </a:ext>
                </a:extLst>
              </p:cNvPr>
              <p:cNvSpPr txBox="1"/>
              <p:nvPr/>
            </p:nvSpPr>
            <p:spPr>
              <a:xfrm>
                <a:off x="1000123" y="4067175"/>
                <a:ext cx="434414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075D856B-F460-4516-A9BF-0A609EC98C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123" y="4067175"/>
                <a:ext cx="434414" cy="52046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231A2643-4BE4-4271-9694-51543EB28962}"/>
                  </a:ext>
                </a:extLst>
              </p:cNvPr>
              <p:cNvSpPr txBox="1"/>
              <p:nvPr/>
            </p:nvSpPr>
            <p:spPr>
              <a:xfrm>
                <a:off x="4933948" y="4067175"/>
                <a:ext cx="434413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231A2643-4BE4-4271-9694-51543EB289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3948" y="4067175"/>
                <a:ext cx="434413" cy="51860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8E6F25EC-54DE-4E59-891E-415EEF887142}"/>
                  </a:ext>
                </a:extLst>
              </p:cNvPr>
              <p:cNvSpPr txBox="1"/>
              <p:nvPr/>
            </p:nvSpPr>
            <p:spPr>
              <a:xfrm>
                <a:off x="8524324" y="4067175"/>
                <a:ext cx="434413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8E6F25EC-54DE-4E59-891E-415EEF8871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4324" y="4067175"/>
                <a:ext cx="434413" cy="5203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688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427B5BC-E2AB-4596-857C-DA06F86C68EB}"/>
                  </a:ext>
                </a:extLst>
              </p:cNvPr>
              <p:cNvSpPr/>
              <p:nvPr/>
            </p:nvSpPr>
            <p:spPr>
              <a:xfrm>
                <a:off x="3621987" y="564085"/>
                <a:ext cx="494802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sz="28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Menge der irrationalen Zahlen</a:t>
                </a:r>
                <a14:m>
                  <m:oMath xmlns:m="http://schemas.openxmlformats.org/officeDocument/2006/math">
                    <m:r>
                      <a:rPr lang="de-AT" sz="2800" b="1" i="0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de-AT" sz="2800" b="1" u="sng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𝕀</m:t>
                    </m:r>
                  </m:oMath>
                </a14:m>
                <a:endParaRPr lang="de-AT" sz="2800" b="1" u="sng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427B5BC-E2AB-4596-857C-DA06F86C68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1987" y="564085"/>
                <a:ext cx="4948021" cy="523220"/>
              </a:xfrm>
              <a:prstGeom prst="rect">
                <a:avLst/>
              </a:prstGeom>
              <a:blipFill>
                <a:blip r:embed="rId4"/>
                <a:stretch>
                  <a:fillRect l="-2463" t="-11765" b="-3411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feld 12">
            <a:extLst>
              <a:ext uri="{FF2B5EF4-FFF2-40B4-BE49-F238E27FC236}">
                <a16:creationId xmlns:a16="http://schemas.microsoft.com/office/drawing/2014/main" id="{A2B4A868-ACA8-476B-81A6-604AA45D9054}"/>
              </a:ext>
            </a:extLst>
          </p:cNvPr>
          <p:cNvSpPr txBox="1"/>
          <p:nvPr/>
        </p:nvSpPr>
        <p:spPr>
          <a:xfrm>
            <a:off x="2276471" y="1369618"/>
            <a:ext cx="7639052" cy="40011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Alle Dezimalzahlen, die unendlich lang </a:t>
            </a:r>
            <a:r>
              <a:rPr lang="de-AT" sz="20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niemals periodisch sind.</a:t>
            </a:r>
            <a:endParaRPr lang="de-A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CE2CE8FD-CB3D-42B0-A139-A3DE0185C8F2}"/>
                  </a:ext>
                </a:extLst>
              </p:cNvPr>
              <p:cNvSpPr txBox="1"/>
              <p:nvPr/>
            </p:nvSpPr>
            <p:spPr>
              <a:xfrm>
                <a:off x="4026520" y="2219920"/>
                <a:ext cx="4138954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AT" sz="2000" b="1" u="sng" dirty="0">
                    <a:latin typeface="Calibri" panose="020F0502020204030204" pitchFamily="34" charset="0"/>
                    <a:cs typeface="Calibri" panose="020F0502020204030204" pitchFamily="34" charset="0"/>
                  </a:rPr>
                  <a:t>Bekannte irrationale Zahlen: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de-AT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Kreiszahl PI: </a:t>
                </a:r>
                <a14:m>
                  <m:oMath xmlns:m="http://schemas.openxmlformats.org/officeDocument/2006/math">
                    <m:r>
                      <a:rPr lang="de-AT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de-AT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=3,1415…</m:t>
                    </m:r>
                  </m:oMath>
                </a14:m>
                <a:endParaRPr lang="de-AT" sz="2000" b="0" dirty="0">
                  <a:latin typeface="Calibri" panose="020F0502020204030204" pitchFamily="34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de-AT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Euler‘sche Zahl e: </a:t>
                </a:r>
                <a14:m>
                  <m:oMath xmlns:m="http://schemas.openxmlformats.org/officeDocument/2006/math">
                    <m:r>
                      <a:rPr lang="de-AT" sz="2000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de-AT" sz="2000" b="0" i="1" smtClean="0">
                        <a:latin typeface="Cambria Math" panose="02040503050406030204" pitchFamily="18" charset="0"/>
                      </a:rPr>
                      <m:t>=2,718…</m:t>
                    </m:r>
                  </m:oMath>
                </a14:m>
                <a:endParaRPr lang="de-AT" sz="2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CE2CE8FD-CB3D-42B0-A139-A3DE0185C8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6520" y="2219920"/>
                <a:ext cx="4138954" cy="1015663"/>
              </a:xfrm>
              <a:prstGeom prst="rect">
                <a:avLst/>
              </a:prstGeom>
              <a:blipFill>
                <a:blip r:embed="rId5"/>
                <a:stretch>
                  <a:fillRect l="-1622" t="-2994" b="-958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7601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427B5BC-E2AB-4596-857C-DA06F86C68EB}"/>
                  </a:ext>
                </a:extLst>
              </p:cNvPr>
              <p:cNvSpPr/>
              <p:nvPr/>
            </p:nvSpPr>
            <p:spPr>
              <a:xfrm>
                <a:off x="3621987" y="564085"/>
                <a:ext cx="494802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sz="28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Menge der irrationalen Zahlen</a:t>
                </a:r>
                <a14:m>
                  <m:oMath xmlns:m="http://schemas.openxmlformats.org/officeDocument/2006/math">
                    <m:r>
                      <a:rPr lang="de-AT" sz="2800" b="1" i="0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de-AT" sz="2800" b="1" u="sng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𝕀</m:t>
                    </m:r>
                  </m:oMath>
                </a14:m>
                <a:endParaRPr lang="de-AT" sz="2800" b="1" u="sng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427B5BC-E2AB-4596-857C-DA06F86C68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1987" y="564085"/>
                <a:ext cx="4948021" cy="523220"/>
              </a:xfrm>
              <a:prstGeom prst="rect">
                <a:avLst/>
              </a:prstGeom>
              <a:blipFill>
                <a:blip r:embed="rId4"/>
                <a:stretch>
                  <a:fillRect l="-2463" t="-11765" b="-3411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62F348E8-FBD1-49A1-A1FB-7B84C0426797}"/>
                  </a:ext>
                </a:extLst>
              </p:cNvPr>
              <p:cNvSpPr txBox="1"/>
              <p:nvPr/>
            </p:nvSpPr>
            <p:spPr>
              <a:xfrm>
                <a:off x="790574" y="1375766"/>
                <a:ext cx="9801225" cy="3981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Irrationale Zahlen entstehen außerdem oft in Kombination mit einer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Wurzel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(z.B.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ra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ad>
                      <m:radPr>
                        <m:degHide m:val="on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ra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ad>
                      <m:radPr>
                        <m:degHide m:val="on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e>
                    </m:ra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,…)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endParaRPr lang="de-AT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62F348E8-FBD1-49A1-A1FB-7B84C04267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574" y="1375766"/>
                <a:ext cx="9801225" cy="398186"/>
              </a:xfrm>
              <a:prstGeom prst="rect">
                <a:avLst/>
              </a:prstGeom>
              <a:blipFill>
                <a:blip r:embed="rId5"/>
                <a:stretch>
                  <a:fillRect l="-560" t="-1538" b="-2461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feld 8">
            <a:extLst>
              <a:ext uri="{FF2B5EF4-FFF2-40B4-BE49-F238E27FC236}">
                <a16:creationId xmlns:a16="http://schemas.microsoft.com/office/drawing/2014/main" id="{143C94CD-AB47-43C6-B43C-E6146AEF9BD9}"/>
              </a:ext>
            </a:extLst>
          </p:cNvPr>
          <p:cNvSpPr txBox="1"/>
          <p:nvPr/>
        </p:nvSpPr>
        <p:spPr>
          <a:xfrm>
            <a:off x="1238250" y="1907373"/>
            <a:ext cx="7620000" cy="7107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Wurzel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einer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Quadratzahl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ergibt stets eine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natürliche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Zahl.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Wurzel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keiner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Quadratzahl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ergibt stets eine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irrationale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Zahl. 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51067371-99C9-49AF-83CF-951FFF3660EF}"/>
                  </a:ext>
                </a:extLst>
              </p:cNvPr>
              <p:cNvSpPr txBox="1"/>
              <p:nvPr/>
            </p:nvSpPr>
            <p:spPr>
              <a:xfrm>
                <a:off x="966784" y="2778852"/>
                <a:ext cx="10258425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1800" b="1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Quadratzahlen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sz="18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𝟏</m:t>
                    </m:r>
                    <m:r>
                      <a:rPr lang="de-AT" sz="1800" b="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de-AT" sz="1800" b="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1800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  <m:sup>
                        <m:r>
                          <a:rPr lang="de-AT" sz="1800" b="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1800" b="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de-AT" sz="18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𝟒</m:t>
                    </m:r>
                    <m:r>
                      <a:rPr lang="de-AT" sz="1800" b="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de-AT" sz="1800" b="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1800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de-AT" sz="1800" b="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1800" b="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de-AT" sz="18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𝟗</m:t>
                    </m:r>
                    <m:r>
                      <a:rPr lang="de-AT" sz="1800" b="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de-AT" sz="1800" b="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1800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  <m:sup>
                        <m:r>
                          <a:rPr lang="de-AT" sz="1800" b="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1800" b="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de-AT" sz="18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𝟏𝟔</m:t>
                    </m:r>
                    <m:r>
                      <a:rPr lang="de-AT" sz="1800" b="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de-AT" sz="18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𝟐𝟓</m:t>
                    </m:r>
                    <m:r>
                      <a:rPr lang="de-AT" sz="1800" b="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de-AT" sz="18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𝟑𝟔</m:t>
                    </m:r>
                    <m:r>
                      <a:rPr lang="de-AT" sz="1800" b="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de-AT" sz="18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𝟒𝟗</m:t>
                    </m:r>
                    <m:r>
                      <a:rPr lang="de-AT" sz="18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AT" sz="1800" b="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18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𝟔𝟒</m:t>
                    </m:r>
                    <m:r>
                      <a:rPr lang="de-AT" sz="1800" b="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de-AT" sz="18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𝟖𝟏</m:t>
                    </m:r>
                    <m:r>
                      <a:rPr lang="de-AT" sz="1800" b="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de-AT" sz="18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𝟏𝟎𝟎</m:t>
                    </m:r>
                    <m:r>
                      <a:rPr lang="de-AT" sz="1800" b="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de-AT" sz="18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𝟏𝟐𝟏</m:t>
                    </m:r>
                    <m:r>
                      <a:rPr lang="de-AT" sz="1800" b="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,…</m:t>
                    </m:r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51067371-99C9-49AF-83CF-951FFF3660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784" y="2778852"/>
                <a:ext cx="10258425" cy="369332"/>
              </a:xfrm>
              <a:prstGeom prst="rect">
                <a:avLst/>
              </a:prstGeom>
              <a:blipFill>
                <a:blip r:embed="rId6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DB3E1F41-9C8D-456C-A100-E9998F6B72D7}"/>
                  </a:ext>
                </a:extLst>
              </p:cNvPr>
              <p:cNvSpPr txBox="1"/>
              <p:nvPr/>
            </p:nvSpPr>
            <p:spPr>
              <a:xfrm>
                <a:off x="790574" y="3383292"/>
                <a:ext cx="1033465" cy="4364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AT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ra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DB3E1F41-9C8D-456C-A100-E9998F6B72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574" y="3383292"/>
                <a:ext cx="1033465" cy="43640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EF013C4E-DDBA-407E-AD2F-08BA773A8C4F}"/>
                  </a:ext>
                </a:extLst>
              </p:cNvPr>
              <p:cNvSpPr txBox="1"/>
              <p:nvPr/>
            </p:nvSpPr>
            <p:spPr>
              <a:xfrm>
                <a:off x="790574" y="4099579"/>
                <a:ext cx="1033465" cy="4364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EF013C4E-DDBA-407E-AD2F-08BA773A8C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574" y="4099579"/>
                <a:ext cx="1033465" cy="43640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C485EAC2-8B7F-45C0-9369-8933A150C2E6}"/>
                  </a:ext>
                </a:extLst>
              </p:cNvPr>
              <p:cNvSpPr txBox="1"/>
              <p:nvPr/>
            </p:nvSpPr>
            <p:spPr>
              <a:xfrm>
                <a:off x="790574" y="4937416"/>
                <a:ext cx="1033465" cy="4364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C485EAC2-8B7F-45C0-9369-8933A150C2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574" y="4937416"/>
                <a:ext cx="1033465" cy="43640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>
                <a:extLst>
                  <a:ext uri="{FF2B5EF4-FFF2-40B4-BE49-F238E27FC236}">
                    <a16:creationId xmlns:a16="http://schemas.microsoft.com/office/drawing/2014/main" id="{64B93C95-228E-4B1B-97E5-C41FC00E9949}"/>
                  </a:ext>
                </a:extLst>
              </p:cNvPr>
              <p:cNvSpPr txBox="1"/>
              <p:nvPr/>
            </p:nvSpPr>
            <p:spPr>
              <a:xfrm>
                <a:off x="790574" y="5775253"/>
                <a:ext cx="1033465" cy="43531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ra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feld 19">
                <a:extLst>
                  <a:ext uri="{FF2B5EF4-FFF2-40B4-BE49-F238E27FC236}">
                    <a16:creationId xmlns:a16="http://schemas.microsoft.com/office/drawing/2014/main" id="{64B93C95-228E-4B1B-97E5-C41FC00E99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574" y="5775253"/>
                <a:ext cx="1033465" cy="43531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feld 20">
                <a:extLst>
                  <a:ext uri="{FF2B5EF4-FFF2-40B4-BE49-F238E27FC236}">
                    <a16:creationId xmlns:a16="http://schemas.microsoft.com/office/drawing/2014/main" id="{34C2B17F-62B6-4260-A63B-4A259AA9E50B}"/>
                  </a:ext>
                </a:extLst>
              </p:cNvPr>
              <p:cNvSpPr txBox="1"/>
              <p:nvPr/>
            </p:nvSpPr>
            <p:spPr>
              <a:xfrm>
                <a:off x="6305549" y="3383292"/>
                <a:ext cx="1033465" cy="44268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feld 20">
                <a:extLst>
                  <a:ext uri="{FF2B5EF4-FFF2-40B4-BE49-F238E27FC236}">
                    <a16:creationId xmlns:a16="http://schemas.microsoft.com/office/drawing/2014/main" id="{34C2B17F-62B6-4260-A63B-4A259AA9E5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5549" y="3383292"/>
                <a:ext cx="1033465" cy="44268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92EA89A9-CB9B-4811-BF97-43AFA98F8812}"/>
                  </a:ext>
                </a:extLst>
              </p:cNvPr>
              <p:cNvSpPr txBox="1"/>
              <p:nvPr/>
            </p:nvSpPr>
            <p:spPr>
              <a:xfrm>
                <a:off x="6305547" y="4099579"/>
                <a:ext cx="1033465" cy="4364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</m:ra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92EA89A9-CB9B-4811-BF97-43AFA98F88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5547" y="4099579"/>
                <a:ext cx="1033465" cy="43640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feld 22">
                <a:extLst>
                  <a:ext uri="{FF2B5EF4-FFF2-40B4-BE49-F238E27FC236}">
                    <a16:creationId xmlns:a16="http://schemas.microsoft.com/office/drawing/2014/main" id="{BFF6367F-9C19-47F2-B852-E74BC7E866CF}"/>
                  </a:ext>
                </a:extLst>
              </p:cNvPr>
              <p:cNvSpPr txBox="1"/>
              <p:nvPr/>
            </p:nvSpPr>
            <p:spPr>
              <a:xfrm>
                <a:off x="6305548" y="4937416"/>
                <a:ext cx="1033465" cy="4364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AT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ra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Textfeld 22">
                <a:extLst>
                  <a:ext uri="{FF2B5EF4-FFF2-40B4-BE49-F238E27FC236}">
                    <a16:creationId xmlns:a16="http://schemas.microsoft.com/office/drawing/2014/main" id="{BFF6367F-9C19-47F2-B852-E74BC7E866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5548" y="4937416"/>
                <a:ext cx="1033465" cy="43640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feld 23">
                <a:extLst>
                  <a:ext uri="{FF2B5EF4-FFF2-40B4-BE49-F238E27FC236}">
                    <a16:creationId xmlns:a16="http://schemas.microsoft.com/office/drawing/2014/main" id="{49786850-F4D0-45B1-877F-1B5EF64D91B6}"/>
                  </a:ext>
                </a:extLst>
              </p:cNvPr>
              <p:cNvSpPr txBox="1"/>
              <p:nvPr/>
            </p:nvSpPr>
            <p:spPr>
              <a:xfrm>
                <a:off x="6305547" y="5774163"/>
                <a:ext cx="1033465" cy="4364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e>
                      </m:ra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Textfeld 23">
                <a:extLst>
                  <a:ext uri="{FF2B5EF4-FFF2-40B4-BE49-F238E27FC236}">
                    <a16:creationId xmlns:a16="http://schemas.microsoft.com/office/drawing/2014/main" id="{49786850-F4D0-45B1-877F-1B5EF64D91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5547" y="5774163"/>
                <a:ext cx="1033465" cy="43640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8311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427B5BC-E2AB-4596-857C-DA06F86C68EB}"/>
                  </a:ext>
                </a:extLst>
              </p:cNvPr>
              <p:cNvSpPr/>
              <p:nvPr/>
            </p:nvSpPr>
            <p:spPr>
              <a:xfrm>
                <a:off x="3621987" y="564085"/>
                <a:ext cx="494802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sz="28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Menge der irrationalen Zahlen</a:t>
                </a:r>
                <a14:m>
                  <m:oMath xmlns:m="http://schemas.openxmlformats.org/officeDocument/2006/math">
                    <m:r>
                      <a:rPr lang="de-AT" sz="2800" b="1" i="0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de-AT" sz="2800" b="1" u="sng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𝕀</m:t>
                    </m:r>
                  </m:oMath>
                </a14:m>
                <a:endParaRPr lang="de-AT" sz="2800" b="1" u="sng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427B5BC-E2AB-4596-857C-DA06F86C68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1987" y="564085"/>
                <a:ext cx="4948021" cy="523220"/>
              </a:xfrm>
              <a:prstGeom prst="rect">
                <a:avLst/>
              </a:prstGeom>
              <a:blipFill>
                <a:blip r:embed="rId4"/>
                <a:stretch>
                  <a:fillRect l="-2463" t="-11765" b="-3411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feld 15">
            <a:extLst>
              <a:ext uri="{FF2B5EF4-FFF2-40B4-BE49-F238E27FC236}">
                <a16:creationId xmlns:a16="http://schemas.microsoft.com/office/drawing/2014/main" id="{163F1718-A09B-4F6B-932C-EB093A7C3537}"/>
              </a:ext>
            </a:extLst>
          </p:cNvPr>
          <p:cNvSpPr txBox="1"/>
          <p:nvPr/>
        </p:nvSpPr>
        <p:spPr>
          <a:xfrm>
            <a:off x="1752597" y="1329035"/>
            <a:ext cx="8686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8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Bemerkung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Ist in einer Rechenoperation eine irrationale Zahl enthalten, so bleibt das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Ergebnis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irrational,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sofern die irrationale Zahl nicht wegfällt!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ED0503DF-3FA7-405F-B780-8C810E2FE17F}"/>
                  </a:ext>
                </a:extLst>
              </p:cNvPr>
              <p:cNvSpPr txBox="1"/>
              <p:nvPr/>
            </p:nvSpPr>
            <p:spPr>
              <a:xfrm>
                <a:off x="-561975" y="2673166"/>
                <a:ext cx="6096000" cy="4019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ED0503DF-3FA7-405F-B780-8C810E2FE1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61975" y="2673166"/>
                <a:ext cx="6096000" cy="4019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feld 25">
                <a:extLst>
                  <a:ext uri="{FF2B5EF4-FFF2-40B4-BE49-F238E27FC236}">
                    <a16:creationId xmlns:a16="http://schemas.microsoft.com/office/drawing/2014/main" id="{64976256-8BFF-40DD-978D-3BACACC7D635}"/>
                  </a:ext>
                </a:extLst>
              </p:cNvPr>
              <p:cNvSpPr txBox="1"/>
              <p:nvPr/>
            </p:nvSpPr>
            <p:spPr>
              <a:xfrm>
                <a:off x="-561975" y="4021622"/>
                <a:ext cx="6096000" cy="67781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e>
                          </m:rad>
                        </m:num>
                        <m:den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Textfeld 25">
                <a:extLst>
                  <a:ext uri="{FF2B5EF4-FFF2-40B4-BE49-F238E27FC236}">
                    <a16:creationId xmlns:a16="http://schemas.microsoft.com/office/drawing/2014/main" id="{64976256-8BFF-40DD-978D-3BACACC7D6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61975" y="4021622"/>
                <a:ext cx="6096000" cy="67781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feld 26">
                <a:extLst>
                  <a:ext uri="{FF2B5EF4-FFF2-40B4-BE49-F238E27FC236}">
                    <a16:creationId xmlns:a16="http://schemas.microsoft.com/office/drawing/2014/main" id="{259ED44A-3A7C-46D3-9738-F8BAF40ECC07}"/>
                  </a:ext>
                </a:extLst>
              </p:cNvPr>
              <p:cNvSpPr txBox="1"/>
              <p:nvPr/>
            </p:nvSpPr>
            <p:spPr>
              <a:xfrm>
                <a:off x="-561975" y="3363713"/>
                <a:ext cx="6096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de-A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Textfeld 26">
                <a:extLst>
                  <a:ext uri="{FF2B5EF4-FFF2-40B4-BE49-F238E27FC236}">
                    <a16:creationId xmlns:a16="http://schemas.microsoft.com/office/drawing/2014/main" id="{259ED44A-3A7C-46D3-9738-F8BAF40ECC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61975" y="3363713"/>
                <a:ext cx="609600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feld 27">
                <a:extLst>
                  <a:ext uri="{FF2B5EF4-FFF2-40B4-BE49-F238E27FC236}">
                    <a16:creationId xmlns:a16="http://schemas.microsoft.com/office/drawing/2014/main" id="{353482C2-1490-4920-9367-E479556ECC0E}"/>
                  </a:ext>
                </a:extLst>
              </p:cNvPr>
              <p:cNvSpPr txBox="1"/>
              <p:nvPr/>
            </p:nvSpPr>
            <p:spPr>
              <a:xfrm>
                <a:off x="-495300" y="4857671"/>
                <a:ext cx="6096000" cy="7278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Textfeld 27">
                <a:extLst>
                  <a:ext uri="{FF2B5EF4-FFF2-40B4-BE49-F238E27FC236}">
                    <a16:creationId xmlns:a16="http://schemas.microsoft.com/office/drawing/2014/main" id="{353482C2-1490-4920-9367-E479556EC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95300" y="4857671"/>
                <a:ext cx="6096000" cy="72782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1153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427B5BC-E2AB-4596-857C-DA06F86C68EB}"/>
                  </a:ext>
                </a:extLst>
              </p:cNvPr>
              <p:cNvSpPr/>
              <p:nvPr/>
            </p:nvSpPr>
            <p:spPr>
              <a:xfrm>
                <a:off x="3918959" y="987985"/>
                <a:ext cx="435407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sz="28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Menge der reellen Zahlen </a:t>
                </a:r>
                <a14:m>
                  <m:oMath xmlns:m="http://schemas.openxmlformats.org/officeDocument/2006/math">
                    <m:r>
                      <a:rPr lang="de-AT" sz="28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ℝ</m:t>
                    </m:r>
                  </m:oMath>
                </a14:m>
                <a:endParaRPr lang="de-AT" sz="2800" b="1" u="sng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427B5BC-E2AB-4596-857C-DA06F86C68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8959" y="987985"/>
                <a:ext cx="4354077" cy="523220"/>
              </a:xfrm>
              <a:prstGeom prst="rect">
                <a:avLst/>
              </a:prstGeom>
              <a:blipFill>
                <a:blip r:embed="rId4"/>
                <a:stretch>
                  <a:fillRect l="-2941" t="-10465" b="-325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feld 9">
            <a:extLst>
              <a:ext uri="{FF2B5EF4-FFF2-40B4-BE49-F238E27FC236}">
                <a16:creationId xmlns:a16="http://schemas.microsoft.com/office/drawing/2014/main" id="{BC590888-5B45-49C5-A335-9A48CD4848FD}"/>
              </a:ext>
            </a:extLst>
          </p:cNvPr>
          <p:cNvSpPr txBox="1"/>
          <p:nvPr/>
        </p:nvSpPr>
        <p:spPr>
          <a:xfrm>
            <a:off x="1700209" y="1892893"/>
            <a:ext cx="8791575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Menge der Reellen Zahlen besteht aus den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rationalen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und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irrationalen Zahlen.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09263D16-E5ED-44AE-AB3A-7C800E2292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833810"/>
              </p:ext>
            </p:extLst>
          </p:nvPr>
        </p:nvGraphicFramePr>
        <p:xfrm>
          <a:off x="1270313" y="2911982"/>
          <a:ext cx="9651365" cy="20858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59702">
                  <a:extLst>
                    <a:ext uri="{9D8B030D-6E8A-4147-A177-3AD203B41FA5}">
                      <a16:colId xmlns:a16="http://schemas.microsoft.com/office/drawing/2014/main" val="3958624199"/>
                    </a:ext>
                  </a:extLst>
                </a:gridCol>
                <a:gridCol w="3674541">
                  <a:extLst>
                    <a:ext uri="{9D8B030D-6E8A-4147-A177-3AD203B41FA5}">
                      <a16:colId xmlns:a16="http://schemas.microsoft.com/office/drawing/2014/main" val="3313925149"/>
                    </a:ext>
                  </a:extLst>
                </a:gridCol>
                <a:gridCol w="3217122">
                  <a:extLst>
                    <a:ext uri="{9D8B030D-6E8A-4147-A177-3AD203B41FA5}">
                      <a16:colId xmlns:a16="http://schemas.microsoft.com/office/drawing/2014/main" val="758430944"/>
                    </a:ext>
                  </a:extLst>
                </a:gridCol>
              </a:tblGrid>
              <a:tr h="440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2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Reelle Zahlen</a:t>
                      </a:r>
                      <a:endParaRPr lang="de-A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3770753"/>
                  </a:ext>
                </a:extLst>
              </a:tr>
              <a:tr h="402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20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Rationale Zahlen</a:t>
                      </a:r>
                      <a:endParaRPr lang="de-A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20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Irrationale Zahlen</a:t>
                      </a:r>
                      <a:endParaRPr lang="de-A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45557748"/>
                  </a:ext>
                </a:extLst>
              </a:tr>
              <a:tr h="4184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Bruchdarstellung</a:t>
                      </a:r>
                      <a:endParaRPr lang="de-A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möglich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Nicht möglich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39095846"/>
                  </a:ext>
                </a:extLst>
              </a:tr>
              <a:tr h="8240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Dezimaldarstellung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endlich oder periodisch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unendlich, aber nicht periodisch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72108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49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427B5BC-E2AB-4596-857C-DA06F86C68EB}"/>
                  </a:ext>
                </a:extLst>
              </p:cNvPr>
              <p:cNvSpPr/>
              <p:nvPr/>
            </p:nvSpPr>
            <p:spPr>
              <a:xfrm>
                <a:off x="2907237" y="466400"/>
                <a:ext cx="637751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sz="28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Ausblick: Menge der komplexen Zahlen </a:t>
                </a:r>
                <a14:m>
                  <m:oMath xmlns:m="http://schemas.openxmlformats.org/officeDocument/2006/math">
                    <m:r>
                      <a:rPr lang="de-AT" sz="28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ℂ</m:t>
                    </m:r>
                  </m:oMath>
                </a14:m>
                <a:endParaRPr lang="de-AT" sz="2800" b="1" u="sng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427B5BC-E2AB-4596-857C-DA06F86C68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7237" y="466400"/>
                <a:ext cx="6377515" cy="523220"/>
              </a:xfrm>
              <a:prstGeom prst="rect">
                <a:avLst/>
              </a:prstGeom>
              <a:blipFill>
                <a:blip r:embed="rId4"/>
                <a:stretch>
                  <a:fillRect l="-2008" t="-11765" b="-3411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feld 6">
            <a:extLst>
              <a:ext uri="{FF2B5EF4-FFF2-40B4-BE49-F238E27FC236}">
                <a16:creationId xmlns:a16="http://schemas.microsoft.com/office/drawing/2014/main" id="{E352932E-F1A7-4262-BD4F-2AAD15982DC3}"/>
              </a:ext>
            </a:extLst>
          </p:cNvPr>
          <p:cNvSpPr txBox="1"/>
          <p:nvPr/>
        </p:nvSpPr>
        <p:spPr>
          <a:xfrm>
            <a:off x="1204906" y="1143685"/>
            <a:ext cx="97821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8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Welche Zahlen bzw. Rechnungen können mit den reellen Zahlen </a:t>
            </a:r>
            <a:r>
              <a:rPr lang="de-AT" sz="1800" b="1" u="sng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nicht</a:t>
            </a:r>
            <a:r>
              <a:rPr lang="de-AT" sz="18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dargestellt werden?</a:t>
            </a:r>
            <a:endParaRPr lang="de-AT" dirty="0">
              <a:highlight>
                <a:srgbClr val="FFFF00"/>
              </a:highlight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BD4F60B4-C8D3-49B8-B8F6-34168A4C22D6}"/>
              </a:ext>
            </a:extLst>
          </p:cNvPr>
          <p:cNvSpPr txBox="1"/>
          <p:nvPr/>
        </p:nvSpPr>
        <p:spPr>
          <a:xfrm>
            <a:off x="833429" y="1943946"/>
            <a:ext cx="10525125" cy="14125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</a:pP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den reellen Zahlen können </a:t>
            </a:r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keine</a:t>
            </a:r>
            <a:r>
              <a:rPr lang="de-AT" sz="2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Quadratwurzeln</a:t>
            </a:r>
            <a:r>
              <a:rPr lang="de-AT" sz="2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aus </a:t>
            </a:r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negativen Zahlen</a:t>
            </a:r>
            <a:r>
              <a:rPr lang="de-AT" sz="2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berechnet werden. </a:t>
            </a:r>
          </a:p>
          <a:p>
            <a:pPr algn="ctr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</a:pP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Aus diesem Grund erweitert man die reellen Zahlen mit allen negativen Wurzeln und nennt die </a:t>
            </a:r>
            <a:r>
              <a:rPr lang="de-A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imaginären</a:t>
            </a: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Zahlen</a:t>
            </a: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Menge der negativen Wurzeln</a:t>
            </a: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de-AT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6FCEF04C-391E-4EE8-B968-7A7940FC4BD6}"/>
                  </a:ext>
                </a:extLst>
              </p:cNvPr>
              <p:cNvSpPr txBox="1"/>
              <p:nvPr/>
            </p:nvSpPr>
            <p:spPr>
              <a:xfrm>
                <a:off x="3047992" y="3816381"/>
                <a:ext cx="6096000" cy="4075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𝐵𝑒𝑖𝑠𝑝𝑖𝑒𝑙𝑒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ad>
                        <m:radPr>
                          <m:degHide m:val="on"/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rad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ad>
                        <m:radPr>
                          <m:degHide m:val="on"/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−5 </m:t>
                          </m:r>
                        </m:e>
                      </m:rad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…</m:t>
                      </m:r>
                      <m:r>
                        <a:rPr lang="de-A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𝐾𝐸𝐼𝑁𝐸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𝑟𝑒𝑒𝑙𝑙𝑒𝑛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𝑍𝑎h𝑙𝑒𝑛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!</m:t>
                      </m:r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6FCEF04C-391E-4EE8-B968-7A7940FC4B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2" y="3816381"/>
                <a:ext cx="6096000" cy="407547"/>
              </a:xfrm>
              <a:prstGeom prst="rect">
                <a:avLst/>
              </a:prstGeom>
              <a:blipFill>
                <a:blip r:embed="rId5"/>
                <a:stretch>
                  <a:fillRect b="-1492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94E0E3B3-800B-4D4D-ACC9-EE3BE86EE099}"/>
                  </a:ext>
                </a:extLst>
              </p:cNvPr>
              <p:cNvSpPr txBox="1"/>
              <p:nvPr/>
            </p:nvSpPr>
            <p:spPr>
              <a:xfrm>
                <a:off x="1971667" y="4834235"/>
                <a:ext cx="8248650" cy="707886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000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Menge der komplexe Zahlen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Die komplexen Zahlen 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mbria Math" panose="02040503050406030204" pitchFamily="18" charset="0"/>
                      </a:rPr>
                      <m:t>ℂ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erhält man, wenn man </a:t>
                </a:r>
                <a:b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</a:t>
                </a: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reellen Zahlen </a:t>
                </a:r>
                <a14:m>
                  <m:oMath xmlns:m="http://schemas.openxmlformats.org/officeDocument/2006/math">
                    <m:r>
                      <a:rPr lang="de-AT" sz="2000" b="1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und die </a:t>
                </a: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imaginären Zahlen 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zusammenfügt.</a:t>
                </a:r>
                <a:endParaRPr lang="de-AT" sz="2000" dirty="0"/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94E0E3B3-800B-4D4D-ACC9-EE3BE86EE0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1667" y="4834235"/>
                <a:ext cx="8248650" cy="707886"/>
              </a:xfrm>
              <a:prstGeom prst="rect">
                <a:avLst/>
              </a:prstGeom>
              <a:blipFill>
                <a:blip r:embed="rId6"/>
                <a:stretch>
                  <a:fillRect t="-1639" r="-368" b="-11475"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297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279536" y="403785"/>
            <a:ext cx="36329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Graphische Darstellung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3306DDC7-DBEA-4881-B87F-CA1E1ABD7F58}"/>
              </a:ext>
            </a:extLst>
          </p:cNvPr>
          <p:cNvSpPr/>
          <p:nvPr/>
        </p:nvSpPr>
        <p:spPr>
          <a:xfrm>
            <a:off x="3048000" y="2751667"/>
            <a:ext cx="1710266" cy="1261533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52D3C941-F76F-4C48-A24F-80448784C61C}"/>
              </a:ext>
            </a:extLst>
          </p:cNvPr>
          <p:cNvSpPr/>
          <p:nvPr/>
        </p:nvSpPr>
        <p:spPr>
          <a:xfrm>
            <a:off x="2192867" y="2243667"/>
            <a:ext cx="3429000" cy="2489199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18F96BD6-093E-4447-BCF9-AB8A01058B61}"/>
              </a:ext>
            </a:extLst>
          </p:cNvPr>
          <p:cNvSpPr/>
          <p:nvPr/>
        </p:nvSpPr>
        <p:spPr>
          <a:xfrm>
            <a:off x="1515534" y="1862667"/>
            <a:ext cx="4809066" cy="3488266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>
              <a:solidFill>
                <a:srgbClr val="00B050"/>
              </a:solidFill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DBD9E64B-CACE-4A32-A92E-BB211D44644A}"/>
              </a:ext>
            </a:extLst>
          </p:cNvPr>
          <p:cNvSpPr/>
          <p:nvPr/>
        </p:nvSpPr>
        <p:spPr>
          <a:xfrm>
            <a:off x="6891866" y="2243667"/>
            <a:ext cx="2658534" cy="1968500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>
              <a:solidFill>
                <a:srgbClr val="00B050"/>
              </a:solidFill>
            </a:endParaRP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B1FBEAE6-CAE1-47F6-8F41-40AE11E20485}"/>
              </a:ext>
            </a:extLst>
          </p:cNvPr>
          <p:cNvSpPr/>
          <p:nvPr/>
        </p:nvSpPr>
        <p:spPr>
          <a:xfrm>
            <a:off x="778934" y="1250948"/>
            <a:ext cx="9448800" cy="4616451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04412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11" grpId="0" animBg="1"/>
      <p:bldP spid="1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434</Words>
  <Application>Microsoft Office PowerPoint</Application>
  <PresentationFormat>Breitbild</PresentationFormat>
  <Paragraphs>83</Paragraphs>
  <Slides>10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8" baseType="lpstr">
      <vt:lpstr>Arial</vt:lpstr>
      <vt:lpstr>Calibri</vt:lpstr>
      <vt:lpstr>Cambria Math</vt:lpstr>
      <vt:lpstr>Georgia</vt:lpstr>
      <vt:lpstr>Times New Roman</vt:lpstr>
      <vt:lpstr>Trebuchet MS</vt:lpstr>
      <vt:lpstr>Wingdings</vt:lpstr>
      <vt:lpstr>Holzart</vt:lpstr>
      <vt:lpstr>Zahlenmengen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120</cp:revision>
  <dcterms:created xsi:type="dcterms:W3CDTF">2020-04-09T06:13:57Z</dcterms:created>
  <dcterms:modified xsi:type="dcterms:W3CDTF">2022-11-03T09:54:35Z</dcterms:modified>
</cp:coreProperties>
</file>