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24" r:id="rId3"/>
    <p:sldId id="368" r:id="rId4"/>
    <p:sldId id="369" r:id="rId5"/>
    <p:sldId id="370" r:id="rId6"/>
    <p:sldId id="371" r:id="rId7"/>
    <p:sldId id="372" r:id="rId8"/>
    <p:sldId id="373" r:id="rId9"/>
    <p:sldId id="376" r:id="rId10"/>
    <p:sldId id="37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C4C173A4-6725-44B4-BC6F-7E9C4D49FE20}"/>
    <pc:docChg chg="custSel delSld modSld">
      <pc:chgData name="Tegischer Lukas" userId="f78daebb-0565-485c-bd0e-1cd035e796ff" providerId="ADAL" clId="{C4C173A4-6725-44B4-BC6F-7E9C4D49FE20}" dt="2022-11-03T09:54:33.953" v="12" actId="47"/>
      <pc:docMkLst>
        <pc:docMk/>
      </pc:docMkLst>
      <pc:sldChg chg="delSp modSp mod delAnim">
        <pc:chgData name="Tegischer Lukas" userId="f78daebb-0565-485c-bd0e-1cd035e796ff" providerId="ADAL" clId="{C4C173A4-6725-44B4-BC6F-7E9C4D49FE20}" dt="2022-11-03T09:54:24.187" v="2" actId="1076"/>
        <pc:sldMkLst>
          <pc:docMk/>
          <pc:sldMk cId="336392357" sldId="256"/>
        </pc:sldMkLst>
        <pc:spChg chg="mod">
          <ac:chgData name="Tegischer Lukas" userId="f78daebb-0565-485c-bd0e-1cd035e796ff" providerId="ADAL" clId="{C4C173A4-6725-44B4-BC6F-7E9C4D49FE20}" dt="2022-11-03T09:54:24.187" v="2" actId="1076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C4C173A4-6725-44B4-BC6F-7E9C4D49FE20}" dt="2022-11-03T09:54:22.359" v="1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C4C173A4-6725-44B4-BC6F-7E9C4D49FE20}" dt="2022-11-03T09:54:21.2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4C173A4-6725-44B4-BC6F-7E9C4D49FE20}" dt="2022-11-03T09:54:33.953" v="12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4C173A4-6725-44B4-BC6F-7E9C4D49FE20}" dt="2022-11-03T09:54:25.984" v="3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C4C173A4-6725-44B4-BC6F-7E9C4D49FE20}" dt="2022-11-03T09:54:25.984" v="3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26.861" v="4" actId="478"/>
        <pc:sldMkLst>
          <pc:docMk/>
          <pc:sldMk cId="2806889241" sldId="368"/>
        </pc:sldMkLst>
        <pc:picChg chg="del">
          <ac:chgData name="Tegischer Lukas" userId="f78daebb-0565-485c-bd0e-1cd035e796ff" providerId="ADAL" clId="{C4C173A4-6725-44B4-BC6F-7E9C4D49FE20}" dt="2022-11-03T09:54:26.861" v="4" actId="478"/>
          <ac:picMkLst>
            <pc:docMk/>
            <pc:sldMk cId="2806889241" sldId="36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27.462" v="5" actId="478"/>
        <pc:sldMkLst>
          <pc:docMk/>
          <pc:sldMk cId="3577601441" sldId="369"/>
        </pc:sldMkLst>
        <pc:picChg chg="del">
          <ac:chgData name="Tegischer Lukas" userId="f78daebb-0565-485c-bd0e-1cd035e796ff" providerId="ADAL" clId="{C4C173A4-6725-44B4-BC6F-7E9C4D49FE20}" dt="2022-11-03T09:54:27.462" v="5" actId="478"/>
          <ac:picMkLst>
            <pc:docMk/>
            <pc:sldMk cId="3577601441" sldId="36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28.202" v="6" actId="478"/>
        <pc:sldMkLst>
          <pc:docMk/>
          <pc:sldMk cId="1458311128" sldId="370"/>
        </pc:sldMkLst>
        <pc:picChg chg="del">
          <ac:chgData name="Tegischer Lukas" userId="f78daebb-0565-485c-bd0e-1cd035e796ff" providerId="ADAL" clId="{C4C173A4-6725-44B4-BC6F-7E9C4D49FE20}" dt="2022-11-03T09:54:28.202" v="6" actId="478"/>
          <ac:picMkLst>
            <pc:docMk/>
            <pc:sldMk cId="1458311128" sldId="37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28.809" v="7" actId="478"/>
        <pc:sldMkLst>
          <pc:docMk/>
          <pc:sldMk cId="2651153509" sldId="371"/>
        </pc:sldMkLst>
        <pc:picChg chg="del">
          <ac:chgData name="Tegischer Lukas" userId="f78daebb-0565-485c-bd0e-1cd035e796ff" providerId="ADAL" clId="{C4C173A4-6725-44B4-BC6F-7E9C4D49FE20}" dt="2022-11-03T09:54:28.809" v="7" actId="478"/>
          <ac:picMkLst>
            <pc:docMk/>
            <pc:sldMk cId="2651153509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29.557" v="8" actId="478"/>
        <pc:sldMkLst>
          <pc:docMk/>
          <pc:sldMk cId="848495146" sldId="372"/>
        </pc:sldMkLst>
        <pc:picChg chg="del">
          <ac:chgData name="Tegischer Lukas" userId="f78daebb-0565-485c-bd0e-1cd035e796ff" providerId="ADAL" clId="{C4C173A4-6725-44B4-BC6F-7E9C4D49FE20}" dt="2022-11-03T09:54:29.557" v="8" actId="478"/>
          <ac:picMkLst>
            <pc:docMk/>
            <pc:sldMk cId="848495146" sldId="37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30.506" v="9" actId="478"/>
        <pc:sldMkLst>
          <pc:docMk/>
          <pc:sldMk cId="1942972702" sldId="373"/>
        </pc:sldMkLst>
        <pc:picChg chg="del">
          <ac:chgData name="Tegischer Lukas" userId="f78daebb-0565-485c-bd0e-1cd035e796ff" providerId="ADAL" clId="{C4C173A4-6725-44B4-BC6F-7E9C4D49FE20}" dt="2022-11-03T09:54:30.506" v="9" actId="478"/>
          <ac:picMkLst>
            <pc:docMk/>
            <pc:sldMk cId="1942972702" sldId="37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31.976" v="11" actId="478"/>
        <pc:sldMkLst>
          <pc:docMk/>
          <pc:sldMk cId="2448156754" sldId="374"/>
        </pc:sldMkLst>
        <pc:picChg chg="del">
          <ac:chgData name="Tegischer Lukas" userId="f78daebb-0565-485c-bd0e-1cd035e796ff" providerId="ADAL" clId="{C4C173A4-6725-44B4-BC6F-7E9C4D49FE20}" dt="2022-11-03T09:54:31.976" v="11" actId="478"/>
          <ac:picMkLst>
            <pc:docMk/>
            <pc:sldMk cId="2448156754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4C173A4-6725-44B4-BC6F-7E9C4D49FE20}" dt="2022-11-03T09:54:31.367" v="10" actId="478"/>
        <pc:sldMkLst>
          <pc:docMk/>
          <pc:sldMk cId="3404412081" sldId="376"/>
        </pc:sldMkLst>
        <pc:picChg chg="del">
          <ac:chgData name="Tegischer Lukas" userId="f78daebb-0565-485c-bd0e-1cd035e796ff" providerId="ADAL" clId="{C4C173A4-6725-44B4-BC6F-7E9C4D49FE20}" dt="2022-11-03T09:54:31.367" v="10" actId="478"/>
          <ac:picMkLst>
            <pc:docMk/>
            <pc:sldMk cId="3404412081" sldId="37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94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13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444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82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71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070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1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4139" y="17425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Zahlenmengen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057EE7E-471D-4C62-A0D3-7A8A3782F220}"/>
                  </a:ext>
                </a:extLst>
              </p:cNvPr>
              <p:cNvSpPr txBox="1"/>
              <p:nvPr/>
            </p:nvSpPr>
            <p:spPr>
              <a:xfrm>
                <a:off x="495300" y="318411"/>
                <a:ext cx="90297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Ordne den folgenden Zahlen jeweils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kleinstmögliche Zahlenmenge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057EE7E-471D-4C62-A0D3-7A8A3782F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18411"/>
                <a:ext cx="9029700" cy="374846"/>
              </a:xfrm>
              <a:prstGeom prst="rect">
                <a:avLst/>
              </a:prstGeom>
              <a:blipFill>
                <a:blip r:embed="rId4"/>
                <a:stretch>
                  <a:fillRect l="-540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EAF83691-BB1A-490C-8919-B1E1E32081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4538900"/>
                  </p:ext>
                </p:extLst>
              </p:nvPr>
            </p:nvGraphicFramePr>
            <p:xfrm>
              <a:off x="1657349" y="1332782"/>
              <a:ext cx="8663444" cy="441601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69629">
                      <a:extLst>
                        <a:ext uri="{9D8B030D-6E8A-4147-A177-3AD203B41FA5}">
                          <a16:colId xmlns:a16="http://schemas.microsoft.com/office/drawing/2014/main" val="991186573"/>
                        </a:ext>
                      </a:extLst>
                    </a:gridCol>
                    <a:gridCol w="2104920">
                      <a:extLst>
                        <a:ext uri="{9D8B030D-6E8A-4147-A177-3AD203B41FA5}">
                          <a16:colId xmlns:a16="http://schemas.microsoft.com/office/drawing/2014/main" val="3111265239"/>
                        </a:ext>
                      </a:extLst>
                    </a:gridCol>
                    <a:gridCol w="2483975">
                      <a:extLst>
                        <a:ext uri="{9D8B030D-6E8A-4147-A177-3AD203B41FA5}">
                          <a16:colId xmlns:a16="http://schemas.microsoft.com/office/drawing/2014/main" val="3992831103"/>
                        </a:ext>
                      </a:extLst>
                    </a:gridCol>
                    <a:gridCol w="2104920">
                      <a:extLst>
                        <a:ext uri="{9D8B030D-6E8A-4147-A177-3AD203B41FA5}">
                          <a16:colId xmlns:a16="http://schemas.microsoft.com/office/drawing/2014/main" val="3267499314"/>
                        </a:ext>
                      </a:extLst>
                    </a:gridCol>
                  </a:tblGrid>
                  <a:tr h="7316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40582419"/>
                      </a:ext>
                    </a:extLst>
                  </a:tr>
                  <a:tr h="73264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67627576"/>
                      </a:ext>
                    </a:extLst>
                  </a:tr>
                  <a:tr h="7316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92729583"/>
                      </a:ext>
                    </a:extLst>
                  </a:tr>
                  <a:tr h="73256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3,14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67386752"/>
                      </a:ext>
                    </a:extLst>
                  </a:tr>
                  <a:tr h="7301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1,1236</m:t>
                              </m:r>
                            </m:oMath>
                          </a14:m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48336586"/>
                      </a:ext>
                    </a:extLst>
                  </a:tr>
                  <a:tr h="7573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AT" sz="2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0970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EAF83691-BB1A-490C-8919-B1E1E32081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4538900"/>
                  </p:ext>
                </p:extLst>
              </p:nvPr>
            </p:nvGraphicFramePr>
            <p:xfrm>
              <a:off x="1657349" y="1332782"/>
              <a:ext cx="8663444" cy="441601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69629">
                      <a:extLst>
                        <a:ext uri="{9D8B030D-6E8A-4147-A177-3AD203B41FA5}">
                          <a16:colId xmlns:a16="http://schemas.microsoft.com/office/drawing/2014/main" val="991186573"/>
                        </a:ext>
                      </a:extLst>
                    </a:gridCol>
                    <a:gridCol w="2104920">
                      <a:extLst>
                        <a:ext uri="{9D8B030D-6E8A-4147-A177-3AD203B41FA5}">
                          <a16:colId xmlns:a16="http://schemas.microsoft.com/office/drawing/2014/main" val="3111265239"/>
                        </a:ext>
                      </a:extLst>
                    </a:gridCol>
                    <a:gridCol w="2483975">
                      <a:extLst>
                        <a:ext uri="{9D8B030D-6E8A-4147-A177-3AD203B41FA5}">
                          <a16:colId xmlns:a16="http://schemas.microsoft.com/office/drawing/2014/main" val="3992831103"/>
                        </a:ext>
                      </a:extLst>
                    </a:gridCol>
                    <a:gridCol w="2104920">
                      <a:extLst>
                        <a:ext uri="{9D8B030D-6E8A-4147-A177-3AD203B41FA5}">
                          <a16:colId xmlns:a16="http://schemas.microsoft.com/office/drawing/2014/main" val="3267499314"/>
                        </a:ext>
                      </a:extLst>
                    </a:gridCol>
                  </a:tblGrid>
                  <a:tr h="7316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833" r="-339815" b="-5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833" r="-85294" b="-5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40582419"/>
                      </a:ext>
                    </a:extLst>
                  </a:tr>
                  <a:tr h="73264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100000" r="-339815" b="-4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100000" r="-85294" b="-4024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67627576"/>
                      </a:ext>
                    </a:extLst>
                  </a:tr>
                  <a:tr h="7316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201667" r="-339815" b="-3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201667" r="-85294" b="-3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92729583"/>
                      </a:ext>
                    </a:extLst>
                  </a:tr>
                  <a:tr h="73256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301667" r="-339815" b="-2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301667" r="-85294" b="-2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67386752"/>
                      </a:ext>
                    </a:extLst>
                  </a:tr>
                  <a:tr h="73017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401667" r="-339815" b="-1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401667" r="-85294" b="-10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48336586"/>
                      </a:ext>
                    </a:extLst>
                  </a:tr>
                  <a:tr h="75730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309" t="-481600" r="-339815" b="-1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5"/>
                          <a:stretch>
                            <a:fillRect l="-164216" t="-481600" r="-85294" b="-1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32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0970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81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589189" y="933925"/>
                <a:ext cx="50136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natürlichen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ℕ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189" y="933925"/>
                <a:ext cx="5013617" cy="523220"/>
              </a:xfrm>
              <a:prstGeom prst="rect">
                <a:avLst/>
              </a:prstGeom>
              <a:blipFill>
                <a:blip r:embed="rId4"/>
                <a:stretch>
                  <a:fillRect l="-2555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590256E-EA70-4511-B40C-FAD1991773A9}"/>
                  </a:ext>
                </a:extLst>
              </p:cNvPr>
              <p:cNvSpPr txBox="1"/>
              <p:nvPr/>
            </p:nvSpPr>
            <p:spPr>
              <a:xfrm>
                <a:off x="3047998" y="176795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smtClean="0"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{0;1;2;3;4;…}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590256E-EA70-4511-B40C-FAD199177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767958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07C5E8D3-C82F-4569-8744-E9F2BA686B57}"/>
                  </a:ext>
                </a:extLst>
              </p:cNvPr>
              <p:cNvSpPr/>
              <p:nvPr/>
            </p:nvSpPr>
            <p:spPr>
              <a:xfrm>
                <a:off x="3940984" y="3067525"/>
                <a:ext cx="43100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07C5E8D3-C82F-4569-8744-E9F2BA686B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984" y="3067525"/>
                <a:ext cx="4310026" cy="523220"/>
              </a:xfrm>
              <a:prstGeom prst="rect">
                <a:avLst/>
              </a:prstGeom>
              <a:blipFill>
                <a:blip r:embed="rId6"/>
                <a:stretch>
                  <a:fillRect l="-2825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A596B17-CCD3-4EAC-B86B-457F342DBEBC}"/>
                  </a:ext>
                </a:extLst>
              </p:cNvPr>
              <p:cNvSpPr txBox="1"/>
              <p:nvPr/>
            </p:nvSpPr>
            <p:spPr>
              <a:xfrm>
                <a:off x="3047998" y="395870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{…;−3;−2;−1;0;1;2;3;…}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A596B17-CCD3-4EAC-B86B-457F342DB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3958708"/>
                <a:ext cx="6096000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>
            <a:extLst>
              <a:ext uri="{FF2B5EF4-FFF2-40B4-BE49-F238E27FC236}">
                <a16:creationId xmlns:a16="http://schemas.microsoft.com/office/drawing/2014/main" id="{3809078A-5165-4DB5-973C-19E888F9818D}"/>
              </a:ext>
            </a:extLst>
          </p:cNvPr>
          <p:cNvSpPr txBox="1"/>
          <p:nvPr/>
        </p:nvSpPr>
        <p:spPr>
          <a:xfrm>
            <a:off x="2581270" y="5119775"/>
            <a:ext cx="7029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Jede natürliche Zahl (z.B. 3) ist auch eine ganze Zahl!</a:t>
            </a:r>
            <a:endParaRPr lang="de-AT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667673" y="586590"/>
                <a:ext cx="48566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rationalen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ℚ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673" y="586590"/>
                <a:ext cx="4856651" cy="523220"/>
              </a:xfrm>
              <a:prstGeom prst="rect">
                <a:avLst/>
              </a:prstGeom>
              <a:blipFill>
                <a:blip r:embed="rId4"/>
                <a:stretch>
                  <a:fillRect l="-2638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16D43CC1-6CCD-4EC9-830A-7DD0CEFC4B12}"/>
              </a:ext>
            </a:extLst>
          </p:cNvPr>
          <p:cNvSpPr txBox="1"/>
          <p:nvPr/>
        </p:nvSpPr>
        <p:spPr>
          <a:xfrm>
            <a:off x="3047998" y="131075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= ALLE Brüche</a:t>
            </a:r>
            <a:endParaRPr lang="de-AT" sz="24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7F9FC53-135B-4F9C-9989-4409DA11E030}"/>
                  </a:ext>
                </a:extLst>
              </p:cNvPr>
              <p:cNvSpPr txBox="1"/>
              <p:nvPr/>
            </p:nvSpPr>
            <p:spPr>
              <a:xfrm>
                <a:off x="3047998" y="1973373"/>
                <a:ext cx="6096000" cy="550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7F9FC53-135B-4F9C-9989-4409DA11E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973373"/>
                <a:ext cx="6096000" cy="5507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041728A3-1FCB-4E8C-AF15-09B9F30713D2}"/>
              </a:ext>
            </a:extLst>
          </p:cNvPr>
          <p:cNvSpPr txBox="1"/>
          <p:nvPr/>
        </p:nvSpPr>
        <p:spPr>
          <a:xfrm>
            <a:off x="1000123" y="2782669"/>
            <a:ext cx="10191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Bruch kann immer in eine </a:t>
            </a: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endliche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periodische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(unendlich lang, aber periodisch) </a:t>
            </a:r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Dezimalzahl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umgewandelt werden.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75D856B-F460-4516-A9BF-0A609EC98C41}"/>
                  </a:ext>
                </a:extLst>
              </p:cNvPr>
              <p:cNvSpPr txBox="1"/>
              <p:nvPr/>
            </p:nvSpPr>
            <p:spPr>
              <a:xfrm>
                <a:off x="1000123" y="4067175"/>
                <a:ext cx="43441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75D856B-F460-4516-A9BF-0A609EC98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3" y="4067175"/>
                <a:ext cx="434414" cy="52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31A2643-4BE4-4271-9694-51543EB28962}"/>
                  </a:ext>
                </a:extLst>
              </p:cNvPr>
              <p:cNvSpPr txBox="1"/>
              <p:nvPr/>
            </p:nvSpPr>
            <p:spPr>
              <a:xfrm>
                <a:off x="4933948" y="4067175"/>
                <a:ext cx="43441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31A2643-4BE4-4271-9694-51543EB28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948" y="4067175"/>
                <a:ext cx="434413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8E6F25EC-54DE-4E59-891E-415EEF887142}"/>
                  </a:ext>
                </a:extLst>
              </p:cNvPr>
              <p:cNvSpPr txBox="1"/>
              <p:nvPr/>
            </p:nvSpPr>
            <p:spPr>
              <a:xfrm>
                <a:off x="8524324" y="4067175"/>
                <a:ext cx="43441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8E6F25EC-54DE-4E59-891E-415EEF887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324" y="4067175"/>
                <a:ext cx="434413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irrationalen Zahlen</a:t>
                </a:r>
                <a14:m>
                  <m:oMath xmlns:m="http://schemas.openxmlformats.org/officeDocument/2006/math">
                    <m:r>
                      <a:rPr lang="de-AT" sz="2800" b="1" i="0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800" b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𝕀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  <a:blipFill>
                <a:blip r:embed="rId4"/>
                <a:stretch>
                  <a:fillRect l="-2463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A2B4A868-ACA8-476B-81A6-604AA45D9054}"/>
              </a:ext>
            </a:extLst>
          </p:cNvPr>
          <p:cNvSpPr txBox="1"/>
          <p:nvPr/>
        </p:nvSpPr>
        <p:spPr>
          <a:xfrm>
            <a:off x="2276471" y="1369618"/>
            <a:ext cx="7639052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Dezimalzahlen, die unendlich lang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niemals periodisch sind.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CE2CE8FD-CB3D-42B0-A139-A3DE0185C8F2}"/>
                  </a:ext>
                </a:extLst>
              </p:cNvPr>
              <p:cNvSpPr txBox="1"/>
              <p:nvPr/>
            </p:nvSpPr>
            <p:spPr>
              <a:xfrm>
                <a:off x="4026520" y="2219920"/>
                <a:ext cx="413895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0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Bekannte irrationale Zahlen: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Kreiszahl PI: </a:t>
                </a:r>
                <a14:m>
                  <m:oMath xmlns:m="http://schemas.openxmlformats.org/officeDocument/2006/math">
                    <m:r>
                      <a:rPr lang="de-AT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=3,1415…</m:t>
                    </m:r>
                  </m:oMath>
                </a14:m>
                <a:endParaRPr lang="de-AT" sz="2000" b="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Euler‘sche Zahl e: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=2,718…</m:t>
                    </m:r>
                  </m:oMath>
                </a14:m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CE2CE8FD-CB3D-42B0-A139-A3DE0185C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520" y="2219920"/>
                <a:ext cx="4138954" cy="1015663"/>
              </a:xfrm>
              <a:prstGeom prst="rect">
                <a:avLst/>
              </a:prstGeom>
              <a:blipFill>
                <a:blip r:embed="rId5"/>
                <a:stretch>
                  <a:fillRect l="-1622" t="-2994" b="-9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60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irrationalen Zahlen</a:t>
                </a:r>
                <a14:m>
                  <m:oMath xmlns:m="http://schemas.openxmlformats.org/officeDocument/2006/math">
                    <m:r>
                      <a:rPr lang="de-AT" sz="2800" b="1" i="0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800" b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𝕀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  <a:blipFill>
                <a:blip r:embed="rId4"/>
                <a:stretch>
                  <a:fillRect l="-2463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2F348E8-FBD1-49A1-A1FB-7B84C0426797}"/>
                  </a:ext>
                </a:extLst>
              </p:cNvPr>
              <p:cNvSpPr txBox="1"/>
              <p:nvPr/>
            </p:nvSpPr>
            <p:spPr>
              <a:xfrm>
                <a:off x="790574" y="1375766"/>
                <a:ext cx="9801225" cy="3981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Irrationale Zahlen entstehen außerdem oft in Kombination mit einer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Wurzel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(z.B.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2F348E8-FBD1-49A1-A1FB-7B84C0426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1375766"/>
                <a:ext cx="9801225" cy="398186"/>
              </a:xfrm>
              <a:prstGeom prst="rect">
                <a:avLst/>
              </a:prstGeom>
              <a:blipFill>
                <a:blip r:embed="rId5"/>
                <a:stretch>
                  <a:fillRect l="-560" t="-1538" b="-246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143C94CD-AB47-43C6-B43C-E6146AEF9BD9}"/>
              </a:ext>
            </a:extLst>
          </p:cNvPr>
          <p:cNvSpPr txBox="1"/>
          <p:nvPr/>
        </p:nvSpPr>
        <p:spPr>
          <a:xfrm>
            <a:off x="1238250" y="1907373"/>
            <a:ext cx="7620000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Wurzel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Quadratzahl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ergibt stets eine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natürliche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Zahl.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Wurzel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keiner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Quadratzahl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ergibt stets eine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irrationale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Zahl.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51067371-99C9-49AF-83CF-951FFF3660EF}"/>
                  </a:ext>
                </a:extLst>
              </p:cNvPr>
              <p:cNvSpPr txBox="1"/>
              <p:nvPr/>
            </p:nvSpPr>
            <p:spPr>
              <a:xfrm>
                <a:off x="966784" y="2778852"/>
                <a:ext cx="1025842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Quadratzahlen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de-AT" sz="1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de-AT" sz="1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de-AT" sz="1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𝟗</m:t>
                    </m:r>
                    <m:r>
                      <a:rPr lang="de-AT" sz="1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18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de-AT" sz="1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𝟏𝟔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𝟐𝟓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𝟒𝟗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𝟔𝟒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𝟖𝟏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𝟏𝟐𝟏</m:t>
                    </m:r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51067371-99C9-49AF-83CF-951FFF366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4" y="2778852"/>
                <a:ext cx="10258425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B3E1F41-9C8D-456C-A100-E9998F6B72D7}"/>
                  </a:ext>
                </a:extLst>
              </p:cNvPr>
              <p:cNvSpPr txBox="1"/>
              <p:nvPr/>
            </p:nvSpPr>
            <p:spPr>
              <a:xfrm>
                <a:off x="790574" y="3383292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B3E1F41-9C8D-456C-A100-E9998F6B7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3383292"/>
                <a:ext cx="1033465" cy="4364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EF013C4E-DDBA-407E-AD2F-08BA773A8C4F}"/>
                  </a:ext>
                </a:extLst>
              </p:cNvPr>
              <p:cNvSpPr txBox="1"/>
              <p:nvPr/>
            </p:nvSpPr>
            <p:spPr>
              <a:xfrm>
                <a:off x="790574" y="4099579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EF013C4E-DDBA-407E-AD2F-08BA773A8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4099579"/>
                <a:ext cx="1033465" cy="4364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C485EAC2-8B7F-45C0-9369-8933A150C2E6}"/>
                  </a:ext>
                </a:extLst>
              </p:cNvPr>
              <p:cNvSpPr txBox="1"/>
              <p:nvPr/>
            </p:nvSpPr>
            <p:spPr>
              <a:xfrm>
                <a:off x="790574" y="4937416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C485EAC2-8B7F-45C0-9369-8933A150C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4937416"/>
                <a:ext cx="1033465" cy="436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64B93C95-228E-4B1B-97E5-C41FC00E9949}"/>
                  </a:ext>
                </a:extLst>
              </p:cNvPr>
              <p:cNvSpPr txBox="1"/>
              <p:nvPr/>
            </p:nvSpPr>
            <p:spPr>
              <a:xfrm>
                <a:off x="790574" y="5775253"/>
                <a:ext cx="1033465" cy="435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64B93C95-228E-4B1B-97E5-C41FC00E9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5775253"/>
                <a:ext cx="1033465" cy="4353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34C2B17F-62B6-4260-A63B-4A259AA9E50B}"/>
                  </a:ext>
                </a:extLst>
              </p:cNvPr>
              <p:cNvSpPr txBox="1"/>
              <p:nvPr/>
            </p:nvSpPr>
            <p:spPr>
              <a:xfrm>
                <a:off x="6305549" y="3383292"/>
                <a:ext cx="1033465" cy="4426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34C2B17F-62B6-4260-A63B-4A259AA9E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549" y="3383292"/>
                <a:ext cx="1033465" cy="4426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2EA89A9-CB9B-4811-BF97-43AFA98F8812}"/>
                  </a:ext>
                </a:extLst>
              </p:cNvPr>
              <p:cNvSpPr txBox="1"/>
              <p:nvPr/>
            </p:nvSpPr>
            <p:spPr>
              <a:xfrm>
                <a:off x="6305547" y="4099579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2EA89A9-CB9B-4811-BF97-43AFA98F8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547" y="4099579"/>
                <a:ext cx="1033465" cy="4364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BFF6367F-9C19-47F2-B852-E74BC7E866CF}"/>
                  </a:ext>
                </a:extLst>
              </p:cNvPr>
              <p:cNvSpPr txBox="1"/>
              <p:nvPr/>
            </p:nvSpPr>
            <p:spPr>
              <a:xfrm>
                <a:off x="6305548" y="4937416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BFF6367F-9C19-47F2-B852-E74BC7E8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548" y="4937416"/>
                <a:ext cx="1033465" cy="4364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9786850-F4D0-45B1-877F-1B5EF64D91B6}"/>
                  </a:ext>
                </a:extLst>
              </p:cNvPr>
              <p:cNvSpPr txBox="1"/>
              <p:nvPr/>
            </p:nvSpPr>
            <p:spPr>
              <a:xfrm>
                <a:off x="6305547" y="5774163"/>
                <a:ext cx="1033465" cy="4364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9786850-F4D0-45B1-877F-1B5EF64D91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547" y="5774163"/>
                <a:ext cx="1033465" cy="4364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31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irrationalen Zahlen</a:t>
                </a:r>
                <a14:m>
                  <m:oMath xmlns:m="http://schemas.openxmlformats.org/officeDocument/2006/math">
                    <m:r>
                      <a:rPr lang="de-AT" sz="2800" b="1" i="0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800" b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𝕀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87" y="564085"/>
                <a:ext cx="4948021" cy="523220"/>
              </a:xfrm>
              <a:prstGeom prst="rect">
                <a:avLst/>
              </a:prstGeom>
              <a:blipFill>
                <a:blip r:embed="rId4"/>
                <a:stretch>
                  <a:fillRect l="-2463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163F1718-A09B-4F6B-932C-EB093A7C3537}"/>
              </a:ext>
            </a:extLst>
          </p:cNvPr>
          <p:cNvSpPr txBox="1"/>
          <p:nvPr/>
        </p:nvSpPr>
        <p:spPr>
          <a:xfrm>
            <a:off x="1752597" y="1329035"/>
            <a:ext cx="868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Ist in einer Rechenoperation eine irrationale Zahl enthalten, so bleibt das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irrational,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sofern die irrationale Zahl nicht wegfällt!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ED0503DF-3FA7-405F-B780-8C810E2FE17F}"/>
                  </a:ext>
                </a:extLst>
              </p:cNvPr>
              <p:cNvSpPr txBox="1"/>
              <p:nvPr/>
            </p:nvSpPr>
            <p:spPr>
              <a:xfrm>
                <a:off x="-561975" y="2673166"/>
                <a:ext cx="6096000" cy="401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ED0503DF-3FA7-405F-B780-8C810E2FE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1975" y="2673166"/>
                <a:ext cx="6096000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64976256-8BFF-40DD-978D-3BACACC7D635}"/>
                  </a:ext>
                </a:extLst>
              </p:cNvPr>
              <p:cNvSpPr txBox="1"/>
              <p:nvPr/>
            </p:nvSpPr>
            <p:spPr>
              <a:xfrm>
                <a:off x="-561975" y="4021622"/>
                <a:ext cx="6096000" cy="677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64976256-8BFF-40DD-978D-3BACACC7D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1975" y="4021622"/>
                <a:ext cx="6096000" cy="6778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259ED44A-3A7C-46D3-9738-F8BAF40ECC07}"/>
                  </a:ext>
                </a:extLst>
              </p:cNvPr>
              <p:cNvSpPr txBox="1"/>
              <p:nvPr/>
            </p:nvSpPr>
            <p:spPr>
              <a:xfrm>
                <a:off x="-561975" y="3363713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259ED44A-3A7C-46D3-9738-F8BAF40EC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1975" y="3363713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353482C2-1490-4920-9367-E479556ECC0E}"/>
                  </a:ext>
                </a:extLst>
              </p:cNvPr>
              <p:cNvSpPr txBox="1"/>
              <p:nvPr/>
            </p:nvSpPr>
            <p:spPr>
              <a:xfrm>
                <a:off x="-495300" y="4857671"/>
                <a:ext cx="6096000" cy="727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353482C2-1490-4920-9367-E479556EC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5300" y="4857671"/>
                <a:ext cx="6096000" cy="7278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15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3918959" y="987985"/>
                <a:ext cx="43540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Menge der reellen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959" y="987985"/>
                <a:ext cx="4354077" cy="523220"/>
              </a:xfrm>
              <a:prstGeom prst="rect">
                <a:avLst/>
              </a:prstGeom>
              <a:blipFill>
                <a:blip r:embed="rId4"/>
                <a:stretch>
                  <a:fillRect l="-2941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BC590888-5B45-49C5-A335-9A48CD4848FD}"/>
              </a:ext>
            </a:extLst>
          </p:cNvPr>
          <p:cNvSpPr txBox="1"/>
          <p:nvPr/>
        </p:nvSpPr>
        <p:spPr>
          <a:xfrm>
            <a:off x="1700209" y="1892893"/>
            <a:ext cx="879157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Menge der Reellen Zahlen besteht aus den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rationalen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irrationalen Zahlen.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9263D16-E5ED-44AE-AB3A-7C800E229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33810"/>
              </p:ext>
            </p:extLst>
          </p:nvPr>
        </p:nvGraphicFramePr>
        <p:xfrm>
          <a:off x="1270313" y="2911982"/>
          <a:ext cx="9651365" cy="2085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702">
                  <a:extLst>
                    <a:ext uri="{9D8B030D-6E8A-4147-A177-3AD203B41FA5}">
                      <a16:colId xmlns:a16="http://schemas.microsoft.com/office/drawing/2014/main" val="3958624199"/>
                    </a:ext>
                  </a:extLst>
                </a:gridCol>
                <a:gridCol w="3674541">
                  <a:extLst>
                    <a:ext uri="{9D8B030D-6E8A-4147-A177-3AD203B41FA5}">
                      <a16:colId xmlns:a16="http://schemas.microsoft.com/office/drawing/2014/main" val="3313925149"/>
                    </a:ext>
                  </a:extLst>
                </a:gridCol>
                <a:gridCol w="3217122">
                  <a:extLst>
                    <a:ext uri="{9D8B030D-6E8A-4147-A177-3AD203B41FA5}">
                      <a16:colId xmlns:a16="http://schemas.microsoft.com/office/drawing/2014/main" val="758430944"/>
                    </a:ext>
                  </a:extLst>
                </a:gridCol>
              </a:tblGrid>
              <a:tr h="440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Reelle Zahlen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70753"/>
                  </a:ext>
                </a:extLst>
              </a:tr>
              <a:tr h="402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Rationale Zahlen</a:t>
                      </a:r>
                      <a:endParaRPr lang="de-A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Irrationale Zahlen</a:t>
                      </a:r>
                      <a:endParaRPr lang="de-A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557748"/>
                  </a:ext>
                </a:extLst>
              </a:tr>
              <a:tr h="418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Bruchdarstellung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möglich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Nicht möglich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9095846"/>
                  </a:ext>
                </a:extLst>
              </a:tr>
              <a:tr h="824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Dezimaldarstellung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endlich oder periodisch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unendlich, aber nicht periodisch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21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49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2907237" y="466400"/>
                <a:ext cx="6377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Ausblick: Menge der komplexen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ℂ</m:t>
                    </m:r>
                  </m:oMath>
                </a14:m>
                <a:endParaRPr lang="de-AT" sz="28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237" y="466400"/>
                <a:ext cx="6377515" cy="523220"/>
              </a:xfrm>
              <a:prstGeom prst="rect">
                <a:avLst/>
              </a:prstGeom>
              <a:blipFill>
                <a:blip r:embed="rId4"/>
                <a:stretch>
                  <a:fillRect l="-2008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E352932E-F1A7-4262-BD4F-2AAD15982DC3}"/>
              </a:ext>
            </a:extLst>
          </p:cNvPr>
          <p:cNvSpPr txBox="1"/>
          <p:nvPr/>
        </p:nvSpPr>
        <p:spPr>
          <a:xfrm>
            <a:off x="1204906" y="1143685"/>
            <a:ext cx="9782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Zahlen bzw. Rechnungen können mit den reellen Zahlen </a:t>
            </a:r>
            <a:r>
              <a:rPr lang="de-AT" sz="18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dargestellt werden?</a:t>
            </a:r>
            <a:endParaRPr lang="de-AT" dirty="0">
              <a:highlight>
                <a:srgbClr val="FFFF00"/>
              </a:highlight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D4F60B4-C8D3-49B8-B8F6-34168A4C22D6}"/>
              </a:ext>
            </a:extLst>
          </p:cNvPr>
          <p:cNvSpPr txBox="1"/>
          <p:nvPr/>
        </p:nvSpPr>
        <p:spPr>
          <a:xfrm>
            <a:off x="833429" y="1943946"/>
            <a:ext cx="10525125" cy="1412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den reellen Zahlen können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Quadratwurzeln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negativen Zahlen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berechnet werden. 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diesem Grund erweitert man die reellen Zahlen mit allen negativen Wurzeln und nennt die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imaginären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Menge der negativen Wurzeln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FCEF04C-391E-4EE8-B968-7A7940FC4BD6}"/>
                  </a:ext>
                </a:extLst>
              </p:cNvPr>
              <p:cNvSpPr txBox="1"/>
              <p:nvPr/>
            </p:nvSpPr>
            <p:spPr>
              <a:xfrm>
                <a:off x="3047992" y="3816381"/>
                <a:ext cx="6096000" cy="4075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𝐵𝑒𝑖𝑠𝑝𝑖𝑒𝑙𝑒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−5 </m:t>
                          </m:r>
                        </m:e>
                      </m:ra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𝐾𝐸𝐼𝑁𝐸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𝑟𝑒𝑒𝑙𝑙𝑒𝑛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𝑍𝑎h𝑙𝑒𝑛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FCEF04C-391E-4EE8-B968-7A7940FC4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2" y="3816381"/>
                <a:ext cx="6096000" cy="407547"/>
              </a:xfrm>
              <a:prstGeom prst="rect">
                <a:avLst/>
              </a:prstGeom>
              <a:blipFill>
                <a:blip r:embed="rId5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4E0E3B3-800B-4D4D-ACC9-EE3BE86EE099}"/>
                  </a:ext>
                </a:extLst>
              </p:cNvPr>
              <p:cNvSpPr txBox="1"/>
              <p:nvPr/>
            </p:nvSpPr>
            <p:spPr>
              <a:xfrm>
                <a:off x="1971667" y="4834235"/>
                <a:ext cx="8248650" cy="7078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komplexe Zahlen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komplexen Zahlen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erhält man, wenn man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reellen Zahlen </a:t>
                </a:r>
                <a14:m>
                  <m:oMath xmlns:m="http://schemas.openxmlformats.org/officeDocument/2006/math">
                    <m:r>
                      <a:rPr lang="de-AT" sz="20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und 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imaginären Zahlen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zusammenfügt.</a:t>
                </a:r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4E0E3B3-800B-4D4D-ACC9-EE3BE86EE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667" y="4834235"/>
                <a:ext cx="8248650" cy="707886"/>
              </a:xfrm>
              <a:prstGeom prst="rect">
                <a:avLst/>
              </a:prstGeom>
              <a:blipFill>
                <a:blip r:embed="rId6"/>
                <a:stretch>
                  <a:fillRect t="-1639" r="-368" b="-1147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9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79536" y="403785"/>
            <a:ext cx="3632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 Darstellung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306DDC7-DBEA-4881-B87F-CA1E1ABD7F58}"/>
              </a:ext>
            </a:extLst>
          </p:cNvPr>
          <p:cNvSpPr/>
          <p:nvPr/>
        </p:nvSpPr>
        <p:spPr>
          <a:xfrm>
            <a:off x="3048000" y="2751667"/>
            <a:ext cx="1710266" cy="126153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2D3C941-F76F-4C48-A24F-80448784C61C}"/>
              </a:ext>
            </a:extLst>
          </p:cNvPr>
          <p:cNvSpPr/>
          <p:nvPr/>
        </p:nvSpPr>
        <p:spPr>
          <a:xfrm>
            <a:off x="2192867" y="2243667"/>
            <a:ext cx="3429000" cy="248919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F96BD6-093E-4447-BCF9-AB8A01058B61}"/>
              </a:ext>
            </a:extLst>
          </p:cNvPr>
          <p:cNvSpPr/>
          <p:nvPr/>
        </p:nvSpPr>
        <p:spPr>
          <a:xfrm>
            <a:off x="1515534" y="1862667"/>
            <a:ext cx="4809066" cy="348826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BD9E64B-CACE-4A32-A92E-BB211D44644A}"/>
              </a:ext>
            </a:extLst>
          </p:cNvPr>
          <p:cNvSpPr/>
          <p:nvPr/>
        </p:nvSpPr>
        <p:spPr>
          <a:xfrm>
            <a:off x="6891866" y="2243667"/>
            <a:ext cx="2658534" cy="19685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1FBEAE6-CAE1-47F6-8F41-40AE11E20485}"/>
              </a:ext>
            </a:extLst>
          </p:cNvPr>
          <p:cNvSpPr/>
          <p:nvPr/>
        </p:nvSpPr>
        <p:spPr>
          <a:xfrm>
            <a:off x="778934" y="1250948"/>
            <a:ext cx="9448800" cy="461645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44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434</Words>
  <Application>Microsoft Office PowerPoint</Application>
  <PresentationFormat>Breitbild</PresentationFormat>
  <Paragraphs>83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Zahlenmengen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120</cp:revision>
  <dcterms:created xsi:type="dcterms:W3CDTF">2020-04-09T06:13:57Z</dcterms:created>
  <dcterms:modified xsi:type="dcterms:W3CDTF">2022-11-03T09:54:35Z</dcterms:modified>
</cp:coreProperties>
</file>