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304" r:id="rId3"/>
    <p:sldId id="278" r:id="rId4"/>
    <p:sldId id="305" r:id="rId5"/>
    <p:sldId id="307" r:id="rId6"/>
    <p:sldId id="308" r:id="rId7"/>
    <p:sldId id="309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4B7A91D4-081C-4D36-8120-9A10008F53E7}"/>
    <pc:docChg chg="custSel delSld modSld">
      <pc:chgData name="Tegischer Lukas" userId="f78daebb-0565-485c-bd0e-1cd035e796ff" providerId="ADAL" clId="{4B7A91D4-081C-4D36-8120-9A10008F53E7}" dt="2022-11-04T08:11:51.381" v="7" actId="47"/>
      <pc:docMkLst>
        <pc:docMk/>
      </pc:docMkLst>
      <pc:sldChg chg="delSp mod">
        <pc:chgData name="Tegischer Lukas" userId="f78daebb-0565-485c-bd0e-1cd035e796ff" providerId="ADAL" clId="{4B7A91D4-081C-4D36-8120-9A10008F53E7}" dt="2022-11-04T08:11:44.141" v="0" actId="478"/>
        <pc:sldMkLst>
          <pc:docMk/>
          <pc:sldMk cId="336392357" sldId="256"/>
        </pc:sldMkLst>
        <pc:picChg chg="del">
          <ac:chgData name="Tegischer Lukas" userId="f78daebb-0565-485c-bd0e-1cd035e796ff" providerId="ADAL" clId="{4B7A91D4-081C-4D36-8120-9A10008F53E7}" dt="2022-11-04T08:11:44.141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mod">
        <pc:chgData name="Tegischer Lukas" userId="f78daebb-0565-485c-bd0e-1cd035e796ff" providerId="ADAL" clId="{4B7A91D4-081C-4D36-8120-9A10008F53E7}" dt="2022-11-04T08:11:46.612" v="2" actId="478"/>
        <pc:sldMkLst>
          <pc:docMk/>
          <pc:sldMk cId="4068653008" sldId="278"/>
        </pc:sldMkLst>
        <pc:picChg chg="del">
          <ac:chgData name="Tegischer Lukas" userId="f78daebb-0565-485c-bd0e-1cd035e796ff" providerId="ADAL" clId="{4B7A91D4-081C-4D36-8120-9A10008F53E7}" dt="2022-11-04T08:11:46.612" v="2" actId="478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4B7A91D4-081C-4D36-8120-9A10008F53E7}" dt="2022-11-04T08:11:51.381" v="7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4B7A91D4-081C-4D36-8120-9A10008F53E7}" dt="2022-11-04T08:11:45.598" v="1" actId="478"/>
        <pc:sldMkLst>
          <pc:docMk/>
          <pc:sldMk cId="608888516" sldId="304"/>
        </pc:sldMkLst>
        <pc:picChg chg="del">
          <ac:chgData name="Tegischer Lukas" userId="f78daebb-0565-485c-bd0e-1cd035e796ff" providerId="ADAL" clId="{4B7A91D4-081C-4D36-8120-9A10008F53E7}" dt="2022-11-04T08:11:45.598" v="1" actId="478"/>
          <ac:picMkLst>
            <pc:docMk/>
            <pc:sldMk cId="608888516" sldId="304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4B7A91D4-081C-4D36-8120-9A10008F53E7}" dt="2022-11-04T08:11:47.346" v="3" actId="478"/>
        <pc:sldMkLst>
          <pc:docMk/>
          <pc:sldMk cId="652962131" sldId="305"/>
        </pc:sldMkLst>
        <pc:picChg chg="del">
          <ac:chgData name="Tegischer Lukas" userId="f78daebb-0565-485c-bd0e-1cd035e796ff" providerId="ADAL" clId="{4B7A91D4-081C-4D36-8120-9A10008F53E7}" dt="2022-11-04T08:11:47.346" v="3" actId="478"/>
          <ac:picMkLst>
            <pc:docMk/>
            <pc:sldMk cId="652962131" sldId="305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4B7A91D4-081C-4D36-8120-9A10008F53E7}" dt="2022-11-04T08:11:48.061" v="4" actId="478"/>
        <pc:sldMkLst>
          <pc:docMk/>
          <pc:sldMk cId="2488209125" sldId="307"/>
        </pc:sldMkLst>
        <pc:picChg chg="del">
          <ac:chgData name="Tegischer Lukas" userId="f78daebb-0565-485c-bd0e-1cd035e796ff" providerId="ADAL" clId="{4B7A91D4-081C-4D36-8120-9A10008F53E7}" dt="2022-11-04T08:11:48.061" v="4" actId="478"/>
          <ac:picMkLst>
            <pc:docMk/>
            <pc:sldMk cId="2488209125" sldId="307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4B7A91D4-081C-4D36-8120-9A10008F53E7}" dt="2022-11-04T08:11:48.806" v="5" actId="478"/>
        <pc:sldMkLst>
          <pc:docMk/>
          <pc:sldMk cId="2349824584" sldId="308"/>
        </pc:sldMkLst>
        <pc:picChg chg="del">
          <ac:chgData name="Tegischer Lukas" userId="f78daebb-0565-485c-bd0e-1cd035e796ff" providerId="ADAL" clId="{4B7A91D4-081C-4D36-8120-9A10008F53E7}" dt="2022-11-04T08:11:48.806" v="5" actId="478"/>
          <ac:picMkLst>
            <pc:docMk/>
            <pc:sldMk cId="2349824584" sldId="308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4B7A91D4-081C-4D36-8120-9A10008F53E7}" dt="2022-11-04T08:11:49.664" v="6" actId="478"/>
        <pc:sldMkLst>
          <pc:docMk/>
          <pc:sldMk cId="2615926352" sldId="309"/>
        </pc:sldMkLst>
        <pc:picChg chg="del">
          <ac:chgData name="Tegischer Lukas" userId="f78daebb-0565-485c-bd0e-1cd035e796ff" providerId="ADAL" clId="{4B7A91D4-081C-4D36-8120-9A10008F53E7}" dt="2022-11-04T08:11:49.664" v="6" actId="478"/>
          <ac:picMkLst>
            <pc:docMk/>
            <pc:sldMk cId="2615926352" sldId="309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919459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013235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082928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704661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103953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83356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2.png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12.png"/><Relationship Id="rId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9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Funktionen – Grundlagen</a:t>
            </a:r>
            <a:br>
              <a:rPr lang="de-AT" sz="49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3200" b="0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Wertetabelle und Graph einer Funktion</a:t>
            </a:r>
            <a:endParaRPr lang="de-AT" sz="2800" b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271697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Konstante Funktion (Sonderform der Linearen Funktion)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514089C8-051F-4874-BB23-7278E8ADC942}"/>
                  </a:ext>
                </a:extLst>
              </p:cNvPr>
              <p:cNvSpPr/>
              <p:nvPr/>
            </p:nvSpPr>
            <p:spPr>
              <a:xfrm>
                <a:off x="3774049" y="1113047"/>
                <a:ext cx="4643899" cy="531812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800" b="1" u="sng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Funktionsgleichung</a:t>
                </a:r>
                <a:r>
                  <a:rPr lang="de-AT" sz="2800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de-AT" sz="2800" i="1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sz="28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8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2800" i="1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2800" i="1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𝑑</m:t>
                    </m:r>
                  </m:oMath>
                </a14:m>
                <a:endParaRPr lang="de-AT" sz="2400" dirty="0">
                  <a:highlight>
                    <a:srgbClr val="FFFF00"/>
                  </a:highligh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514089C8-051F-4874-BB23-7278E8ADC94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4049" y="1113047"/>
                <a:ext cx="4643899" cy="531812"/>
              </a:xfrm>
              <a:prstGeom prst="rect">
                <a:avLst/>
              </a:prstGeom>
              <a:blipFill>
                <a:blip r:embed="rId4"/>
                <a:stretch>
                  <a:fillRect l="-2231" t="-10345" b="-3218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1" name="Grafik 30">
            <a:extLst>
              <a:ext uri="{FF2B5EF4-FFF2-40B4-BE49-F238E27FC236}">
                <a16:creationId xmlns:a16="http://schemas.microsoft.com/office/drawing/2014/main" id="{34047AD0-FE66-411A-8D6F-3DCF66570700}"/>
              </a:ext>
            </a:extLst>
          </p:cNvPr>
          <p:cNvPicPr/>
          <p:nvPr/>
        </p:nvPicPr>
        <p:blipFill rotWithShape="1">
          <a:blip r:embed="rId5"/>
          <a:srcRect l="43488" b="30823"/>
          <a:stretch/>
        </p:blipFill>
        <p:spPr bwMode="auto">
          <a:xfrm>
            <a:off x="1662430" y="2227868"/>
            <a:ext cx="3515306" cy="2782484"/>
          </a:xfrm>
          <a:prstGeom prst="rect">
            <a:avLst/>
          </a:prstGeom>
          <a:ln w="12700"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2" name="Grafik 31">
            <a:extLst>
              <a:ext uri="{FF2B5EF4-FFF2-40B4-BE49-F238E27FC236}">
                <a16:creationId xmlns:a16="http://schemas.microsoft.com/office/drawing/2014/main" id="{DE688DE8-28A8-45B3-8133-04763BD2311A}"/>
              </a:ext>
            </a:extLst>
          </p:cNvPr>
          <p:cNvPicPr/>
          <p:nvPr/>
        </p:nvPicPr>
        <p:blipFill rotWithShape="1">
          <a:blip r:embed="rId6"/>
          <a:srcRect l="43626" b="48964"/>
          <a:stretch/>
        </p:blipFill>
        <p:spPr bwMode="auto">
          <a:xfrm>
            <a:off x="7098030" y="2433246"/>
            <a:ext cx="3534357" cy="2371727"/>
          </a:xfrm>
          <a:prstGeom prst="rect">
            <a:avLst/>
          </a:prstGeom>
          <a:ln w="12700"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088885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271697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Lineare Funktion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514089C8-051F-4874-BB23-7278E8ADC942}"/>
                  </a:ext>
                </a:extLst>
              </p:cNvPr>
              <p:cNvSpPr/>
              <p:nvPr/>
            </p:nvSpPr>
            <p:spPr>
              <a:xfrm>
                <a:off x="3360218" y="1106656"/>
                <a:ext cx="5471562" cy="531812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800" b="1" u="sng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Funktionsgleichung</a:t>
                </a:r>
                <a:r>
                  <a:rPr lang="de-AT" sz="2800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de-AT" sz="2800" i="1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sz="28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8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2800" i="1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2800" b="0" i="1" smtClean="0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𝑘𝑥</m:t>
                    </m:r>
                    <m:r>
                      <a:rPr lang="de-AT" sz="2800" b="0" i="1" smtClean="0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2800" i="1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𝑑</m:t>
                    </m:r>
                  </m:oMath>
                </a14:m>
                <a:endParaRPr lang="de-AT" sz="2400" dirty="0">
                  <a:highlight>
                    <a:srgbClr val="FFFF00"/>
                  </a:highligh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514089C8-051F-4874-BB23-7278E8ADC94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0218" y="1106656"/>
                <a:ext cx="5471562" cy="531812"/>
              </a:xfrm>
              <a:prstGeom prst="rect">
                <a:avLst/>
              </a:prstGeom>
              <a:blipFill>
                <a:blip r:embed="rId4"/>
                <a:stretch>
                  <a:fillRect l="-1782" t="-10345" b="-3218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3" name="Grafik 32">
            <a:extLst>
              <a:ext uri="{FF2B5EF4-FFF2-40B4-BE49-F238E27FC236}">
                <a16:creationId xmlns:a16="http://schemas.microsoft.com/office/drawing/2014/main" id="{F5F7C6F6-B591-40BD-8289-C265D042A28E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50000" b="5588"/>
          <a:stretch/>
        </p:blipFill>
        <p:spPr>
          <a:xfrm>
            <a:off x="1891442" y="2037881"/>
            <a:ext cx="3287069" cy="4298119"/>
          </a:xfrm>
          <a:prstGeom prst="rect">
            <a:avLst/>
          </a:prstGeom>
        </p:spPr>
      </p:pic>
      <p:pic>
        <p:nvPicPr>
          <p:cNvPr id="35" name="Grafik 34">
            <a:extLst>
              <a:ext uri="{FF2B5EF4-FFF2-40B4-BE49-F238E27FC236}">
                <a16:creationId xmlns:a16="http://schemas.microsoft.com/office/drawing/2014/main" id="{EC2AA1BF-6020-4D45-85AF-43933A83EBBC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64490" b="6068"/>
          <a:stretch/>
        </p:blipFill>
        <p:spPr>
          <a:xfrm>
            <a:off x="7917526" y="2004344"/>
            <a:ext cx="2383032" cy="4365191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B473C53F-956B-4738-85F9-BB3D7DB0E65D}"/>
              </a:ext>
            </a:extLst>
          </p:cNvPr>
          <p:cNvSpPr txBox="1"/>
          <p:nvPr/>
        </p:nvSpPr>
        <p:spPr>
          <a:xfrm>
            <a:off x="5553881" y="3479053"/>
            <a:ext cx="1994457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de-AT" sz="4000" dirty="0"/>
              <a:t>GERADE</a:t>
            </a:r>
          </a:p>
        </p:txBody>
      </p:sp>
    </p:spTree>
    <p:extLst>
      <p:ext uri="{BB962C8B-B14F-4D97-AF65-F5344CB8AC3E}">
        <p14:creationId xmlns:p14="http://schemas.microsoft.com/office/powerpoint/2010/main" val="4068653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271697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Quadratische Funktion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514089C8-051F-4874-BB23-7278E8ADC942}"/>
                  </a:ext>
                </a:extLst>
              </p:cNvPr>
              <p:cNvSpPr/>
              <p:nvPr/>
            </p:nvSpPr>
            <p:spPr>
              <a:xfrm>
                <a:off x="2066056" y="1106656"/>
                <a:ext cx="8059899" cy="529953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800" b="1" u="sng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Funktionsgleichung</a:t>
                </a:r>
                <a:r>
                  <a:rPr lang="de-AT" sz="2800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de-AT" sz="2800" i="1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sz="28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8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2800" i="1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2800" b="0" i="1" smtClean="0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</m:t>
                    </m:r>
                    <m:sSup>
                      <m:sSupPr>
                        <m:ctrlPr>
                          <a:rPr lang="de-AT" sz="2800" b="0" i="1" smtClean="0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800" b="0" i="1" smtClean="0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de-AT" sz="2800" b="0" i="1" smtClean="0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sz="2800" b="0" i="1" smtClean="0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2800" b="0" i="1" smtClean="0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𝑏𝑥</m:t>
                    </m:r>
                    <m:r>
                      <a:rPr lang="de-AT" sz="2800" b="0" i="1" smtClean="0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2800" b="0" i="1" smtClean="0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𝑐</m:t>
                    </m:r>
                  </m:oMath>
                </a14:m>
                <a:r>
                  <a:rPr lang="de-AT" sz="2400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(Hauptform)</a:t>
                </a:r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514089C8-051F-4874-BB23-7278E8ADC94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6056" y="1106656"/>
                <a:ext cx="8059899" cy="529953"/>
              </a:xfrm>
              <a:prstGeom prst="rect">
                <a:avLst/>
              </a:prstGeom>
              <a:blipFill>
                <a:blip r:embed="rId4"/>
                <a:stretch>
                  <a:fillRect l="-983" t="-10465" r="-681" b="-3372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Grafik 8">
            <a:extLst>
              <a:ext uri="{FF2B5EF4-FFF2-40B4-BE49-F238E27FC236}">
                <a16:creationId xmlns:a16="http://schemas.microsoft.com/office/drawing/2014/main" id="{AB7CF958-869C-44F6-A40A-CB57329FA2A8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661" b="17609"/>
          <a:stretch/>
        </p:blipFill>
        <p:spPr bwMode="auto">
          <a:xfrm>
            <a:off x="5532277" y="2017713"/>
            <a:ext cx="4033203" cy="4086394"/>
          </a:xfrm>
          <a:prstGeom prst="rect">
            <a:avLst/>
          </a:prstGeom>
          <a:ln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6B69817C-F493-4F45-837D-5F0B6BD2A176}"/>
              </a:ext>
            </a:extLst>
          </p:cNvPr>
          <p:cNvSpPr txBox="1"/>
          <p:nvPr/>
        </p:nvSpPr>
        <p:spPr>
          <a:xfrm>
            <a:off x="1951756" y="3706967"/>
            <a:ext cx="2140907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de-AT" sz="4000" dirty="0"/>
              <a:t>PARABEL</a:t>
            </a:r>
          </a:p>
        </p:txBody>
      </p:sp>
    </p:spTree>
    <p:extLst>
      <p:ext uri="{BB962C8B-B14F-4D97-AF65-F5344CB8AC3E}">
        <p14:creationId xmlns:p14="http://schemas.microsoft.com/office/powerpoint/2010/main" val="652962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:a16="http://schemas.microsoft.com/office/drawing/2014/main" id="{3884CEE4-30A3-42DE-97A3-DDBE2592479B}"/>
              </a:ext>
            </a:extLst>
          </p:cNvPr>
          <p:cNvSpPr/>
          <p:nvPr/>
        </p:nvSpPr>
        <p:spPr>
          <a:xfrm>
            <a:off x="342900" y="317705"/>
            <a:ext cx="9715500" cy="671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Bsp.)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Erstelle eine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Wertetabelle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der gegebenen Funktion im Intervall [-3;3].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Skizziere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den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Graphen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der Funktion.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B39E5EFA-773A-4AD2-BE24-4E3CA05B2FF9}"/>
                  </a:ext>
                </a:extLst>
              </p:cNvPr>
              <p:cNvSpPr/>
              <p:nvPr/>
            </p:nvSpPr>
            <p:spPr>
              <a:xfrm>
                <a:off x="418746" y="1141434"/>
                <a:ext cx="7673832" cy="4834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AT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de-AT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AT" b="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de-AT" b="0" i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de-AT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AT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de-AT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de-AT" b="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de-AT" b="0" i="0" smtClean="0">
                        <a:latin typeface="Cambria Math" panose="02040503050406030204" pitchFamily="18" charset="0"/>
                      </a:rPr>
                      <m:t>−1                </m:t>
                    </m:r>
                  </m:oMath>
                </a14:m>
                <a:r>
                  <a:rPr lang="de-AT" b="1" dirty="0">
                    <a:solidFill>
                      <a:srgbClr val="00B0F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Funktionstyp</a:t>
                </a:r>
                <a:r>
                  <a:rPr lang="de-AT" dirty="0">
                    <a:solidFill>
                      <a:srgbClr val="00B0F0"/>
                    </a:solidFill>
                  </a:rPr>
                  <a:t>:                                               </a:t>
                </a:r>
                <a:r>
                  <a:rPr lang="de-AT" b="1" dirty="0">
                    <a:solidFill>
                      <a:srgbClr val="00B0F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Graph</a:t>
                </a:r>
                <a:r>
                  <a:rPr lang="de-AT" dirty="0">
                    <a:solidFill>
                      <a:srgbClr val="00B0F0"/>
                    </a:solidFill>
                  </a:rPr>
                  <a:t>:</a:t>
                </a:r>
                <a:endParaRPr lang="de-AT" b="1" dirty="0">
                  <a:highlight>
                    <a:srgbClr val="FFFF00"/>
                  </a:highlight>
                </a:endParaRPr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B39E5EFA-773A-4AD2-BE24-4E3CA05B2FF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746" y="1141434"/>
                <a:ext cx="7673832" cy="483466"/>
              </a:xfrm>
              <a:prstGeom prst="rect">
                <a:avLst/>
              </a:prstGeom>
              <a:blipFill>
                <a:blip r:embed="rId4"/>
                <a:stretch>
                  <a:fillRect l="-238" b="-750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Grafik 9">
            <a:extLst>
              <a:ext uri="{FF2B5EF4-FFF2-40B4-BE49-F238E27FC236}">
                <a16:creationId xmlns:a16="http://schemas.microsoft.com/office/drawing/2014/main" id="{DF0128FC-3C37-4A92-B23C-89B9DF7E030F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3380" b="4633"/>
          <a:stretch/>
        </p:blipFill>
        <p:spPr>
          <a:xfrm>
            <a:off x="6792439" y="1865341"/>
            <a:ext cx="4817051" cy="477519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Tabelle 10">
                <a:extLst>
                  <a:ext uri="{FF2B5EF4-FFF2-40B4-BE49-F238E27FC236}">
                    <a16:creationId xmlns:a16="http://schemas.microsoft.com/office/drawing/2014/main" id="{8654D18F-0962-4D79-829B-F84A17B45D8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17177308"/>
                  </p:ext>
                </p:extLst>
              </p:nvPr>
            </p:nvGraphicFramePr>
            <p:xfrm>
              <a:off x="582510" y="2471970"/>
              <a:ext cx="2783205" cy="3244596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967515">
                      <a:extLst>
                        <a:ext uri="{9D8B030D-6E8A-4147-A177-3AD203B41FA5}">
                          <a16:colId xmlns:a16="http://schemas.microsoft.com/office/drawing/2014/main" val="3014121263"/>
                        </a:ext>
                      </a:extLst>
                    </a:gridCol>
                    <a:gridCol w="1815690">
                      <a:extLst>
                        <a:ext uri="{9D8B030D-6E8A-4147-A177-3AD203B41FA5}">
                          <a16:colId xmlns:a16="http://schemas.microsoft.com/office/drawing/2014/main" val="1553834786"/>
                        </a:ext>
                      </a:extLst>
                    </a:gridCol>
                  </a:tblGrid>
                  <a:tr h="69043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1800"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de-AT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18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de-AT" sz="18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de-AT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de-AT" sz="1800" b="1" i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de-AT" sz="1800" b="1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de-AT" sz="1800" b="1" i="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de-AT" sz="1800" b="1" i="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  <m:r>
                                  <a:rPr lang="de-AT" sz="1800" b="1" i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𝐱</m:t>
                                </m:r>
                                <m:r>
                                  <a:rPr lang="de-AT" sz="1800" b="1" i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de-AT" sz="1800" b="1" i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de-AT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298072522"/>
                      </a:ext>
                    </a:extLst>
                  </a:tr>
                  <a:tr h="36488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-3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 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656394353"/>
                      </a:ext>
                    </a:extLst>
                  </a:tr>
                  <a:tr h="36488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-2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 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534933173"/>
                      </a:ext>
                    </a:extLst>
                  </a:tr>
                  <a:tr h="36488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-1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 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747667577"/>
                      </a:ext>
                    </a:extLst>
                  </a:tr>
                  <a:tr h="36488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0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 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21004990"/>
                      </a:ext>
                    </a:extLst>
                  </a:tr>
                  <a:tr h="36488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1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 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300271542"/>
                      </a:ext>
                    </a:extLst>
                  </a:tr>
                  <a:tr h="36488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2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 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4169195976"/>
                      </a:ext>
                    </a:extLst>
                  </a:tr>
                  <a:tr h="36488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3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dirty="0">
                              <a:effectLst/>
                            </a:rPr>
                            <a:t> </a:t>
                          </a:r>
                          <a:endParaRPr lang="de-AT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80015072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Tabelle 10">
                <a:extLst>
                  <a:ext uri="{FF2B5EF4-FFF2-40B4-BE49-F238E27FC236}">
                    <a16:creationId xmlns:a16="http://schemas.microsoft.com/office/drawing/2014/main" id="{8654D18F-0962-4D79-829B-F84A17B45D8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17177308"/>
                  </p:ext>
                </p:extLst>
              </p:nvPr>
            </p:nvGraphicFramePr>
            <p:xfrm>
              <a:off x="582510" y="2471970"/>
              <a:ext cx="2783205" cy="3244596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967515">
                      <a:extLst>
                        <a:ext uri="{9D8B030D-6E8A-4147-A177-3AD203B41FA5}">
                          <a16:colId xmlns:a16="http://schemas.microsoft.com/office/drawing/2014/main" val="3014121263"/>
                        </a:ext>
                      </a:extLst>
                    </a:gridCol>
                    <a:gridCol w="1815690">
                      <a:extLst>
                        <a:ext uri="{9D8B030D-6E8A-4147-A177-3AD203B41FA5}">
                          <a16:colId xmlns:a16="http://schemas.microsoft.com/office/drawing/2014/main" val="1553834786"/>
                        </a:ext>
                      </a:extLst>
                    </a:gridCol>
                  </a:tblGrid>
                  <a:tr h="690436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6"/>
                          <a:stretch>
                            <a:fillRect l="-629" t="-885" r="-190566" b="-3840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6"/>
                          <a:stretch>
                            <a:fillRect l="-53512" t="-885" r="-1338" b="-38407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98072522"/>
                      </a:ext>
                    </a:extLst>
                  </a:tr>
                  <a:tr h="36488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-3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 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656394353"/>
                      </a:ext>
                    </a:extLst>
                  </a:tr>
                  <a:tr h="36488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-2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 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534933173"/>
                      </a:ext>
                    </a:extLst>
                  </a:tr>
                  <a:tr h="36488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-1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 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747667577"/>
                      </a:ext>
                    </a:extLst>
                  </a:tr>
                  <a:tr h="36488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0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 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21004990"/>
                      </a:ext>
                    </a:extLst>
                  </a:tr>
                  <a:tr h="36488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1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 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300271542"/>
                      </a:ext>
                    </a:extLst>
                  </a:tr>
                  <a:tr h="36488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2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 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4169195976"/>
                      </a:ext>
                    </a:extLst>
                  </a:tr>
                  <a:tr h="36488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3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dirty="0">
                              <a:effectLst/>
                            </a:rPr>
                            <a:t> </a:t>
                          </a:r>
                          <a:endParaRPr lang="de-AT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800150729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3C2021BB-7D50-4EF7-A8DF-3C3DA98C5DD6}"/>
              </a:ext>
            </a:extLst>
          </p:cNvPr>
          <p:cNvCxnSpPr>
            <a:cxnSpLocks/>
          </p:cNvCxnSpPr>
          <p:nvPr/>
        </p:nvCxnSpPr>
        <p:spPr>
          <a:xfrm flipV="1">
            <a:off x="6792439" y="3257551"/>
            <a:ext cx="4817051" cy="239077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hteck 15">
                <a:extLst>
                  <a:ext uri="{FF2B5EF4-FFF2-40B4-BE49-F238E27FC236}">
                    <a16:creationId xmlns:a16="http://schemas.microsoft.com/office/drawing/2014/main" id="{D2C610A2-36B2-417B-A0F8-4F724C7B15D5}"/>
                  </a:ext>
                </a:extLst>
              </p:cNvPr>
              <p:cNvSpPr/>
              <p:nvPr/>
            </p:nvSpPr>
            <p:spPr>
              <a:xfrm>
                <a:off x="10158692" y="2526395"/>
                <a:ext cx="1783693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de-AT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AT" b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AT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de-AT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AT" b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AT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de-AT" b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de-AT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6" name="Rechteck 15">
                <a:extLst>
                  <a:ext uri="{FF2B5EF4-FFF2-40B4-BE49-F238E27FC236}">
                    <a16:creationId xmlns:a16="http://schemas.microsoft.com/office/drawing/2014/main" id="{D2C610A2-36B2-417B-A0F8-4F724C7B15D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58692" y="2526395"/>
                <a:ext cx="1783693" cy="61093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feld 16">
            <a:extLst>
              <a:ext uri="{FF2B5EF4-FFF2-40B4-BE49-F238E27FC236}">
                <a16:creationId xmlns:a16="http://schemas.microsoft.com/office/drawing/2014/main" id="{D790C908-4CAE-421F-83E9-C6164D73AA55}"/>
              </a:ext>
            </a:extLst>
          </p:cNvPr>
          <p:cNvSpPr txBox="1"/>
          <p:nvPr/>
        </p:nvSpPr>
        <p:spPr>
          <a:xfrm>
            <a:off x="4070702" y="1198501"/>
            <a:ext cx="2025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b="1" dirty="0">
                <a:highlight>
                  <a:srgbClr val="FFFF00"/>
                </a:highlight>
              </a:rPr>
              <a:t>Lineare Funktion</a:t>
            </a:r>
            <a:endParaRPr lang="de-AT" dirty="0"/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25657325-17ED-4B2E-A88F-E587F70F3AA6}"/>
              </a:ext>
            </a:extLst>
          </p:cNvPr>
          <p:cNvSpPr txBox="1"/>
          <p:nvPr/>
        </p:nvSpPr>
        <p:spPr>
          <a:xfrm>
            <a:off x="7947024" y="1228489"/>
            <a:ext cx="1039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b="1" dirty="0">
                <a:highlight>
                  <a:srgbClr val="FFFF00"/>
                </a:highlight>
              </a:rPr>
              <a:t>GERADE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488209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:a16="http://schemas.microsoft.com/office/drawing/2014/main" id="{3884CEE4-30A3-42DE-97A3-DDBE2592479B}"/>
              </a:ext>
            </a:extLst>
          </p:cNvPr>
          <p:cNvSpPr/>
          <p:nvPr/>
        </p:nvSpPr>
        <p:spPr>
          <a:xfrm>
            <a:off x="342900" y="317705"/>
            <a:ext cx="9715500" cy="671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Bsp.)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Erstelle eine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Wertetabelle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der gegebenen Funktion im Intervall [-3;3].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Skizziere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den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Graphen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der Funktion.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B39E5EFA-773A-4AD2-BE24-4E3CA05B2FF9}"/>
                  </a:ext>
                </a:extLst>
              </p:cNvPr>
              <p:cNvSpPr/>
              <p:nvPr/>
            </p:nvSpPr>
            <p:spPr>
              <a:xfrm>
                <a:off x="418746" y="1141434"/>
                <a:ext cx="733822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AT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de-AT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AT" b="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de-AT" b="0" i="0">
                        <a:latin typeface="Cambria Math" panose="02040503050406030204" pitchFamily="18" charset="0"/>
                      </a:rPr>
                      <m:t>=</m:t>
                    </m:r>
                    <m:r>
                      <a:rPr lang="de-AT" b="0" i="0" smtClean="0">
                        <a:latin typeface="Cambria Math" panose="02040503050406030204" pitchFamily="18" charset="0"/>
                      </a:rPr>
                      <m:t>2                </m:t>
                    </m:r>
                  </m:oMath>
                </a14:m>
                <a:r>
                  <a:rPr lang="de-AT" b="1" dirty="0">
                    <a:solidFill>
                      <a:srgbClr val="00B0F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Funktionstyp</a:t>
                </a:r>
                <a:r>
                  <a:rPr lang="de-AT" dirty="0">
                    <a:solidFill>
                      <a:srgbClr val="00B0F0"/>
                    </a:solidFill>
                  </a:rPr>
                  <a:t>:                                                  </a:t>
                </a:r>
                <a:r>
                  <a:rPr lang="de-AT" b="1" dirty="0">
                    <a:solidFill>
                      <a:srgbClr val="00B0F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Graph</a:t>
                </a:r>
                <a:r>
                  <a:rPr lang="de-AT" dirty="0">
                    <a:solidFill>
                      <a:srgbClr val="00B0F0"/>
                    </a:solidFill>
                  </a:rPr>
                  <a:t>:</a:t>
                </a:r>
                <a:endParaRPr lang="de-AT" b="1" dirty="0">
                  <a:highlight>
                    <a:srgbClr val="FFFF00"/>
                  </a:highlight>
                </a:endParaRPr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B39E5EFA-773A-4AD2-BE24-4E3CA05B2FF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746" y="1141434"/>
                <a:ext cx="7338227" cy="369332"/>
              </a:xfrm>
              <a:prstGeom prst="rect">
                <a:avLst/>
              </a:prstGeom>
              <a:blipFill>
                <a:blip r:embed="rId4"/>
                <a:stretch>
                  <a:fillRect l="-249" t="-11475" b="-2459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Grafik 9">
            <a:extLst>
              <a:ext uri="{FF2B5EF4-FFF2-40B4-BE49-F238E27FC236}">
                <a16:creationId xmlns:a16="http://schemas.microsoft.com/office/drawing/2014/main" id="{DF0128FC-3C37-4A92-B23C-89B9DF7E030F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3380" b="4633"/>
          <a:stretch/>
        </p:blipFill>
        <p:spPr>
          <a:xfrm>
            <a:off x="6792439" y="1865341"/>
            <a:ext cx="4817051" cy="477519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Tabelle 10">
                <a:extLst>
                  <a:ext uri="{FF2B5EF4-FFF2-40B4-BE49-F238E27FC236}">
                    <a16:creationId xmlns:a16="http://schemas.microsoft.com/office/drawing/2014/main" id="{8654D18F-0962-4D79-829B-F84A17B45D8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10697341"/>
                  </p:ext>
                </p:extLst>
              </p:nvPr>
            </p:nvGraphicFramePr>
            <p:xfrm>
              <a:off x="582510" y="2471970"/>
              <a:ext cx="2783205" cy="3244596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967515">
                      <a:extLst>
                        <a:ext uri="{9D8B030D-6E8A-4147-A177-3AD203B41FA5}">
                          <a16:colId xmlns:a16="http://schemas.microsoft.com/office/drawing/2014/main" val="3014121263"/>
                        </a:ext>
                      </a:extLst>
                    </a:gridCol>
                    <a:gridCol w="1815690">
                      <a:extLst>
                        <a:ext uri="{9D8B030D-6E8A-4147-A177-3AD203B41FA5}">
                          <a16:colId xmlns:a16="http://schemas.microsoft.com/office/drawing/2014/main" val="1553834786"/>
                        </a:ext>
                      </a:extLst>
                    </a:gridCol>
                  </a:tblGrid>
                  <a:tr h="69043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1800"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de-AT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18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de-AT" sz="18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de-AT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de-AT" sz="1800" b="1" i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de-AT" sz="1800" b="1" i="1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de-AT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298072522"/>
                      </a:ext>
                    </a:extLst>
                  </a:tr>
                  <a:tr h="36488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-3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 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656394353"/>
                      </a:ext>
                    </a:extLst>
                  </a:tr>
                  <a:tr h="36488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-2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 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534933173"/>
                      </a:ext>
                    </a:extLst>
                  </a:tr>
                  <a:tr h="36488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-1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 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747667577"/>
                      </a:ext>
                    </a:extLst>
                  </a:tr>
                  <a:tr h="36488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0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 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21004990"/>
                      </a:ext>
                    </a:extLst>
                  </a:tr>
                  <a:tr h="36488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1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 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300271542"/>
                      </a:ext>
                    </a:extLst>
                  </a:tr>
                  <a:tr h="36488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2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 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4169195976"/>
                      </a:ext>
                    </a:extLst>
                  </a:tr>
                  <a:tr h="36488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3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dirty="0">
                              <a:effectLst/>
                            </a:rPr>
                            <a:t> </a:t>
                          </a:r>
                          <a:endParaRPr lang="de-AT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80015072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Tabelle 10">
                <a:extLst>
                  <a:ext uri="{FF2B5EF4-FFF2-40B4-BE49-F238E27FC236}">
                    <a16:creationId xmlns:a16="http://schemas.microsoft.com/office/drawing/2014/main" id="{8654D18F-0962-4D79-829B-F84A17B45D8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10697341"/>
                  </p:ext>
                </p:extLst>
              </p:nvPr>
            </p:nvGraphicFramePr>
            <p:xfrm>
              <a:off x="582510" y="2471970"/>
              <a:ext cx="2783205" cy="3244596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967515">
                      <a:extLst>
                        <a:ext uri="{9D8B030D-6E8A-4147-A177-3AD203B41FA5}">
                          <a16:colId xmlns:a16="http://schemas.microsoft.com/office/drawing/2014/main" val="3014121263"/>
                        </a:ext>
                      </a:extLst>
                    </a:gridCol>
                    <a:gridCol w="1815690">
                      <a:extLst>
                        <a:ext uri="{9D8B030D-6E8A-4147-A177-3AD203B41FA5}">
                          <a16:colId xmlns:a16="http://schemas.microsoft.com/office/drawing/2014/main" val="1553834786"/>
                        </a:ext>
                      </a:extLst>
                    </a:gridCol>
                  </a:tblGrid>
                  <a:tr h="690436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6"/>
                          <a:stretch>
                            <a:fillRect l="-629" t="-885" r="-190566" b="-3840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6"/>
                          <a:stretch>
                            <a:fillRect l="-53512" t="-885" r="-1338" b="-38407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98072522"/>
                      </a:ext>
                    </a:extLst>
                  </a:tr>
                  <a:tr h="36488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-3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 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656394353"/>
                      </a:ext>
                    </a:extLst>
                  </a:tr>
                  <a:tr h="36488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-2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 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534933173"/>
                      </a:ext>
                    </a:extLst>
                  </a:tr>
                  <a:tr h="36488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-1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 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747667577"/>
                      </a:ext>
                    </a:extLst>
                  </a:tr>
                  <a:tr h="36488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0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 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21004990"/>
                      </a:ext>
                    </a:extLst>
                  </a:tr>
                  <a:tr h="36488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1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 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300271542"/>
                      </a:ext>
                    </a:extLst>
                  </a:tr>
                  <a:tr h="36488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2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 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4169195976"/>
                      </a:ext>
                    </a:extLst>
                  </a:tr>
                  <a:tr h="36488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3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dirty="0">
                              <a:effectLst/>
                            </a:rPr>
                            <a:t> </a:t>
                          </a:r>
                          <a:endParaRPr lang="de-AT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800150729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FC4EB93A-0B7B-4281-8CF8-D425EBAA06E7}"/>
              </a:ext>
            </a:extLst>
          </p:cNvPr>
          <p:cNvCxnSpPr>
            <a:cxnSpLocks/>
          </p:cNvCxnSpPr>
          <p:nvPr/>
        </p:nvCxnSpPr>
        <p:spPr>
          <a:xfrm>
            <a:off x="6792439" y="2991477"/>
            <a:ext cx="4817051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465EEF57-D576-4640-B882-5A9FD1CAE7A3}"/>
                  </a:ext>
                </a:extLst>
              </p:cNvPr>
              <p:cNvSpPr/>
              <p:nvPr/>
            </p:nvSpPr>
            <p:spPr>
              <a:xfrm>
                <a:off x="10798548" y="2471970"/>
                <a:ext cx="131106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de-AT" sz="20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AT" sz="2000" b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0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AT" sz="2000" b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de-AT" sz="20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465EEF57-D576-4640-B882-5A9FD1CAE7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98548" y="2471970"/>
                <a:ext cx="1311065" cy="400110"/>
              </a:xfrm>
              <a:prstGeom prst="rect">
                <a:avLst/>
              </a:prstGeom>
              <a:blipFill>
                <a:blip r:embed="rId7"/>
                <a:stretch>
                  <a:fillRect b="-1692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feld 3">
            <a:extLst>
              <a:ext uri="{FF2B5EF4-FFF2-40B4-BE49-F238E27FC236}">
                <a16:creationId xmlns:a16="http://schemas.microsoft.com/office/drawing/2014/main" id="{E128B5FE-6D82-4041-A142-601E96C693B2}"/>
              </a:ext>
            </a:extLst>
          </p:cNvPr>
          <p:cNvSpPr txBox="1"/>
          <p:nvPr/>
        </p:nvSpPr>
        <p:spPr>
          <a:xfrm>
            <a:off x="3533775" y="1141434"/>
            <a:ext cx="2471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b="1" dirty="0">
                <a:highlight>
                  <a:srgbClr val="FFFF00"/>
                </a:highlight>
              </a:rPr>
              <a:t>KONSTANTE Funktion</a:t>
            </a:r>
            <a:endParaRPr lang="de-AT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BA66445A-8955-48B6-B07A-B5F6377EC794}"/>
              </a:ext>
            </a:extLst>
          </p:cNvPr>
          <p:cNvSpPr txBox="1"/>
          <p:nvPr/>
        </p:nvSpPr>
        <p:spPr>
          <a:xfrm>
            <a:off x="7696196" y="1141434"/>
            <a:ext cx="317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b="1" dirty="0">
                <a:highlight>
                  <a:srgbClr val="FFFF00"/>
                </a:highlight>
              </a:rPr>
              <a:t>Gerade parallel zur x-Achse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349824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:a16="http://schemas.microsoft.com/office/drawing/2014/main" id="{3884CEE4-30A3-42DE-97A3-DDBE2592479B}"/>
              </a:ext>
            </a:extLst>
          </p:cNvPr>
          <p:cNvSpPr/>
          <p:nvPr/>
        </p:nvSpPr>
        <p:spPr>
          <a:xfrm>
            <a:off x="342900" y="317705"/>
            <a:ext cx="9715500" cy="671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Bsp.)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Erstelle eine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Wertetabelle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der gegebenen Funktion im Intervall [-3;3].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Skizziere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den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Graphen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der Funktion.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B39E5EFA-773A-4AD2-BE24-4E3CA05B2FF9}"/>
                  </a:ext>
                </a:extLst>
              </p:cNvPr>
              <p:cNvSpPr/>
              <p:nvPr/>
            </p:nvSpPr>
            <p:spPr>
              <a:xfrm>
                <a:off x="418746" y="1141434"/>
                <a:ext cx="784253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AT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de-AT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AT" b="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de-AT" b="0" i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de-AT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de-AT" b="0" i="0" smtClean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p>
                        <m:r>
                          <a:rPr lang="de-AT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de-AT" b="0" i="0" smtClean="0">
                        <a:latin typeface="Cambria Math" panose="02040503050406030204" pitchFamily="18" charset="0"/>
                      </a:rPr>
                      <m:t>−4                </m:t>
                    </m:r>
                  </m:oMath>
                </a14:m>
                <a:r>
                  <a:rPr lang="de-AT" b="1" dirty="0">
                    <a:solidFill>
                      <a:srgbClr val="00B0F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Funktionstyp</a:t>
                </a:r>
                <a:r>
                  <a:rPr lang="de-AT" dirty="0">
                    <a:solidFill>
                      <a:srgbClr val="00B0F0"/>
                    </a:solidFill>
                  </a:rPr>
                  <a:t>:                                                  </a:t>
                </a:r>
                <a:r>
                  <a:rPr lang="de-AT" b="1" dirty="0">
                    <a:solidFill>
                      <a:srgbClr val="00B0F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Graph</a:t>
                </a:r>
                <a:r>
                  <a:rPr lang="de-AT" dirty="0">
                    <a:solidFill>
                      <a:srgbClr val="00B0F0"/>
                    </a:solidFill>
                  </a:rPr>
                  <a:t>:</a:t>
                </a:r>
                <a:endParaRPr lang="de-AT" b="1" dirty="0">
                  <a:highlight>
                    <a:srgbClr val="FFFF00"/>
                  </a:highlight>
                </a:endParaRPr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B39E5EFA-773A-4AD2-BE24-4E3CA05B2FF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746" y="1141434"/>
                <a:ext cx="7842532" cy="369332"/>
              </a:xfrm>
              <a:prstGeom prst="rect">
                <a:avLst/>
              </a:prstGeom>
              <a:blipFill>
                <a:blip r:embed="rId4"/>
                <a:stretch>
                  <a:fillRect l="-233" t="-11475" b="-2459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Tabelle 10">
                <a:extLst>
                  <a:ext uri="{FF2B5EF4-FFF2-40B4-BE49-F238E27FC236}">
                    <a16:creationId xmlns:a16="http://schemas.microsoft.com/office/drawing/2014/main" id="{8654D18F-0962-4D79-829B-F84A17B45D8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38185715"/>
                  </p:ext>
                </p:extLst>
              </p:nvPr>
            </p:nvGraphicFramePr>
            <p:xfrm>
              <a:off x="418746" y="2471969"/>
              <a:ext cx="2646465" cy="3244596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919981">
                      <a:extLst>
                        <a:ext uri="{9D8B030D-6E8A-4147-A177-3AD203B41FA5}">
                          <a16:colId xmlns:a16="http://schemas.microsoft.com/office/drawing/2014/main" val="3014121263"/>
                        </a:ext>
                      </a:extLst>
                    </a:gridCol>
                    <a:gridCol w="1726484">
                      <a:extLst>
                        <a:ext uri="{9D8B030D-6E8A-4147-A177-3AD203B41FA5}">
                          <a16:colId xmlns:a16="http://schemas.microsoft.com/office/drawing/2014/main" val="1553834786"/>
                        </a:ext>
                      </a:extLst>
                    </a:gridCol>
                  </a:tblGrid>
                  <a:tr h="69043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1800"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de-AT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18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de-AT" sz="18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de-AT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de-AT" sz="1800" b="1" i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de-AT" sz="1800" b="1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de-AT" sz="1800" b="1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de-AT" sz="1800" b="1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de-AT" sz="1800" b="1" i="1" smtClean="0"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de-AT" sz="1800" b="1" i="1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</m:oMath>
                            </m:oMathPara>
                          </a14:m>
                          <a:endParaRPr lang="de-AT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298072522"/>
                      </a:ext>
                    </a:extLst>
                  </a:tr>
                  <a:tr h="36488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-3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 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656394353"/>
                      </a:ext>
                    </a:extLst>
                  </a:tr>
                  <a:tr h="36488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-2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 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534933173"/>
                      </a:ext>
                    </a:extLst>
                  </a:tr>
                  <a:tr h="36488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-1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 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747667577"/>
                      </a:ext>
                    </a:extLst>
                  </a:tr>
                  <a:tr h="36488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0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dirty="0">
                              <a:effectLst/>
                            </a:rPr>
                            <a:t> </a:t>
                          </a:r>
                          <a:endParaRPr lang="de-AT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21004990"/>
                      </a:ext>
                    </a:extLst>
                  </a:tr>
                  <a:tr h="36488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1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 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300271542"/>
                      </a:ext>
                    </a:extLst>
                  </a:tr>
                  <a:tr h="36488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2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 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4169195976"/>
                      </a:ext>
                    </a:extLst>
                  </a:tr>
                  <a:tr h="36488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3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dirty="0">
                              <a:effectLst/>
                            </a:rPr>
                            <a:t> </a:t>
                          </a:r>
                          <a:endParaRPr lang="de-AT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80015072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Tabelle 10">
                <a:extLst>
                  <a:ext uri="{FF2B5EF4-FFF2-40B4-BE49-F238E27FC236}">
                    <a16:creationId xmlns:a16="http://schemas.microsoft.com/office/drawing/2014/main" id="{8654D18F-0962-4D79-829B-F84A17B45D8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38185715"/>
                  </p:ext>
                </p:extLst>
              </p:nvPr>
            </p:nvGraphicFramePr>
            <p:xfrm>
              <a:off x="418746" y="2471969"/>
              <a:ext cx="2646465" cy="3244596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919981">
                      <a:extLst>
                        <a:ext uri="{9D8B030D-6E8A-4147-A177-3AD203B41FA5}">
                          <a16:colId xmlns:a16="http://schemas.microsoft.com/office/drawing/2014/main" val="3014121263"/>
                        </a:ext>
                      </a:extLst>
                    </a:gridCol>
                    <a:gridCol w="1726484">
                      <a:extLst>
                        <a:ext uri="{9D8B030D-6E8A-4147-A177-3AD203B41FA5}">
                          <a16:colId xmlns:a16="http://schemas.microsoft.com/office/drawing/2014/main" val="1553834786"/>
                        </a:ext>
                      </a:extLst>
                    </a:gridCol>
                  </a:tblGrid>
                  <a:tr h="690436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5"/>
                          <a:stretch>
                            <a:fillRect l="-662" t="-885" r="-190728" b="-3840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5"/>
                          <a:stretch>
                            <a:fillRect l="-53521" t="-885" r="-1408" b="-38407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98072522"/>
                      </a:ext>
                    </a:extLst>
                  </a:tr>
                  <a:tr h="36488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-3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 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656394353"/>
                      </a:ext>
                    </a:extLst>
                  </a:tr>
                  <a:tr h="36488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-2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 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534933173"/>
                      </a:ext>
                    </a:extLst>
                  </a:tr>
                  <a:tr h="36488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-1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 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747667577"/>
                      </a:ext>
                    </a:extLst>
                  </a:tr>
                  <a:tr h="36488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0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dirty="0">
                              <a:effectLst/>
                            </a:rPr>
                            <a:t> </a:t>
                          </a:r>
                          <a:endParaRPr lang="de-AT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21004990"/>
                      </a:ext>
                    </a:extLst>
                  </a:tr>
                  <a:tr h="36488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1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 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300271542"/>
                      </a:ext>
                    </a:extLst>
                  </a:tr>
                  <a:tr h="36488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2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 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4169195976"/>
                      </a:ext>
                    </a:extLst>
                  </a:tr>
                  <a:tr h="36488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3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dirty="0">
                              <a:effectLst/>
                            </a:rPr>
                            <a:t> </a:t>
                          </a:r>
                          <a:endParaRPr lang="de-AT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800150729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Textfeld 3">
            <a:extLst>
              <a:ext uri="{FF2B5EF4-FFF2-40B4-BE49-F238E27FC236}">
                <a16:creationId xmlns:a16="http://schemas.microsoft.com/office/drawing/2014/main" id="{E128B5FE-6D82-4041-A142-601E96C693B2}"/>
              </a:ext>
            </a:extLst>
          </p:cNvPr>
          <p:cNvSpPr txBox="1"/>
          <p:nvPr/>
        </p:nvSpPr>
        <p:spPr>
          <a:xfrm>
            <a:off x="4086225" y="1141434"/>
            <a:ext cx="2623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b="1" dirty="0">
                <a:highlight>
                  <a:srgbClr val="FFFF00"/>
                </a:highlight>
              </a:rPr>
              <a:t>Quadratische Funktion</a:t>
            </a:r>
            <a:endParaRPr lang="de-AT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BA66445A-8955-48B6-B07A-B5F6377EC794}"/>
              </a:ext>
            </a:extLst>
          </p:cNvPr>
          <p:cNvSpPr txBox="1"/>
          <p:nvPr/>
        </p:nvSpPr>
        <p:spPr>
          <a:xfrm>
            <a:off x="8261278" y="1141434"/>
            <a:ext cx="984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b="1" dirty="0">
                <a:highlight>
                  <a:srgbClr val="FFFF00"/>
                </a:highlight>
              </a:rPr>
              <a:t>Parabel</a:t>
            </a:r>
            <a:endParaRPr lang="de-AT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1D749AE6-4E40-4B2D-BE93-7885556FA467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26821" b="5833"/>
          <a:stretch/>
        </p:blipFill>
        <p:spPr>
          <a:xfrm>
            <a:off x="5633680" y="1820865"/>
            <a:ext cx="5102503" cy="4546805"/>
          </a:xfrm>
          <a:prstGeom prst="rect">
            <a:avLst/>
          </a:prstGeom>
        </p:spPr>
      </p:pic>
      <p:pic>
        <p:nvPicPr>
          <p:cNvPr id="2" name="Grafik 1">
            <a:extLst>
              <a:ext uri="{FF2B5EF4-FFF2-40B4-BE49-F238E27FC236}">
                <a16:creationId xmlns:a16="http://schemas.microsoft.com/office/drawing/2014/main" id="{ADC788C9-9C50-43C8-9D25-F5E2CCB61437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26821" b="6250"/>
          <a:stretch/>
        </p:blipFill>
        <p:spPr>
          <a:xfrm>
            <a:off x="5611002" y="1820865"/>
            <a:ext cx="5125181" cy="4546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926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238</Words>
  <Application>Microsoft Office PowerPoint</Application>
  <PresentationFormat>Breitbild</PresentationFormat>
  <Paragraphs>78</Paragraphs>
  <Slides>7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Calibri</vt:lpstr>
      <vt:lpstr>Cambria Math</vt:lpstr>
      <vt:lpstr>Georgia</vt:lpstr>
      <vt:lpstr>Trebuchet MS</vt:lpstr>
      <vt:lpstr>Wingdings</vt:lpstr>
      <vt:lpstr>Holzart</vt:lpstr>
      <vt:lpstr>Funktionen – Grundlagen Wertetabelle und Graph einer Funktion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92</cp:revision>
  <dcterms:created xsi:type="dcterms:W3CDTF">2020-04-09T06:13:57Z</dcterms:created>
  <dcterms:modified xsi:type="dcterms:W3CDTF">2022-11-04T08:11:51Z</dcterms:modified>
</cp:coreProperties>
</file>