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97" r:id="rId3"/>
    <p:sldId id="300" r:id="rId4"/>
    <p:sldId id="304" r:id="rId5"/>
    <p:sldId id="301" r:id="rId6"/>
    <p:sldId id="305" r:id="rId7"/>
    <p:sldId id="302" r:id="rId8"/>
    <p:sldId id="29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C70652-B5A2-457F-957D-F517DA4B48B8}" v="1" dt="2021-02-05T14:14:02.1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BAC70652-B5A2-457F-957D-F517DA4B48B8}"/>
    <pc:docChg chg="modSld">
      <pc:chgData name="Tegischer Lukas" userId="f78daebb-0565-485c-bd0e-1cd035e796ff" providerId="ADAL" clId="{BAC70652-B5A2-457F-957D-F517DA4B48B8}" dt="2021-02-05T14:14:02.180" v="0"/>
      <pc:docMkLst>
        <pc:docMk/>
      </pc:docMkLst>
      <pc:sldChg chg="modAnim">
        <pc:chgData name="Tegischer Lukas" userId="f78daebb-0565-485c-bd0e-1cd035e796ff" providerId="ADAL" clId="{BAC70652-B5A2-457F-957D-F517DA4B48B8}" dt="2021-02-05T14:14:02.180" v="0"/>
        <pc:sldMkLst>
          <pc:docMk/>
          <pc:sldMk cId="2025103584" sldId="300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1794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076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8956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4235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559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05.02.2021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0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Quadratische Gleichungen</a:t>
                </a:r>
                <a:br>
                  <a:rPr lang="de-AT" sz="4000" b="1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3200" b="0" cap="none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2: </a:t>
                </a:r>
                <a14:m>
                  <m:oMath xmlns:m="http://schemas.openxmlformats.org/officeDocument/2006/math">
                    <m:r>
                      <a:rPr lang="de-AT" sz="32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de-AT" sz="3200" b="0" i="1" cap="none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0" i="1" cap="none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3200" b="0" i="1" cap="none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𝑏𝑥</m:t>
                    </m:r>
                    <m:r>
                      <a:rPr lang="de-AT" sz="3200" b="0" i="1" cap="none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sz="360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46F561B7-3734-4764-A728-BA9FD74E8B28}"/>
              </a:ext>
            </a:extLst>
          </p:cNvPr>
          <p:cNvSpPr/>
          <p:nvPr/>
        </p:nvSpPr>
        <p:spPr>
          <a:xfrm>
            <a:off x="1400175" y="2436491"/>
            <a:ext cx="8582025" cy="125131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2" y="69723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2</a:t>
                </a:r>
                <a:r>
                  <a:rPr lang="de-AT" sz="32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sSup>
                      <m:sSup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𝒃𝒙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697232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59983EB-5380-43E6-8644-AD7EC38153CD}"/>
                  </a:ext>
                </a:extLst>
              </p:cNvPr>
              <p:cNvSpPr txBox="1"/>
              <p:nvPr/>
            </p:nvSpPr>
            <p:spPr>
              <a:xfrm>
                <a:off x="1314561" y="1517522"/>
                <a:ext cx="95628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36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Schritt 1:</a:t>
                </a:r>
                <a:r>
                  <a:rPr lang="de-AT" sz="36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Gleichung auf </a:t>
                </a:r>
                <a14:m>
                  <m:oMath xmlns:m="http://schemas.openxmlformats.org/officeDocument/2006/math">
                    <m:r>
                      <a:rPr lang="de-AT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de-AT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36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𝑏𝑥</m:t>
                    </m:r>
                    <m:r>
                      <a:rPr lang="de-AT" sz="36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de-AT" sz="3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umformen.</a:t>
                </a: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59983EB-5380-43E6-8644-AD7EC3815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561" y="1517522"/>
                <a:ext cx="9562874" cy="646331"/>
              </a:xfrm>
              <a:prstGeom prst="rect">
                <a:avLst/>
              </a:prstGeom>
              <a:blipFill>
                <a:blip r:embed="rId5"/>
                <a:stretch>
                  <a:fillRect l="-1977" t="-14151" r="-957" b="-358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C08CE7BD-4357-47CC-A7A8-C9C696003359}"/>
              </a:ext>
            </a:extLst>
          </p:cNvPr>
          <p:cNvSpPr txBox="1"/>
          <p:nvPr/>
        </p:nvSpPr>
        <p:spPr>
          <a:xfrm>
            <a:off x="2843601" y="2399368"/>
            <a:ext cx="6504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u="sng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Schritt 2:</a:t>
            </a:r>
            <a:r>
              <a:rPr lang="de-AT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 x </a:t>
            </a:r>
            <a:r>
              <a:rPr lang="de-AT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herausheben</a:t>
            </a:r>
            <a: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de-AT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A2241CC-1D5E-4F2C-92BB-F647EF3DA597}"/>
              </a:ext>
            </a:extLst>
          </p:cNvPr>
          <p:cNvSpPr/>
          <p:nvPr/>
        </p:nvSpPr>
        <p:spPr>
          <a:xfrm>
            <a:off x="452435" y="3388981"/>
            <a:ext cx="11287125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de-AT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Produkt-Null-Satz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Das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Produkt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zweier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Faktoren ist immer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wenn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mindestens einer der Faktoren 0</a:t>
            </a:r>
            <a:r>
              <a:rPr lang="de-AT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ist!</a:t>
            </a:r>
            <a:endParaRPr lang="de-AT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8AA5FA9-EE37-4FBC-965D-1D9D6F46252C}"/>
                  </a:ext>
                </a:extLst>
              </p:cNvPr>
              <p:cNvSpPr/>
              <p:nvPr/>
            </p:nvSpPr>
            <p:spPr>
              <a:xfrm>
                <a:off x="4841615" y="4039994"/>
                <a:ext cx="25087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8AA5FA9-EE37-4FBC-965D-1D9D6F4625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615" y="4039994"/>
                <a:ext cx="250876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1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199263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Sonderfall 2</a:t>
                </a:r>
                <a:r>
                  <a:rPr lang="de-AT" sz="32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sSup>
                      <m:sSupPr>
                        <m:ctrlP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de-AT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𝒃𝒙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992632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B90CCEA4-11E6-4004-BD88-6C0C3E122A37}"/>
                  </a:ext>
                </a:extLst>
              </p:cNvPr>
              <p:cNvSpPr/>
              <p:nvPr/>
            </p:nvSpPr>
            <p:spPr>
              <a:xfrm>
                <a:off x="1000706" y="3117961"/>
                <a:ext cx="10039350" cy="1256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de-AT" dirty="0"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quadratische Gleichung dieser Form besitzt immer zwei reelle Lösungen.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 sz="24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4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𝒖𝒏𝒅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 sz="24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den>
                      </m:f>
                      <m:r>
                        <a:rPr lang="de-AT" sz="24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∈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ℝ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≠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𝒃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≠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B90CCEA4-11E6-4004-BD88-6C0C3E122A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706" y="3117961"/>
                <a:ext cx="10039350" cy="12564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32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2232EFE-322A-424B-917D-ED20FFF05FD7}"/>
                  </a:ext>
                </a:extLst>
              </p:cNvPr>
              <p:cNvSpPr/>
              <p:nvPr/>
            </p:nvSpPr>
            <p:spPr>
              <a:xfrm>
                <a:off x="476249" y="351240"/>
                <a:ext cx="9515475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folgenden Gleichungen in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die Lösungsmenge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2232EFE-322A-424B-917D-ED20FFF05F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49" y="351240"/>
                <a:ext cx="9515475" cy="422616"/>
              </a:xfrm>
              <a:prstGeom prst="rect">
                <a:avLst/>
              </a:prstGeom>
              <a:blipFill>
                <a:blip r:embed="rId4"/>
                <a:stretch>
                  <a:fillRect l="-512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ACABA06-1381-40AD-A60F-77F4B97AC3C7}"/>
                  </a:ext>
                </a:extLst>
              </p:cNvPr>
              <p:cNvSpPr/>
              <p:nvPr/>
            </p:nvSpPr>
            <p:spPr>
              <a:xfrm>
                <a:off x="2117487" y="1016258"/>
                <a:ext cx="204934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ACABA06-1381-40AD-A60F-77F4B97AC3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7487" y="1016258"/>
                <a:ext cx="204934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FF53CA32-5997-44A2-B5C3-CB38D57C8DD0}"/>
                  </a:ext>
                </a:extLst>
              </p:cNvPr>
              <p:cNvSpPr/>
              <p:nvPr/>
            </p:nvSpPr>
            <p:spPr>
              <a:xfrm>
                <a:off x="7361346" y="1082159"/>
                <a:ext cx="16832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FF53CA32-5997-44A2-B5C3-CB38D57C8D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346" y="1082159"/>
                <a:ext cx="168328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43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1FA560F4-86A9-4EFF-B713-AD93F9C8710A}"/>
                  </a:ext>
                </a:extLst>
              </p:cNvPr>
              <p:cNvSpPr/>
              <p:nvPr/>
            </p:nvSpPr>
            <p:spPr>
              <a:xfrm>
                <a:off x="600074" y="367940"/>
                <a:ext cx="9496425" cy="23520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2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 Schüler hat eine quadratische Gleichung auf folgende Art gelöst: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    | :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de-AT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+6=0     |−6 </m:t>
                      </m:r>
                    </m:oMath>
                  </m:oMathPara>
                </a14:m>
                <a:endParaRPr lang="de-AT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=−6  | :3  </m:t>
                      </m:r>
                    </m:oMath>
                  </m:oMathPara>
                </a14:m>
                <a:endParaRPr lang="de-AT" i="1" dirty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Erkläre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warum die Division durch x keine Äquivalenzumformung ist!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1FA560F4-86A9-4EFF-B713-AD93F9C871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4" y="367940"/>
                <a:ext cx="9496425" cy="2352054"/>
              </a:xfrm>
              <a:prstGeom prst="rect">
                <a:avLst/>
              </a:prstGeom>
              <a:blipFill>
                <a:blip r:embed="rId4"/>
                <a:stretch>
                  <a:fillRect l="-513" b="-31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BDF9280-1D23-4751-94AB-BDD1E50ACA83}"/>
                  </a:ext>
                </a:extLst>
              </p:cNvPr>
              <p:cNvSpPr/>
              <p:nvPr/>
            </p:nvSpPr>
            <p:spPr>
              <a:xfrm>
                <a:off x="3048000" y="5810935"/>
                <a:ext cx="6096000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>
                <a:spAutoFit/>
              </a:bodyPr>
              <a:lstStyle/>
              <a:p>
                <a:pPr algn="ctr"/>
                <a:r>
                  <a:rPr lang="de-AT" sz="28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Lösung </a:t>
                </a:r>
                <a14:m>
                  <m:oMath xmlns:m="http://schemas.openxmlformats.org/officeDocument/2006/math">
                    <m:r>
                      <a:rPr lang="de-AT" sz="2800" b="1" u="sng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800" b="1" u="sng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1" u="sng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sz="28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geht verloren!!!!</a:t>
                </a: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BDF9280-1D23-4751-94AB-BDD1E50ACA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810935"/>
                <a:ext cx="6096000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588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53777B93-2D51-4D9C-AC3A-675E2D642A3C}"/>
              </a:ext>
            </a:extLst>
          </p:cNvPr>
          <p:cNvSpPr/>
          <p:nvPr/>
        </p:nvSpPr>
        <p:spPr>
          <a:xfrm>
            <a:off x="447675" y="389340"/>
            <a:ext cx="9715500" cy="42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Stelle eine quadratische Gleichung auf, die die angegebenen Lösungen besitzt.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2CA28E5-ADD8-4606-957C-2B04263CB03C}"/>
                  </a:ext>
                </a:extLst>
              </p:cNvPr>
              <p:cNvSpPr/>
              <p:nvPr/>
            </p:nvSpPr>
            <p:spPr>
              <a:xfrm>
                <a:off x="1485766" y="1063109"/>
                <a:ext cx="23599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=0, </m:t>
                      </m:r>
                      <m:sSub>
                        <m:sSub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2CA28E5-ADD8-4606-957C-2B04263CB0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766" y="1063109"/>
                <a:ext cx="2359941" cy="461665"/>
              </a:xfrm>
              <a:prstGeom prst="rect">
                <a:avLst/>
              </a:prstGeom>
              <a:blipFill>
                <a:blip r:embed="rId4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FD03028-9503-483F-9FAE-EFF4B7BB0C8B}"/>
                  </a:ext>
                </a:extLst>
              </p:cNvPr>
              <p:cNvSpPr/>
              <p:nvPr/>
            </p:nvSpPr>
            <p:spPr>
              <a:xfrm>
                <a:off x="7225633" y="1063109"/>
                <a:ext cx="23006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=0, </m:t>
                      </m:r>
                      <m:sSub>
                        <m:sSub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FD03028-9503-483F-9FAE-EFF4B7BB0C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633" y="1063109"/>
                <a:ext cx="2300630" cy="461665"/>
              </a:xfrm>
              <a:prstGeom prst="rect">
                <a:avLst/>
              </a:prstGeom>
              <a:blipFill>
                <a:blip r:embed="rId5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87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 und Normierte Form </a:t>
            </a:r>
            <a:r>
              <a:rPr lang="de-AT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(Überblick)</a:t>
            </a:r>
            <a:endParaRPr lang="de-AT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/>
              <a:t>Ausblick – nächstes Lernvideo</a:t>
            </a:r>
            <a:endParaRPr lang="de-AT" sz="3200" u="sng" dirty="0"/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320</Words>
  <Application>Microsoft Office PowerPoint</Application>
  <PresentationFormat>Breitbild</PresentationFormat>
  <Paragraphs>39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Sonderfall 2: ax^2+bx=0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Allgemeine und Normierte Form (Überblick)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88</cp:revision>
  <dcterms:created xsi:type="dcterms:W3CDTF">2020-04-09T06:13:57Z</dcterms:created>
  <dcterms:modified xsi:type="dcterms:W3CDTF">2021-02-05T14:14:13Z</dcterms:modified>
</cp:coreProperties>
</file>