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43" r:id="rId3"/>
    <p:sldId id="354" r:id="rId4"/>
    <p:sldId id="35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E616532F-C64A-47A5-8C9D-D0E9479E2E0D}"/>
    <pc:docChg chg="custSel delSld modSld">
      <pc:chgData name="Tegischer Lukas" userId="f78daebb-0565-485c-bd0e-1cd035e796ff" providerId="ADAL" clId="{E616532F-C64A-47A5-8C9D-D0E9479E2E0D}" dt="2022-11-04T11:18:26.009" v="3" actId="47"/>
      <pc:docMkLst>
        <pc:docMk/>
      </pc:docMkLst>
      <pc:sldChg chg="delSp modSp mod delAnim">
        <pc:chgData name="Tegischer Lukas" userId="f78daebb-0565-485c-bd0e-1cd035e796ff" providerId="ADAL" clId="{E616532F-C64A-47A5-8C9D-D0E9479E2E0D}" dt="2022-11-04T11:18:23.566" v="2" actId="478"/>
        <pc:sldMkLst>
          <pc:docMk/>
          <pc:sldMk cId="336392357" sldId="256"/>
        </pc:sldMkLst>
        <pc:spChg chg="del mod">
          <ac:chgData name="Tegischer Lukas" userId="f78daebb-0565-485c-bd0e-1cd035e796ff" providerId="ADAL" clId="{E616532F-C64A-47A5-8C9D-D0E9479E2E0D}" dt="2022-11-04T11:18:22.96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616532F-C64A-47A5-8C9D-D0E9479E2E0D}" dt="2022-11-04T11:18:23.566" v="2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616532F-C64A-47A5-8C9D-D0E9479E2E0D}" dt="2022-11-04T11:18:26.009" v="3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9T18:42:01.886" v="130" actId="2057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9T18:42:01.886" v="130" actId="20577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9T18:42:01.886" v="130" actId="20577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677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022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Mehrfeldertafel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8000" y="34131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Mehrfeldertafel</a:t>
            </a:r>
            <a:endParaRPr lang="de-AT" sz="2800" dirty="0">
              <a:solidFill>
                <a:srgbClr val="0070C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CBF3746-E692-436C-B633-C4C76C004054}"/>
              </a:ext>
            </a:extLst>
          </p:cNvPr>
          <p:cNvSpPr txBox="1"/>
          <p:nvPr/>
        </p:nvSpPr>
        <p:spPr>
          <a:xfrm>
            <a:off x="866775" y="864539"/>
            <a:ext cx="10458450" cy="807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Hilfe der Mehrfeldertafel können Zusammenhänge zwischen Datenmengen dargestellt werden.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AE5F3D7-18A6-44FE-BA8A-D5C951077237}"/>
              </a:ext>
            </a:extLst>
          </p:cNvPr>
          <p:cNvSpPr txBox="1"/>
          <p:nvPr/>
        </p:nvSpPr>
        <p:spPr>
          <a:xfrm>
            <a:off x="371474" y="1506586"/>
            <a:ext cx="1069657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Mehrfeldertafel veranschaulicht den Zusammenhang über das Abschneiden der Schülerinnen und Schüler bei der letzten Mathematik- &amp; Deutschschularbeit. 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F723D83-C9C4-425A-828D-DF69CCC38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726570"/>
              </p:ext>
            </p:extLst>
          </p:nvPr>
        </p:nvGraphicFramePr>
        <p:xfrm>
          <a:off x="485774" y="2828380"/>
          <a:ext cx="3990976" cy="20657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40278">
                  <a:extLst>
                    <a:ext uri="{9D8B030D-6E8A-4147-A177-3AD203B41FA5}">
                      <a16:colId xmlns:a16="http://schemas.microsoft.com/office/drawing/2014/main" val="1849725518"/>
                    </a:ext>
                  </a:extLst>
                </a:gridCol>
                <a:gridCol w="1440998">
                  <a:extLst>
                    <a:ext uri="{9D8B030D-6E8A-4147-A177-3AD203B41FA5}">
                      <a16:colId xmlns:a16="http://schemas.microsoft.com/office/drawing/2014/main" val="65159054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569555283"/>
                    </a:ext>
                  </a:extLst>
                </a:gridCol>
              </a:tblGrid>
              <a:tr h="688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Mathematik: positiv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Mathematik: negativ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960426"/>
                  </a:ext>
                </a:extLst>
              </a:tr>
              <a:tr h="688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Englisch: positiv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12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2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7116960"/>
                  </a:ext>
                </a:extLst>
              </a:tr>
              <a:tr h="688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Englisch: negativ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3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</a:rPr>
                        <a:t>4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1656963"/>
                  </a:ext>
                </a:extLst>
              </a:tr>
            </a:tbl>
          </a:graphicData>
        </a:graphic>
      </p:graphicFrame>
      <p:sp>
        <p:nvSpPr>
          <p:cNvPr id="13" name="Textfeld 12">
            <a:extLst>
              <a:ext uri="{FF2B5EF4-FFF2-40B4-BE49-F238E27FC236}">
                <a16:creationId xmlns:a16="http://schemas.microsoft.com/office/drawing/2014/main" id="{947C9136-2AE2-430C-A81B-F91D70464F10}"/>
              </a:ext>
            </a:extLst>
          </p:cNvPr>
          <p:cNvSpPr txBox="1"/>
          <p:nvPr/>
        </p:nvSpPr>
        <p:spPr>
          <a:xfrm>
            <a:off x="4791075" y="2314051"/>
            <a:ext cx="7324725" cy="3094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Schülerinnen und Schüler gehen in diese Klasse?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Prozent der Schülerinnen und Schüler haben auf beide Schularbeiten eine positive Note geschrieben?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Personen haben genau ein Nicht Genügend erhalten?</a:t>
            </a:r>
          </a:p>
        </p:txBody>
      </p:sp>
    </p:spTree>
    <p:extLst>
      <p:ext uri="{BB962C8B-B14F-4D97-AF65-F5344CB8AC3E}">
        <p14:creationId xmlns:p14="http://schemas.microsoft.com/office/powerpoint/2010/main" val="30118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AF5331AE-5FFC-4203-8634-85E461294223}"/>
              </a:ext>
            </a:extLst>
          </p:cNvPr>
          <p:cNvSpPr txBox="1"/>
          <p:nvPr/>
        </p:nvSpPr>
        <p:spPr>
          <a:xfrm>
            <a:off x="438150" y="372023"/>
            <a:ext cx="1135380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Mehrfeldertafel veranschaulicht die Auswertungen einer Umfrage. Dabei wird der Zusammenhang zwischen dem Nettoeinkommen und dem Wohnraum der Personen gezeigt. In der Mehrfeldertafel werden die relativen Häufigkeiten angegeben. Insgesamt wurden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000 Personen befragt.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elle 13">
                <a:extLst>
                  <a:ext uri="{FF2B5EF4-FFF2-40B4-BE49-F238E27FC236}">
                    <a16:creationId xmlns:a16="http://schemas.microsoft.com/office/drawing/2014/main" id="{97BEC5AE-D1CC-4E07-A0FB-32E794B35A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060402"/>
                  </p:ext>
                </p:extLst>
              </p:nvPr>
            </p:nvGraphicFramePr>
            <p:xfrm>
              <a:off x="2430279" y="1436675"/>
              <a:ext cx="7331441" cy="145491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63636">
                      <a:extLst>
                        <a:ext uri="{9D8B030D-6E8A-4147-A177-3AD203B41FA5}">
                          <a16:colId xmlns:a16="http://schemas.microsoft.com/office/drawing/2014/main" val="2187976308"/>
                        </a:ext>
                      </a:extLst>
                    </a:gridCol>
                    <a:gridCol w="2039961">
                      <a:extLst>
                        <a:ext uri="{9D8B030D-6E8A-4147-A177-3AD203B41FA5}">
                          <a16:colId xmlns:a16="http://schemas.microsoft.com/office/drawing/2014/main" val="3962054604"/>
                        </a:ext>
                      </a:extLst>
                    </a:gridCol>
                    <a:gridCol w="1927844">
                      <a:extLst>
                        <a:ext uri="{9D8B030D-6E8A-4147-A177-3AD203B41FA5}">
                          <a16:colId xmlns:a16="http://schemas.microsoft.com/office/drawing/2014/main" val="395126094"/>
                        </a:ext>
                      </a:extLst>
                    </a:gridCol>
                  </a:tblGrid>
                  <a:tr h="688270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Person…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einem eigenen Haus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einer Wohnung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270641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Nettoeinkommen: </a:t>
                          </a:r>
                          <a14:m>
                            <m:oMath xmlns:m="http://schemas.openxmlformats.org/officeDocument/2006/math">
                              <m:r>
                                <a:rPr lang="de-AT" sz="1900" b="0" i="1" u="none" strike="noStrike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&lt;3000€</m:t>
                              </m:r>
                            </m:oMath>
                          </a14:m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0,13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0,29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919366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Nettoeinkommen: </a:t>
                          </a:r>
                          <a14:m>
                            <m:oMath xmlns:m="http://schemas.openxmlformats.org/officeDocument/2006/math">
                              <m:r>
                                <a:rPr lang="de-AT" sz="1900" b="0" i="1" u="none" strike="noStrike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≥3000€</m:t>
                              </m:r>
                            </m:oMath>
                          </a14:m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0,44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0,14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54999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elle 13">
                <a:extLst>
                  <a:ext uri="{FF2B5EF4-FFF2-40B4-BE49-F238E27FC236}">
                    <a16:creationId xmlns:a16="http://schemas.microsoft.com/office/drawing/2014/main" id="{97BEC5AE-D1CC-4E07-A0FB-32E794B35A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060402"/>
                  </p:ext>
                </p:extLst>
              </p:nvPr>
            </p:nvGraphicFramePr>
            <p:xfrm>
              <a:off x="2430279" y="1436675"/>
              <a:ext cx="7331441" cy="145491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63636">
                      <a:extLst>
                        <a:ext uri="{9D8B030D-6E8A-4147-A177-3AD203B41FA5}">
                          <a16:colId xmlns:a16="http://schemas.microsoft.com/office/drawing/2014/main" val="2187976308"/>
                        </a:ext>
                      </a:extLst>
                    </a:gridCol>
                    <a:gridCol w="2039961">
                      <a:extLst>
                        <a:ext uri="{9D8B030D-6E8A-4147-A177-3AD203B41FA5}">
                          <a16:colId xmlns:a16="http://schemas.microsoft.com/office/drawing/2014/main" val="3962054604"/>
                        </a:ext>
                      </a:extLst>
                    </a:gridCol>
                    <a:gridCol w="1927844">
                      <a:extLst>
                        <a:ext uri="{9D8B030D-6E8A-4147-A177-3AD203B41FA5}">
                          <a16:colId xmlns:a16="http://schemas.microsoft.com/office/drawing/2014/main" val="395126094"/>
                        </a:ext>
                      </a:extLst>
                    </a:gridCol>
                  </a:tblGrid>
                  <a:tr h="688270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Person…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einem eigenen Haus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einer Wohnung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270641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1" t="-184127" r="-118478" b="-1301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0,13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0,29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919366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1" t="-284127" r="-118478" b="-301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0,44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0,14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54999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feld 17">
            <a:extLst>
              <a:ext uri="{FF2B5EF4-FFF2-40B4-BE49-F238E27FC236}">
                <a16:creationId xmlns:a16="http://schemas.microsoft.com/office/drawing/2014/main" id="{87D09E3B-7221-4281-8BF0-CB0D36785B4D}"/>
              </a:ext>
            </a:extLst>
          </p:cNvPr>
          <p:cNvSpPr txBox="1"/>
          <p:nvPr/>
        </p:nvSpPr>
        <p:spPr>
          <a:xfrm>
            <a:off x="771525" y="3429000"/>
            <a:ext cx="10134600" cy="2457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Personen, die weniger als 3000 € verdienen, wohnen in einem Haus?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Personen verdienen mindestens 3000 € netto?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Prozent der Personen verdienen weniger als 3000 € und wohnen in einer Wohnung?</a:t>
            </a:r>
          </a:p>
        </p:txBody>
      </p:sp>
    </p:spTree>
    <p:extLst>
      <p:ext uri="{BB962C8B-B14F-4D97-AF65-F5344CB8AC3E}">
        <p14:creationId xmlns:p14="http://schemas.microsoft.com/office/powerpoint/2010/main" val="202700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elle 13">
                <a:extLst>
                  <a:ext uri="{FF2B5EF4-FFF2-40B4-BE49-F238E27FC236}">
                    <a16:creationId xmlns:a16="http://schemas.microsoft.com/office/drawing/2014/main" id="{97BEC5AE-D1CC-4E07-A0FB-32E794B35A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5627"/>
                  </p:ext>
                </p:extLst>
              </p:nvPr>
            </p:nvGraphicFramePr>
            <p:xfrm>
              <a:off x="2430279" y="455600"/>
              <a:ext cx="7331441" cy="145491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63636">
                      <a:extLst>
                        <a:ext uri="{9D8B030D-6E8A-4147-A177-3AD203B41FA5}">
                          <a16:colId xmlns:a16="http://schemas.microsoft.com/office/drawing/2014/main" val="2187976308"/>
                        </a:ext>
                      </a:extLst>
                    </a:gridCol>
                    <a:gridCol w="2039961">
                      <a:extLst>
                        <a:ext uri="{9D8B030D-6E8A-4147-A177-3AD203B41FA5}">
                          <a16:colId xmlns:a16="http://schemas.microsoft.com/office/drawing/2014/main" val="3962054604"/>
                        </a:ext>
                      </a:extLst>
                    </a:gridCol>
                    <a:gridCol w="1927844">
                      <a:extLst>
                        <a:ext uri="{9D8B030D-6E8A-4147-A177-3AD203B41FA5}">
                          <a16:colId xmlns:a16="http://schemas.microsoft.com/office/drawing/2014/main" val="395126094"/>
                        </a:ext>
                      </a:extLst>
                    </a:gridCol>
                  </a:tblGrid>
                  <a:tr h="688270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Person…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einem eigenen Haus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einer Wohnung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270641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Nettoeinkommen: </a:t>
                          </a:r>
                          <a14:m>
                            <m:oMath xmlns:m="http://schemas.openxmlformats.org/officeDocument/2006/math">
                              <m:r>
                                <a:rPr lang="de-AT" sz="1900" b="0" i="1" u="none" strike="noStrike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&lt;3000€</m:t>
                              </m:r>
                            </m:oMath>
                          </a14:m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0,13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0,29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919366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Nettoeinkommen: </a:t>
                          </a:r>
                          <a14:m>
                            <m:oMath xmlns:m="http://schemas.openxmlformats.org/officeDocument/2006/math">
                              <m:r>
                                <a:rPr lang="de-AT" sz="1900" b="0" i="1" u="none" strike="noStrike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≥3000€</m:t>
                              </m:r>
                            </m:oMath>
                          </a14:m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0,44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0,14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54999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elle 13">
                <a:extLst>
                  <a:ext uri="{FF2B5EF4-FFF2-40B4-BE49-F238E27FC236}">
                    <a16:creationId xmlns:a16="http://schemas.microsoft.com/office/drawing/2014/main" id="{97BEC5AE-D1CC-4E07-A0FB-32E794B35A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65627"/>
                  </p:ext>
                </p:extLst>
              </p:nvPr>
            </p:nvGraphicFramePr>
            <p:xfrm>
              <a:off x="2430279" y="455600"/>
              <a:ext cx="7331441" cy="145491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363636">
                      <a:extLst>
                        <a:ext uri="{9D8B030D-6E8A-4147-A177-3AD203B41FA5}">
                          <a16:colId xmlns:a16="http://schemas.microsoft.com/office/drawing/2014/main" val="2187976308"/>
                        </a:ext>
                      </a:extLst>
                    </a:gridCol>
                    <a:gridCol w="2039961">
                      <a:extLst>
                        <a:ext uri="{9D8B030D-6E8A-4147-A177-3AD203B41FA5}">
                          <a16:colId xmlns:a16="http://schemas.microsoft.com/office/drawing/2014/main" val="3962054604"/>
                        </a:ext>
                      </a:extLst>
                    </a:gridCol>
                    <a:gridCol w="1927844">
                      <a:extLst>
                        <a:ext uri="{9D8B030D-6E8A-4147-A177-3AD203B41FA5}">
                          <a16:colId xmlns:a16="http://schemas.microsoft.com/office/drawing/2014/main" val="395126094"/>
                        </a:ext>
                      </a:extLst>
                    </a:gridCol>
                  </a:tblGrid>
                  <a:tr h="688270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Person…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einem eigenen Haus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wohnt in einer Wohnung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270641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1" t="-184127" r="-118478" b="-1301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0,13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0,29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9193666"/>
                      </a:ext>
                    </a:extLst>
                  </a:tr>
                  <a:tr h="3833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81" t="-284127" r="-118478" b="-301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0,44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0,14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6583" marR="116583" marT="16192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54999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FDDD88C7-E2DB-4DCD-A727-0DDB966BC19E}"/>
              </a:ext>
            </a:extLst>
          </p:cNvPr>
          <p:cNvSpPr txBox="1"/>
          <p:nvPr/>
        </p:nvSpPr>
        <p:spPr>
          <a:xfrm>
            <a:off x="600074" y="2282489"/>
            <a:ext cx="9763125" cy="206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viele Prozent der Personen wohnen in einem Haus und verdienen mindestens 3000 €?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 man einen Zusammenhang zwischen Nettoeinkommen und Wohnraum vermuten?</a:t>
            </a:r>
          </a:p>
        </p:txBody>
      </p:sp>
    </p:spTree>
    <p:extLst>
      <p:ext uri="{BB962C8B-B14F-4D97-AF65-F5344CB8AC3E}">
        <p14:creationId xmlns:p14="http://schemas.microsoft.com/office/powerpoint/2010/main" val="415775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261</Words>
  <Application>Microsoft Office PowerPoint</Application>
  <PresentationFormat>Breitbild</PresentationFormat>
  <Paragraphs>41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Mehrfeldertafel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2022-11-04T11:18:26Z</dcterms:modified>
</cp:coreProperties>
</file>