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52" r:id="rId3"/>
    <p:sldId id="353" r:id="rId4"/>
    <p:sldId id="361" r:id="rId5"/>
    <p:sldId id="358" r:id="rId6"/>
    <p:sldId id="362" r:id="rId7"/>
    <p:sldId id="363" r:id="rId8"/>
    <p:sldId id="3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722E861D-3BAE-46A7-BAFE-9B16875F87D7}"/>
    <pc:docChg chg="custSel delSld modSld">
      <pc:chgData name="Tegischer Lukas" userId="f78daebb-0565-485c-bd0e-1cd035e796ff" providerId="ADAL" clId="{722E861D-3BAE-46A7-BAFE-9B16875F87D7}" dt="2022-11-04T11:03:20.444" v="9" actId="47"/>
      <pc:docMkLst>
        <pc:docMk/>
      </pc:docMkLst>
      <pc:sldChg chg="delSp mod delAnim">
        <pc:chgData name="Tegischer Lukas" userId="f78daebb-0565-485c-bd0e-1cd035e796ff" providerId="ADAL" clId="{722E861D-3BAE-46A7-BAFE-9B16875F87D7}" dt="2022-11-04T11:03:13.99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22E861D-3BAE-46A7-BAFE-9B16875F87D7}" dt="2022-11-04T11:03:13.990" v="1" actId="478"/>
          <ac:spMkLst>
            <pc:docMk/>
            <pc:sldMk cId="336392357" sldId="256"/>
            <ac:spMk id="4" creationId="{915A432C-7725-4F3E-B465-ECE4B65251D2}"/>
          </ac:spMkLst>
        </pc:spChg>
        <pc:picChg chg="del">
          <ac:chgData name="Tegischer Lukas" userId="f78daebb-0565-485c-bd0e-1cd035e796ff" providerId="ADAL" clId="{722E861D-3BAE-46A7-BAFE-9B16875F87D7}" dt="2022-11-04T11:03:13.35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22E861D-3BAE-46A7-BAFE-9B16875F87D7}" dt="2022-11-04T11:03:20.444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22E861D-3BAE-46A7-BAFE-9B16875F87D7}" dt="2022-11-04T11:03:15.311" v="2" actId="478"/>
        <pc:sldMkLst>
          <pc:docMk/>
          <pc:sldMk cId="1042936405" sldId="352"/>
        </pc:sldMkLst>
        <pc:picChg chg="del">
          <ac:chgData name="Tegischer Lukas" userId="f78daebb-0565-485c-bd0e-1cd035e796ff" providerId="ADAL" clId="{722E861D-3BAE-46A7-BAFE-9B16875F87D7}" dt="2022-11-04T11:03:15.311" v="2" actId="478"/>
          <ac:picMkLst>
            <pc:docMk/>
            <pc:sldMk cId="1042936405" sldId="35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22E861D-3BAE-46A7-BAFE-9B16875F87D7}" dt="2022-11-04T11:03:15.875" v="3" actId="478"/>
        <pc:sldMkLst>
          <pc:docMk/>
          <pc:sldMk cId="2026322098" sldId="353"/>
        </pc:sldMkLst>
        <pc:picChg chg="del">
          <ac:chgData name="Tegischer Lukas" userId="f78daebb-0565-485c-bd0e-1cd035e796ff" providerId="ADAL" clId="{722E861D-3BAE-46A7-BAFE-9B16875F87D7}" dt="2022-11-04T11:03:15.875" v="3" actId="478"/>
          <ac:picMkLst>
            <pc:docMk/>
            <pc:sldMk cId="2026322098" sldId="35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22E861D-3BAE-46A7-BAFE-9B16875F87D7}" dt="2022-11-04T11:03:17.039" v="5" actId="478"/>
        <pc:sldMkLst>
          <pc:docMk/>
          <pc:sldMk cId="1989669757" sldId="358"/>
        </pc:sldMkLst>
        <pc:picChg chg="del">
          <ac:chgData name="Tegischer Lukas" userId="f78daebb-0565-485c-bd0e-1cd035e796ff" providerId="ADAL" clId="{722E861D-3BAE-46A7-BAFE-9B16875F87D7}" dt="2022-11-04T11:03:17.039" v="5" actId="478"/>
          <ac:picMkLst>
            <pc:docMk/>
            <pc:sldMk cId="1989669757" sldId="35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22E861D-3BAE-46A7-BAFE-9B16875F87D7}" dt="2022-11-04T11:03:16.464" v="4" actId="478"/>
        <pc:sldMkLst>
          <pc:docMk/>
          <pc:sldMk cId="432824720" sldId="361"/>
        </pc:sldMkLst>
        <pc:picChg chg="del">
          <ac:chgData name="Tegischer Lukas" userId="f78daebb-0565-485c-bd0e-1cd035e796ff" providerId="ADAL" clId="{722E861D-3BAE-46A7-BAFE-9B16875F87D7}" dt="2022-11-04T11:03:16.464" v="4" actId="478"/>
          <ac:picMkLst>
            <pc:docMk/>
            <pc:sldMk cId="432824720" sldId="36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22E861D-3BAE-46A7-BAFE-9B16875F87D7}" dt="2022-11-04T11:03:17.617" v="6" actId="478"/>
        <pc:sldMkLst>
          <pc:docMk/>
          <pc:sldMk cId="1045833816" sldId="362"/>
        </pc:sldMkLst>
        <pc:picChg chg="del">
          <ac:chgData name="Tegischer Lukas" userId="f78daebb-0565-485c-bd0e-1cd035e796ff" providerId="ADAL" clId="{722E861D-3BAE-46A7-BAFE-9B16875F87D7}" dt="2022-11-04T11:03:17.617" v="6" actId="478"/>
          <ac:picMkLst>
            <pc:docMk/>
            <pc:sldMk cId="1045833816" sldId="36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22E861D-3BAE-46A7-BAFE-9B16875F87D7}" dt="2022-11-04T11:03:18.321" v="7" actId="478"/>
        <pc:sldMkLst>
          <pc:docMk/>
          <pc:sldMk cId="1748205416" sldId="363"/>
        </pc:sldMkLst>
        <pc:picChg chg="del">
          <ac:chgData name="Tegischer Lukas" userId="f78daebb-0565-485c-bd0e-1cd035e796ff" providerId="ADAL" clId="{722E861D-3BAE-46A7-BAFE-9B16875F87D7}" dt="2022-11-04T11:03:18.321" v="7" actId="478"/>
          <ac:picMkLst>
            <pc:docMk/>
            <pc:sldMk cId="1748205416" sldId="36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22E861D-3BAE-46A7-BAFE-9B16875F87D7}" dt="2022-11-04T11:03:18.908" v="8" actId="478"/>
        <pc:sldMkLst>
          <pc:docMk/>
          <pc:sldMk cId="365279448" sldId="364"/>
        </pc:sldMkLst>
        <pc:picChg chg="del">
          <ac:chgData name="Tegischer Lukas" userId="f78daebb-0565-485c-bd0e-1cd035e796ff" providerId="ADAL" clId="{722E861D-3BAE-46A7-BAFE-9B16875F87D7}" dt="2022-11-04T11:03:18.908" v="8" actId="478"/>
          <ac:picMkLst>
            <pc:docMk/>
            <pc:sldMk cId="365279448" sldId="36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869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0392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0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5154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6379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126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99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5089" y="96151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von Exponentialgleichungen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0539" y="413390"/>
            <a:ext cx="3830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Exponentialgleichung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65FC483-A681-48D2-BADB-5F1DD617FF89}"/>
                  </a:ext>
                </a:extLst>
              </p:cNvPr>
              <p:cNvSpPr txBox="1"/>
              <p:nvPr/>
            </p:nvSpPr>
            <p:spPr>
              <a:xfrm>
                <a:off x="3047195" y="3943567"/>
                <a:ext cx="6097604" cy="5594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40000"/>
                  </a:lnSpc>
                  <a:spcAft>
                    <a:spcPts val="600"/>
                  </a:spcAft>
                </a:pPr>
                <a:r>
                  <a:rPr lang="de-AT" sz="24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Exponentenregel</a:t>
                </a:r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a:rPr lang="de-AT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𝑙𝑛</m:t>
                        </m:r>
                      </m:fName>
                      <m:e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de-AT" sz="24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AT" sz="24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sup>
                        </m:sSup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=</m:t>
                        </m:r>
                        <m:r>
                          <a:rPr lang="de-AT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∙</m:t>
                        </m:r>
                        <m:func>
                          <m:func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a:rPr lang="de-AT" sz="24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𝑙𝑛</m:t>
                            </m:r>
                          </m:fName>
                          <m:e>
                            <m:r>
                              <a:rPr lang="de-AT" sz="2400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</m:func>
                      </m:e>
                    </m:func>
                  </m:oMath>
                </a14:m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65FC483-A681-48D2-BADB-5F1DD617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5" y="3943567"/>
                <a:ext cx="6097604" cy="559449"/>
              </a:xfrm>
              <a:prstGeom prst="rect">
                <a:avLst/>
              </a:prstGeom>
              <a:blipFill>
                <a:blip r:embed="rId4"/>
                <a:stretch>
                  <a:fillRect b="-239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649A7BF-354E-4A50-AD0E-F1E80848793D}"/>
                  </a:ext>
                </a:extLst>
              </p:cNvPr>
              <p:cNvSpPr txBox="1"/>
              <p:nvPr/>
            </p:nvSpPr>
            <p:spPr>
              <a:xfrm>
                <a:off x="1976436" y="1319510"/>
                <a:ext cx="8239125" cy="70788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Eine Gleichung der Art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𝒂</m:t>
                        </m:r>
                      </m:e>
                      <m:sup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𝒙</m:t>
                        </m:r>
                      </m:sup>
                    </m:sSup>
                    <m:r>
                      <a:rPr lang="de-AT" sz="2000" b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𝒃</m:t>
                    </m:r>
                  </m:oMath>
                </a14:m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∈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ℝ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≠1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wird als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Exponentialgleichung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bezeichnet. Sie besitzt immer genau eine reelle Lösung.</a:t>
                </a:r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649A7BF-354E-4A50-AD0E-F1E808487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436" y="1319510"/>
                <a:ext cx="8239125" cy="707886"/>
              </a:xfrm>
              <a:prstGeom prst="rect">
                <a:avLst/>
              </a:prstGeom>
              <a:blipFill>
                <a:blip r:embed="rId5"/>
                <a:stretch>
                  <a:fillRect l="-442" t="-1626" r="-442" b="-10569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A126C612-70A4-45FB-893F-E0438666E84C}"/>
              </a:ext>
            </a:extLst>
          </p:cNvPr>
          <p:cNvSpPr txBox="1"/>
          <p:nvPr/>
        </p:nvSpPr>
        <p:spPr>
          <a:xfrm>
            <a:off x="1404935" y="2571346"/>
            <a:ext cx="938212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Problematik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Variable in der Hochzahl</a:t>
            </a:r>
          </a:p>
          <a:p>
            <a:pPr>
              <a:spcAft>
                <a:spcPts val="600"/>
              </a:spcAft>
            </a:pPr>
            <a:endParaRPr lang="de-AT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Mit Hilfe der </a:t>
            </a:r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Exponentenregel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gelingt es, die Variable von der Hochzahl nach unten zu bringen!!</a:t>
            </a:r>
            <a:endParaRPr lang="de-A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DB603C4-469D-456E-AE1D-9466B069EA35}"/>
              </a:ext>
            </a:extLst>
          </p:cNvPr>
          <p:cNvSpPr txBox="1"/>
          <p:nvPr/>
        </p:nvSpPr>
        <p:spPr>
          <a:xfrm>
            <a:off x="2355052" y="5040607"/>
            <a:ext cx="7481890" cy="6719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Folgerung: Wende den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Zehnerlogarithmus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natürlichen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Logarithmus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beiden Seiten an!!!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(=Äquivalenzumformung)</a:t>
            </a:r>
          </a:p>
        </p:txBody>
      </p:sp>
    </p:spTree>
    <p:extLst>
      <p:ext uri="{BB962C8B-B14F-4D97-AF65-F5344CB8AC3E}">
        <p14:creationId xmlns:p14="http://schemas.microsoft.com/office/powerpoint/2010/main" val="104293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7E49643-DD19-4956-A7D5-0F75CE032034}"/>
                  </a:ext>
                </a:extLst>
              </p:cNvPr>
              <p:cNvSpPr txBox="1"/>
              <p:nvPr/>
            </p:nvSpPr>
            <p:spPr>
              <a:xfrm>
                <a:off x="3048000" y="468805"/>
                <a:ext cx="6096000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solidFill>
                      <a:srgbClr val="00B0F0"/>
                    </a:solidFill>
                  </a:rPr>
                  <a:t>Musterbeispiel</a:t>
                </a:r>
                <a:r>
                  <a:rPr lang="de-AT" sz="2000" dirty="0">
                    <a:solidFill>
                      <a:schemeClr val="tx1"/>
                    </a:solidFill>
                  </a:rPr>
                  <a:t> </a:t>
                </a:r>
                <a:endParaRPr lang="de-AT" sz="20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7E49643-DD19-4956-A7D5-0F75CE032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68805"/>
                <a:ext cx="6096000" cy="769441"/>
              </a:xfrm>
              <a:prstGeom prst="rect">
                <a:avLst/>
              </a:prstGeom>
              <a:blipFill>
                <a:blip r:embed="rId4"/>
                <a:stretch>
                  <a:fillRect t="-55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32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818150" y="697232"/>
            <a:ext cx="2555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3C75560-7FA5-45A2-95BB-C8C4658789F3}"/>
                  </a:ext>
                </a:extLst>
              </p:cNvPr>
              <p:cNvSpPr txBox="1"/>
              <p:nvPr/>
            </p:nvSpPr>
            <p:spPr>
              <a:xfrm>
                <a:off x="695325" y="1584986"/>
                <a:ext cx="10591800" cy="3700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20000"/>
                  </a:lnSpc>
                  <a:buFont typeface="Wingdings" panose="05000000000000000000" pitchFamily="2" charset="2"/>
                  <a:buChar char=""/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Wende den Logarithmus erst </a:t>
                </a:r>
                <a:r>
                  <a:rPr lang="de-AT" sz="1800" b="1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so spät wie möglich 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an! So gehst du den häufigsten Fehlern aus dem Weg!</a:t>
                </a:r>
                <a:b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</a:br>
                <a:endParaRPr lang="de-AT" sz="18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buFont typeface="Wingdings" panose="05000000000000000000" pitchFamily="2" charset="2"/>
                  <a:buChar char=""/>
                </a:pPr>
                <a:endParaRPr lang="de-AT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lnSpc>
                    <a:spcPct val="120000"/>
                  </a:lnSpc>
                </a:pPr>
                <a:endParaRPr lang="de-AT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Es ist egal, ob du 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ln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(Logarithmus zur Basis e) oder 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lg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(Logarithmus zur Basis 10) verwendest. Wichtig ist nur, dass du in einer Rechnung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Basis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nicht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mischt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</a:p>
              <a:p>
                <a:pPr lvl="0">
                  <a:lnSpc>
                    <a:spcPct val="120000"/>
                  </a:lnSpc>
                  <a:spcAft>
                    <a:spcPts val="800"/>
                  </a:spcAft>
                </a:pPr>
                <a:endParaRPr lang="de-AT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>
                  <a:lnSpc>
                    <a:spcPct val="120000"/>
                  </a:lnSpc>
                  <a:spcAft>
                    <a:spcPts val="800"/>
                  </a:spcAft>
                </a:pPr>
                <a:endParaRPr lang="de-AT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2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Rechentechnisch ist es ratsam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ln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zu verwenden, wenn die Eulersche Zahl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als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Basis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vorkommt und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lg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zu verwenden, wenn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10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als Basis vorkommt. Die Begründung ist: 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𝑙𝑔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(10)=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𝑙𝑛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)=1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3C75560-7FA5-45A2-95BB-C8C465878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1584986"/>
                <a:ext cx="10591800" cy="3700244"/>
              </a:xfrm>
              <a:prstGeom prst="rect">
                <a:avLst/>
              </a:prstGeom>
              <a:blipFill>
                <a:blip r:embed="rId4"/>
                <a:stretch>
                  <a:fillRect l="-345" r="-58" b="-181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82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53D92C9B-1AD3-4375-9FAB-18D89C79D1DE}"/>
              </a:ext>
            </a:extLst>
          </p:cNvPr>
          <p:cNvSpPr txBox="1"/>
          <p:nvPr/>
        </p:nvSpPr>
        <p:spPr>
          <a:xfrm>
            <a:off x="314325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Löse die Exponentialgleichung.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/>
              <p:nvPr/>
            </p:nvSpPr>
            <p:spPr>
              <a:xfrm>
                <a:off x="-876300" y="90020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76300" y="90020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66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53D92C9B-1AD3-4375-9FAB-18D89C79D1DE}"/>
              </a:ext>
            </a:extLst>
          </p:cNvPr>
          <p:cNvSpPr txBox="1"/>
          <p:nvPr/>
        </p:nvSpPr>
        <p:spPr>
          <a:xfrm>
            <a:off x="314325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Löse die Exponentialgleichung.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/>
              <p:nvPr/>
            </p:nvSpPr>
            <p:spPr>
              <a:xfrm>
                <a:off x="-876300" y="90020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2∙</m:t>
                      </m:r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76300" y="90020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83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53D92C9B-1AD3-4375-9FAB-18D89C79D1DE}"/>
              </a:ext>
            </a:extLst>
          </p:cNvPr>
          <p:cNvSpPr txBox="1"/>
          <p:nvPr/>
        </p:nvSpPr>
        <p:spPr>
          <a:xfrm>
            <a:off x="314325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1c)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Löse die Exponentialgleichung.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/>
              <p:nvPr/>
            </p:nvSpPr>
            <p:spPr>
              <a:xfrm>
                <a:off x="-876300" y="90020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10∙</m:t>
                      </m:r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76300" y="90020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820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53D92C9B-1AD3-4375-9FAB-18D89C79D1DE}"/>
              </a:ext>
            </a:extLst>
          </p:cNvPr>
          <p:cNvSpPr txBox="1"/>
          <p:nvPr/>
        </p:nvSpPr>
        <p:spPr>
          <a:xfrm>
            <a:off x="314325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1d)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Löse die Exponentialgleichung.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/>
              <p:nvPr/>
            </p:nvSpPr>
            <p:spPr>
              <a:xfrm>
                <a:off x="-800100" y="90020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9CFABB5-FBC9-4D92-994E-BDE7729C7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0100" y="900204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7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228</Words>
  <Application>Microsoft Office PowerPoint</Application>
  <PresentationFormat>Breitbild</PresentationFormat>
  <Paragraphs>27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Lösen von Exponentialgleichungen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115</cp:revision>
  <dcterms:created xsi:type="dcterms:W3CDTF">2020-04-09T06:13:57Z</dcterms:created>
  <dcterms:modified xsi:type="dcterms:W3CDTF">2022-11-04T11:03:21Z</dcterms:modified>
</cp:coreProperties>
</file>