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95" r:id="rId3"/>
    <p:sldId id="335" r:id="rId4"/>
    <p:sldId id="341" r:id="rId5"/>
    <p:sldId id="342" r:id="rId6"/>
    <p:sldId id="343" r:id="rId7"/>
    <p:sldId id="345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7E34A9A5-A6B8-4F5D-B01A-D6DAB74F9C70}"/>
    <pc:docChg chg="undo custSel delSld modSld">
      <pc:chgData name="Tegischer Lukas" userId="f78daebb-0565-485c-bd0e-1cd035e796ff" providerId="ADAL" clId="{7E34A9A5-A6B8-4F5D-B01A-D6DAB74F9C70}" dt="2022-11-04T11:00:46.405" v="11" actId="47"/>
      <pc:docMkLst>
        <pc:docMk/>
      </pc:docMkLst>
      <pc:sldChg chg="delSp mod">
        <pc:chgData name="Tegischer Lukas" userId="f78daebb-0565-485c-bd0e-1cd035e796ff" providerId="ADAL" clId="{7E34A9A5-A6B8-4F5D-B01A-D6DAB74F9C70}" dt="2022-11-04T11:00:34.398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7E34A9A5-A6B8-4F5D-B01A-D6DAB74F9C70}" dt="2022-11-04T11:00:34.398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7E34A9A5-A6B8-4F5D-B01A-D6DAB74F9C70}" dt="2022-11-04T11:00:46.405" v="11" actId="47"/>
        <pc:sldMkLst>
          <pc:docMk/>
          <pc:sldMk cId="3932101437" sldId="291"/>
        </pc:sldMkLst>
      </pc:sldChg>
      <pc:sldChg chg="addSp delSp mod addAnim delAnim">
        <pc:chgData name="Tegischer Lukas" userId="f78daebb-0565-485c-bd0e-1cd035e796ff" providerId="ADAL" clId="{7E34A9A5-A6B8-4F5D-B01A-D6DAB74F9C70}" dt="2022-11-04T11:00:38.576" v="3" actId="478"/>
        <pc:sldMkLst>
          <pc:docMk/>
          <pc:sldMk cId="442268101" sldId="295"/>
        </pc:sldMkLst>
        <pc:spChg chg="add del">
          <ac:chgData name="Tegischer Lukas" userId="f78daebb-0565-485c-bd0e-1cd035e796ff" providerId="ADAL" clId="{7E34A9A5-A6B8-4F5D-B01A-D6DAB74F9C70}" dt="2022-11-04T11:00:37.403" v="2" actId="478"/>
          <ac:spMkLst>
            <pc:docMk/>
            <pc:sldMk cId="442268101" sldId="295"/>
            <ac:spMk id="22" creationId="{228049A8-B0C5-4A9E-87BB-4B3C4AB20418}"/>
          </ac:spMkLst>
        </pc:spChg>
        <pc:picChg chg="del">
          <ac:chgData name="Tegischer Lukas" userId="f78daebb-0565-485c-bd0e-1cd035e796ff" providerId="ADAL" clId="{7E34A9A5-A6B8-4F5D-B01A-D6DAB74F9C70}" dt="2022-11-04T11:00:38.576" v="3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E34A9A5-A6B8-4F5D-B01A-D6DAB74F9C70}" dt="2022-11-04T11:00:39.692" v="4" actId="478"/>
        <pc:sldMkLst>
          <pc:docMk/>
          <pc:sldMk cId="2068515563" sldId="335"/>
        </pc:sldMkLst>
        <pc:picChg chg="del">
          <ac:chgData name="Tegischer Lukas" userId="f78daebb-0565-485c-bd0e-1cd035e796ff" providerId="ADAL" clId="{7E34A9A5-A6B8-4F5D-B01A-D6DAB74F9C70}" dt="2022-11-04T11:00:39.692" v="4" actId="478"/>
          <ac:picMkLst>
            <pc:docMk/>
            <pc:sldMk cId="2068515563" sldId="33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E34A9A5-A6B8-4F5D-B01A-D6DAB74F9C70}" dt="2022-11-04T11:00:40.405" v="5" actId="478"/>
        <pc:sldMkLst>
          <pc:docMk/>
          <pc:sldMk cId="1652802035" sldId="341"/>
        </pc:sldMkLst>
        <pc:picChg chg="del">
          <ac:chgData name="Tegischer Lukas" userId="f78daebb-0565-485c-bd0e-1cd035e796ff" providerId="ADAL" clId="{7E34A9A5-A6B8-4F5D-B01A-D6DAB74F9C70}" dt="2022-11-04T11:00:40.405" v="5" actId="478"/>
          <ac:picMkLst>
            <pc:docMk/>
            <pc:sldMk cId="1652802035" sldId="34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E34A9A5-A6B8-4F5D-B01A-D6DAB74F9C70}" dt="2022-11-04T11:00:41.266" v="6" actId="478"/>
        <pc:sldMkLst>
          <pc:docMk/>
          <pc:sldMk cId="204572626" sldId="342"/>
        </pc:sldMkLst>
        <pc:picChg chg="del">
          <ac:chgData name="Tegischer Lukas" userId="f78daebb-0565-485c-bd0e-1cd035e796ff" providerId="ADAL" clId="{7E34A9A5-A6B8-4F5D-B01A-D6DAB74F9C70}" dt="2022-11-04T11:00:41.266" v="6" actId="478"/>
          <ac:picMkLst>
            <pc:docMk/>
            <pc:sldMk cId="204572626" sldId="34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E34A9A5-A6B8-4F5D-B01A-D6DAB74F9C70}" dt="2022-11-04T11:00:42.017" v="7" actId="478"/>
        <pc:sldMkLst>
          <pc:docMk/>
          <pc:sldMk cId="1955088293" sldId="343"/>
        </pc:sldMkLst>
        <pc:picChg chg="del">
          <ac:chgData name="Tegischer Lukas" userId="f78daebb-0565-485c-bd0e-1cd035e796ff" providerId="ADAL" clId="{7E34A9A5-A6B8-4F5D-B01A-D6DAB74F9C70}" dt="2022-11-04T11:00:42.017" v="7" actId="478"/>
          <ac:picMkLst>
            <pc:docMk/>
            <pc:sldMk cId="1955088293" sldId="343"/>
            <ac:picMk id="14" creationId="{053D7308-DE5D-4085-8981-CCF5F27D1668}"/>
          </ac:picMkLst>
        </pc:picChg>
      </pc:sldChg>
      <pc:sldChg chg="addSp delSp mod">
        <pc:chgData name="Tegischer Lukas" userId="f78daebb-0565-485c-bd0e-1cd035e796ff" providerId="ADAL" clId="{7E34A9A5-A6B8-4F5D-B01A-D6DAB74F9C70}" dt="2022-11-04T11:00:44.724" v="10" actId="478"/>
        <pc:sldMkLst>
          <pc:docMk/>
          <pc:sldMk cId="2386929524" sldId="345"/>
        </pc:sldMkLst>
        <pc:spChg chg="add del">
          <ac:chgData name="Tegischer Lukas" userId="f78daebb-0565-485c-bd0e-1cd035e796ff" providerId="ADAL" clId="{7E34A9A5-A6B8-4F5D-B01A-D6DAB74F9C70}" dt="2022-11-04T11:00:43.824" v="9" actId="478"/>
          <ac:spMkLst>
            <pc:docMk/>
            <pc:sldMk cId="2386929524" sldId="345"/>
            <ac:spMk id="6" creationId="{D979F47A-1340-4FE8-B535-FA1692C32C59}"/>
          </ac:spMkLst>
        </pc:spChg>
        <pc:picChg chg="del">
          <ac:chgData name="Tegischer Lukas" userId="f78daebb-0565-485c-bd0e-1cd035e796ff" providerId="ADAL" clId="{7E34A9A5-A6B8-4F5D-B01A-D6DAB74F9C70}" dt="2022-11-04T11:00:44.724" v="10" actId="478"/>
          <ac:picMkLst>
            <pc:docMk/>
            <pc:sldMk cId="2386929524" sldId="345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2CF6CB0-F2B9-4637-B449-1B3F9997921A}"/>
    <pc:docChg chg="modSld">
      <pc:chgData name="Tegischer Lukas" userId="f78daebb-0565-485c-bd0e-1cd035e796ff" providerId="ADAL" clId="{B2CF6CB0-F2B9-4637-B449-1B3F9997921A}" dt="2021-04-14T18:24:34.697" v="12" actId="403"/>
      <pc:docMkLst>
        <pc:docMk/>
      </pc:docMkLst>
      <pc:sldChg chg="modSp mod">
        <pc:chgData name="Tegischer Lukas" userId="f78daebb-0565-485c-bd0e-1cd035e796ff" providerId="ADAL" clId="{B2CF6CB0-F2B9-4637-B449-1B3F9997921A}" dt="2021-04-14T18:24:02.830" v="2" actId="14100"/>
        <pc:sldMkLst>
          <pc:docMk/>
          <pc:sldMk cId="442268101" sldId="295"/>
        </pc:sldMkLst>
        <pc:picChg chg="mod ord">
          <ac:chgData name="Tegischer Lukas" userId="f78daebb-0565-485c-bd0e-1cd035e796ff" providerId="ADAL" clId="{B2CF6CB0-F2B9-4637-B449-1B3F9997921A}" dt="2021-04-14T18:23:58.717" v="1" actId="167"/>
          <ac:picMkLst>
            <pc:docMk/>
            <pc:sldMk cId="442268101" sldId="295"/>
            <ac:picMk id="13" creationId="{658E1A41-DB6A-4500-B54E-C706794742C6}"/>
          </ac:picMkLst>
        </pc:picChg>
        <pc:picChg chg="mod">
          <ac:chgData name="Tegischer Lukas" userId="f78daebb-0565-485c-bd0e-1cd035e796ff" providerId="ADAL" clId="{B2CF6CB0-F2B9-4637-B449-1B3F9997921A}" dt="2021-04-14T18:24:02.830" v="2" actId="14100"/>
          <ac:picMkLst>
            <pc:docMk/>
            <pc:sldMk cId="442268101" sldId="295"/>
            <ac:picMk id="24" creationId="{7D37144D-59A6-4FB2-B487-90CFDD2FBD06}"/>
          </ac:picMkLst>
        </pc:picChg>
      </pc:sldChg>
      <pc:sldChg chg="modSp mod">
        <pc:chgData name="Tegischer Lukas" userId="f78daebb-0565-485c-bd0e-1cd035e796ff" providerId="ADAL" clId="{B2CF6CB0-F2B9-4637-B449-1B3F9997921A}" dt="2021-04-14T18:24:34.697" v="12" actId="403"/>
        <pc:sldMkLst>
          <pc:docMk/>
          <pc:sldMk cId="1955088293" sldId="343"/>
        </pc:sldMkLst>
        <pc:spChg chg="mod">
          <ac:chgData name="Tegischer Lukas" userId="f78daebb-0565-485c-bd0e-1cd035e796ff" providerId="ADAL" clId="{B2CF6CB0-F2B9-4637-B449-1B3F9997921A}" dt="2021-04-14T18:24:31.180" v="10" actId="20577"/>
          <ac:spMkLst>
            <pc:docMk/>
            <pc:sldMk cId="1955088293" sldId="343"/>
            <ac:spMk id="7" creationId="{3BA83228-FBF1-45EC-9853-230F9E4BDADA}"/>
          </ac:spMkLst>
        </pc:spChg>
        <pc:spChg chg="mod">
          <ac:chgData name="Tegischer Lukas" userId="f78daebb-0565-485c-bd0e-1cd035e796ff" providerId="ADAL" clId="{B2CF6CB0-F2B9-4637-B449-1B3F9997921A}" dt="2021-04-14T18:24:34.697" v="12" actId="403"/>
          <ac:spMkLst>
            <pc:docMk/>
            <pc:sldMk cId="1955088293" sldId="343"/>
            <ac:spMk id="8" creationId="{D9A201E8-B09F-4878-A196-B38B79F2DF1D}"/>
          </ac:spMkLst>
        </pc:sp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06805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503481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94250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147205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85523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13" Type="http://schemas.openxmlformats.org/officeDocument/2006/relationships/image" Target="../media/image17.png"/><Relationship Id="rId3" Type="http://schemas.openxmlformats.org/officeDocument/2006/relationships/image" Target="../media/image6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5.png"/><Relationship Id="rId5" Type="http://schemas.openxmlformats.org/officeDocument/2006/relationships/image" Target="../media/image8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4" Type="http://schemas.openxmlformats.org/officeDocument/2006/relationships/image" Target="../media/image7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10.png"/><Relationship Id="rId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>
              <a:xfrm>
                <a:off x="2158889" y="1771135"/>
                <a:ext cx="9394935" cy="2068438"/>
              </a:xfrm>
              <a:ln w="28575">
                <a:solidFill>
                  <a:schemeClr val="tx1"/>
                </a:solidFill>
              </a:ln>
            </p:spPr>
            <p:txBody>
              <a:bodyPr>
                <a:normAutofit/>
              </a:bodyPr>
              <a:lstStyle/>
              <a:p>
                <a:pPr algn="ctr"/>
                <a:r>
                  <a:rPr lang="de-AT" sz="4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Geraden im </a:t>
                </a:r>
                <a14:m>
                  <m:oMath xmlns:m="http://schemas.openxmlformats.org/officeDocument/2006/math">
                    <m:r>
                      <a:rPr lang="de-AT" sz="4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ℝ</m:t>
                    </m:r>
                    <m:r>
                      <a:rPr lang="de-AT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²</m:t>
                    </m:r>
                  </m:oMath>
                </a14:m>
                <a:br>
                  <a:rPr lang="de-AT" sz="4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de-AT" sz="4000" b="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Geradengleichungen - Zusammenfassung</a:t>
                </a:r>
                <a:endParaRPr lang="de-AT" sz="2000" b="0" dirty="0">
                  <a:solidFill>
                    <a:srgbClr val="00B05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158889" y="1771135"/>
                <a:ext cx="9394935" cy="2068438"/>
              </a:xfr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>
            <a:extLst>
              <a:ext uri="{FF2B5EF4-FFF2-40B4-BE49-F238E27FC236}">
                <a16:creationId xmlns:a16="http://schemas.microsoft.com/office/drawing/2014/main" id="{658E1A41-DB6A-4500-B54E-C706794742C6}"/>
              </a:ext>
            </a:extLst>
          </p:cNvPr>
          <p:cNvPicPr/>
          <p:nvPr/>
        </p:nvPicPr>
        <p:blipFill rotWithShape="1">
          <a:blip r:embed="rId3"/>
          <a:srcRect l="59917" b="60328"/>
          <a:stretch/>
        </p:blipFill>
        <p:spPr bwMode="auto">
          <a:xfrm>
            <a:off x="997033" y="835377"/>
            <a:ext cx="3070142" cy="19661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6" name="Grafik 35">
            <a:extLst>
              <a:ext uri="{FF2B5EF4-FFF2-40B4-BE49-F238E27FC236}">
                <a16:creationId xmlns:a16="http://schemas.microsoft.com/office/drawing/2014/main" id="{96A0E81B-4578-4AE8-BB84-D4B9B93E398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9088" t="2792" r="4180" b="62503"/>
          <a:stretch/>
        </p:blipFill>
        <p:spPr bwMode="auto">
          <a:xfrm>
            <a:off x="912588" y="4449695"/>
            <a:ext cx="2977405" cy="19477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Grafik 23">
            <a:extLst>
              <a:ext uri="{FF2B5EF4-FFF2-40B4-BE49-F238E27FC236}">
                <a16:creationId xmlns:a16="http://schemas.microsoft.com/office/drawing/2014/main" id="{7D37144D-59A6-4FB2-B487-90CFDD2FBD0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3131"/>
          <a:stretch/>
        </p:blipFill>
        <p:spPr>
          <a:xfrm>
            <a:off x="7545830" y="911323"/>
            <a:ext cx="3045800" cy="2050160"/>
          </a:xfrm>
          <a:prstGeom prst="rect">
            <a:avLst/>
          </a:prstGeom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8DDF3078-738A-4985-8416-0632F88F82A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12724" y="4396411"/>
            <a:ext cx="2927332" cy="22794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C09F7B9C-5BE1-4EAB-B3AB-6A9D52666B07}"/>
                  </a:ext>
                </a:extLst>
              </p:cNvPr>
              <p:cNvSpPr txBox="1"/>
              <p:nvPr/>
            </p:nvSpPr>
            <p:spPr>
              <a:xfrm>
                <a:off x="-896854" y="425070"/>
                <a:ext cx="6096000" cy="7946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2000" b="1" u="sng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Parameterdarstellung</a:t>
                </a:r>
                <a:endParaRPr lang="de-AT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𝑔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: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𝑋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𝑃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𝑡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accPr>
                        <m:e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lang="de-AT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C09F7B9C-5BE1-4EAB-B3AB-6A9D52666B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96854" y="425070"/>
                <a:ext cx="6096000" cy="794641"/>
              </a:xfrm>
              <a:prstGeom prst="rect">
                <a:avLst/>
              </a:prstGeom>
              <a:blipFill>
                <a:blip r:embed="rId8"/>
                <a:stretch>
                  <a:fillRect t="-384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Pfeil: nach links und rechts 14">
            <a:extLst>
              <a:ext uri="{FF2B5EF4-FFF2-40B4-BE49-F238E27FC236}">
                <a16:creationId xmlns:a16="http://schemas.microsoft.com/office/drawing/2014/main" id="{193E63FF-1ADF-4BD4-8778-6951F34DD6E2}"/>
              </a:ext>
            </a:extLst>
          </p:cNvPr>
          <p:cNvSpPr/>
          <p:nvPr/>
        </p:nvSpPr>
        <p:spPr>
          <a:xfrm>
            <a:off x="5199145" y="1219711"/>
            <a:ext cx="1216025" cy="274955"/>
          </a:xfrm>
          <a:prstGeom prst="leftRightArrow">
            <a:avLst>
              <a:gd name="adj1" fmla="val 44216"/>
              <a:gd name="adj2" fmla="val 9627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BF5F2D8D-68FD-42E1-9904-05989AD7AAFE}"/>
                  </a:ext>
                </a:extLst>
              </p:cNvPr>
              <p:cNvSpPr txBox="1"/>
              <p:nvPr/>
            </p:nvSpPr>
            <p:spPr>
              <a:xfrm>
                <a:off x="2535320" y="546790"/>
                <a:ext cx="6543674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acc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⊥</m:t>
                      </m:r>
                      <m:acc>
                        <m:accPr>
                          <m:chr m:val="⃗"/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BF5F2D8D-68FD-42E1-9904-05989AD7AA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5320" y="546790"/>
                <a:ext cx="6543674" cy="461665"/>
              </a:xfrm>
              <a:prstGeom prst="rect">
                <a:avLst/>
              </a:prstGeom>
              <a:blipFill>
                <a:blip r:embed="rId9"/>
                <a:stretch>
                  <a:fillRect t="-17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feld 20">
            <a:extLst>
              <a:ext uri="{FF2B5EF4-FFF2-40B4-BE49-F238E27FC236}">
                <a16:creationId xmlns:a16="http://schemas.microsoft.com/office/drawing/2014/main" id="{66751E82-4F04-4C20-A977-F7684CDE435E}"/>
              </a:ext>
            </a:extLst>
          </p:cNvPr>
          <p:cNvSpPr txBox="1"/>
          <p:nvPr/>
        </p:nvSpPr>
        <p:spPr>
          <a:xfrm>
            <a:off x="2535320" y="1778893"/>
            <a:ext cx="6543674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Punkt P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kann übernommen werden.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228049A8-B0C5-4A9E-87BB-4B3C4AB20418}"/>
                  </a:ext>
                </a:extLst>
              </p:cNvPr>
              <p:cNvSpPr txBox="1"/>
              <p:nvPr/>
            </p:nvSpPr>
            <p:spPr>
              <a:xfrm>
                <a:off x="6096000" y="411246"/>
                <a:ext cx="6096000" cy="7693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2000" b="1" u="sng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Normalvektorform</a:t>
                </a:r>
                <a:endParaRPr lang="de-AT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𝑔</m:t>
                      </m:r>
                      <m:r>
                        <a:rPr lang="de-AT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:</m:t>
                      </m:r>
                      <m:acc>
                        <m:accPr>
                          <m:chr m:val="⃗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acc>
                      <m:r>
                        <a:rPr lang="de-AT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𝑋</m:t>
                      </m:r>
                      <m:r>
                        <a:rPr lang="de-AT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acc>
                      <m:r>
                        <a:rPr lang="de-AT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𝑃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228049A8-B0C5-4A9E-87BB-4B3C4AB204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11246"/>
                <a:ext cx="6096000" cy="769313"/>
              </a:xfrm>
              <a:prstGeom prst="rect">
                <a:avLst/>
              </a:prstGeom>
              <a:blipFill>
                <a:blip r:embed="rId10"/>
                <a:stretch>
                  <a:fillRect t="-315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F6C4F598-E009-4A71-ACFE-EAC74E4CFF1C}"/>
                  </a:ext>
                </a:extLst>
              </p:cNvPr>
              <p:cNvSpPr txBox="1"/>
              <p:nvPr/>
            </p:nvSpPr>
            <p:spPr>
              <a:xfrm>
                <a:off x="6415170" y="3795271"/>
                <a:ext cx="6096000" cy="7693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2000" b="1" u="sng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Allgemeine Form</a:t>
                </a:r>
                <a:endParaRPr lang="de-AT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𝑔</m:t>
                      </m:r>
                      <m:r>
                        <a:rPr lang="de-AT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:</m:t>
                      </m:r>
                      <m:r>
                        <a:rPr lang="de-AT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𝑏𝑦</m:t>
                      </m:r>
                      <m:r>
                        <a:rPr lang="de-AT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F6C4F598-E009-4A71-ACFE-EAC74E4CFF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5170" y="3795271"/>
                <a:ext cx="6096000" cy="769313"/>
              </a:xfrm>
              <a:prstGeom prst="rect">
                <a:avLst/>
              </a:prstGeom>
              <a:blipFill>
                <a:blip r:embed="rId11"/>
                <a:stretch>
                  <a:fillRect t="-3968" b="-7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Pfeil: nach oben und unten 28">
            <a:extLst>
              <a:ext uri="{FF2B5EF4-FFF2-40B4-BE49-F238E27FC236}">
                <a16:creationId xmlns:a16="http://schemas.microsoft.com/office/drawing/2014/main" id="{C64A80AD-79CE-46C7-B69C-9DC7BA87D6BE}"/>
              </a:ext>
            </a:extLst>
          </p:cNvPr>
          <p:cNvSpPr/>
          <p:nvPr/>
        </p:nvSpPr>
        <p:spPr>
          <a:xfrm>
            <a:off x="9144000" y="2821385"/>
            <a:ext cx="278448" cy="908635"/>
          </a:xfrm>
          <a:prstGeom prst="upDownArrow">
            <a:avLst>
              <a:gd name="adj1" fmla="val 50000"/>
              <a:gd name="adj2" fmla="val 70395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/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28E807E5-8386-4B63-A0B1-8FD78CA4DE2B}"/>
              </a:ext>
            </a:extLst>
          </p:cNvPr>
          <p:cNvSpPr txBox="1"/>
          <p:nvPr/>
        </p:nvSpPr>
        <p:spPr>
          <a:xfrm>
            <a:off x="6924675" y="2893589"/>
            <a:ext cx="2219325" cy="7745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Ausrechnen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Skalarprodukt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feld 32">
                <a:extLst>
                  <a:ext uri="{FF2B5EF4-FFF2-40B4-BE49-F238E27FC236}">
                    <a16:creationId xmlns:a16="http://schemas.microsoft.com/office/drawing/2014/main" id="{CBAE2160-2126-49D9-A7BC-2E978304874E}"/>
                  </a:ext>
                </a:extLst>
              </p:cNvPr>
              <p:cNvSpPr txBox="1"/>
              <p:nvPr/>
            </p:nvSpPr>
            <p:spPr>
              <a:xfrm>
                <a:off x="9422448" y="3026734"/>
                <a:ext cx="1571625" cy="5082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acc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feld 32">
                <a:extLst>
                  <a:ext uri="{FF2B5EF4-FFF2-40B4-BE49-F238E27FC236}">
                    <a16:creationId xmlns:a16="http://schemas.microsoft.com/office/drawing/2014/main" id="{CBAE2160-2126-49D9-A7BC-2E97830487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2448" y="3026734"/>
                <a:ext cx="1571625" cy="508216"/>
              </a:xfrm>
              <a:prstGeom prst="rect">
                <a:avLst/>
              </a:prstGeom>
              <a:blipFill>
                <a:blip r:embed="rId12"/>
                <a:stretch>
                  <a:fillRect b="-602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feld 34">
                <a:extLst>
                  <a:ext uri="{FF2B5EF4-FFF2-40B4-BE49-F238E27FC236}">
                    <a16:creationId xmlns:a16="http://schemas.microsoft.com/office/drawing/2014/main" id="{3FD5CB50-D7B4-423A-936F-6DD5DCAEB491}"/>
                  </a:ext>
                </a:extLst>
              </p:cNvPr>
              <p:cNvSpPr txBox="1"/>
              <p:nvPr/>
            </p:nvSpPr>
            <p:spPr>
              <a:xfrm>
                <a:off x="537193" y="3802644"/>
                <a:ext cx="3352800" cy="8249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u="sng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Lineare Funktion (Hauptform)</a:t>
                </a:r>
                <a:endParaRPr lang="de-AT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𝑔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: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𝑦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𝑘𝑥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de-AT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𝑑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35" name="Textfeld 34">
                <a:extLst>
                  <a:ext uri="{FF2B5EF4-FFF2-40B4-BE49-F238E27FC236}">
                    <a16:creationId xmlns:a16="http://schemas.microsoft.com/office/drawing/2014/main" id="{3FD5CB50-D7B4-423A-936F-6DD5DCAEB4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193" y="3802644"/>
                <a:ext cx="3352800" cy="824906"/>
              </a:xfrm>
              <a:prstGeom prst="rect">
                <a:avLst/>
              </a:prstGeom>
              <a:blipFill>
                <a:blip r:embed="rId13"/>
                <a:stretch>
                  <a:fillRect l="-1636" t="-3704" r="-1818" b="-444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Pfeil: nach links und rechts 36">
            <a:extLst>
              <a:ext uri="{FF2B5EF4-FFF2-40B4-BE49-F238E27FC236}">
                <a16:creationId xmlns:a16="http://schemas.microsoft.com/office/drawing/2014/main" id="{1D15E438-F1E7-4032-BC75-960106EF7F3C}"/>
              </a:ext>
            </a:extLst>
          </p:cNvPr>
          <p:cNvSpPr/>
          <p:nvPr/>
        </p:nvSpPr>
        <p:spPr>
          <a:xfrm>
            <a:off x="5166887" y="5320613"/>
            <a:ext cx="1442465" cy="317676"/>
          </a:xfrm>
          <a:prstGeom prst="leftRightArrow">
            <a:avLst>
              <a:gd name="adj1" fmla="val 44216"/>
              <a:gd name="adj2" fmla="val 6769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/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4C4042FD-9619-4FD0-86B8-24A7491E8B25}"/>
              </a:ext>
            </a:extLst>
          </p:cNvPr>
          <p:cNvSpPr txBox="1"/>
          <p:nvPr/>
        </p:nvSpPr>
        <p:spPr>
          <a:xfrm>
            <a:off x="2535320" y="4824905"/>
            <a:ext cx="67056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UMFORMEN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feld 41">
                <a:extLst>
                  <a:ext uri="{FF2B5EF4-FFF2-40B4-BE49-F238E27FC236}">
                    <a16:creationId xmlns:a16="http://schemas.microsoft.com/office/drawing/2014/main" id="{56D4F1B0-1C39-4957-9113-11DA2DC90EF6}"/>
                  </a:ext>
                </a:extLst>
              </p:cNvPr>
              <p:cNvSpPr txBox="1"/>
              <p:nvPr/>
            </p:nvSpPr>
            <p:spPr>
              <a:xfrm>
                <a:off x="2361792" y="2405565"/>
                <a:ext cx="2409742" cy="15422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6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Richtungsvektor</a:t>
                </a:r>
                <a:r>
                  <a:rPr lang="de-AT" sz="1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von g: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de-AT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accPr>
                        <m:e>
                          <m:r>
                            <a:rPr lang="de-AT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𝑎</m:t>
                          </m:r>
                        </m:e>
                      </m:acc>
                      <m:r>
                        <a:rPr lang="de-AT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d>
                        <m:dPr>
                          <m:ctrlPr>
                            <a:rPr lang="de-AT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1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1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AT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𝑔</m:t>
                      </m:r>
                      <m:r>
                        <a:rPr lang="de-AT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||</m:t>
                      </m:r>
                      <m:d>
                        <m:dPr>
                          <m:ctrlPr>
                            <a:rPr lang="de-AT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1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16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AT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2" name="Textfeld 41">
                <a:extLst>
                  <a:ext uri="{FF2B5EF4-FFF2-40B4-BE49-F238E27FC236}">
                    <a16:creationId xmlns:a16="http://schemas.microsoft.com/office/drawing/2014/main" id="{56D4F1B0-1C39-4957-9113-11DA2DC90E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1792" y="2405565"/>
                <a:ext cx="2409742" cy="1542282"/>
              </a:xfrm>
              <a:prstGeom prst="rect">
                <a:avLst/>
              </a:prstGeom>
              <a:blipFill>
                <a:blip r:embed="rId14"/>
                <a:stretch>
                  <a:fillRect t="-79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feld 2">
                <a:extLst>
                  <a:ext uri="{FF2B5EF4-FFF2-40B4-BE49-F238E27FC236}">
                    <a16:creationId xmlns:a16="http://schemas.microsoft.com/office/drawing/2014/main" id="{741B34C2-4AC7-4C6A-B5AB-95E2B4DBF5A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5643" y="2864485"/>
                <a:ext cx="1544862" cy="56451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6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Punkt auf</a:t>
                </a:r>
                <a:r>
                  <a:rPr lang="de-AT" sz="1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g: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𝑃</m:t>
                      </m:r>
                      <m:r>
                        <a:rPr lang="de-AT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d>
                        <m:dPr>
                          <m:ctrlPr>
                            <a:rPr lang="de-AT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0|</m:t>
                          </m:r>
                          <m:r>
                            <a:rPr lang="de-AT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𝑑</m:t>
                          </m:r>
                        </m:e>
                      </m:d>
                    </m:oMath>
                  </m:oMathPara>
                </a14:m>
                <a:endParaRPr lang="de-AT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</mc:Choice>
        <mc:Fallback xmlns="">
          <p:sp>
            <p:nvSpPr>
              <p:cNvPr id="43" name="Textfeld 2">
                <a:extLst>
                  <a:ext uri="{FF2B5EF4-FFF2-40B4-BE49-F238E27FC236}">
                    <a16:creationId xmlns:a16="http://schemas.microsoft.com/office/drawing/2014/main" id="{741B34C2-4AC7-4C6A-B5AB-95E2B4DBF5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5643" y="2864485"/>
                <a:ext cx="1544862" cy="564515"/>
              </a:xfrm>
              <a:prstGeom prst="rect">
                <a:avLst/>
              </a:prstGeom>
              <a:blipFill>
                <a:blip r:embed="rId15"/>
                <a:stretch>
                  <a:fillRect t="-2151" b="-1505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Pfeil: nach oben und unten 43">
            <a:extLst>
              <a:ext uri="{FF2B5EF4-FFF2-40B4-BE49-F238E27FC236}">
                <a16:creationId xmlns:a16="http://schemas.microsoft.com/office/drawing/2014/main" id="{345BFCD1-2080-4A69-AD73-753F16B78492}"/>
              </a:ext>
            </a:extLst>
          </p:cNvPr>
          <p:cNvSpPr/>
          <p:nvPr/>
        </p:nvSpPr>
        <p:spPr>
          <a:xfrm>
            <a:off x="2083344" y="2605257"/>
            <a:ext cx="278448" cy="1010565"/>
          </a:xfrm>
          <a:prstGeom prst="upDownArrow">
            <a:avLst>
              <a:gd name="adj1" fmla="val 50000"/>
              <a:gd name="adj2" fmla="val 70395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4226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/>
      <p:bldP spid="21" grpId="0"/>
      <p:bldP spid="22" grpId="0"/>
      <p:bldP spid="26" grpId="0"/>
      <p:bldP spid="29" grpId="0" animBg="1"/>
      <p:bldP spid="31" grpId="0"/>
      <p:bldP spid="33" grpId="0"/>
      <p:bldP spid="35" grpId="0"/>
      <p:bldP spid="37" grpId="0" animBg="1"/>
      <p:bldP spid="39" grpId="0"/>
      <p:bldP spid="42" grpId="0"/>
      <p:bldP spid="43" grpId="0" animBg="1"/>
      <p:bldP spid="4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555436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Senkrechte Gerade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ACB508FA-8FCC-4CA7-A1CD-D03D2621DBF8}"/>
                  </a:ext>
                </a:extLst>
              </p:cNvPr>
              <p:cNvSpPr txBox="1"/>
              <p:nvPr/>
            </p:nvSpPr>
            <p:spPr>
              <a:xfrm>
                <a:off x="1257299" y="1309985"/>
                <a:ext cx="967740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Bemerkung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: Eine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Geradengleichung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der Form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𝑔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: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𝑐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beschreibt eine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senkrechte Gerade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. Diese kann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nicht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als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lineare Funktion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geschrieben werden!!!</a:t>
                </a:r>
                <a:endParaRPr lang="de-AT" sz="20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ACB508FA-8FCC-4CA7-A1CD-D03D2621DB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7299" y="1309985"/>
                <a:ext cx="9677400" cy="707886"/>
              </a:xfrm>
              <a:prstGeom prst="rect">
                <a:avLst/>
              </a:prstGeom>
              <a:blipFill>
                <a:blip r:embed="rId4"/>
                <a:stretch>
                  <a:fillRect l="-378" t="-5172" r="-882" b="-1465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Grafik 9">
            <a:extLst>
              <a:ext uri="{FF2B5EF4-FFF2-40B4-BE49-F238E27FC236}">
                <a16:creationId xmlns:a16="http://schemas.microsoft.com/office/drawing/2014/main" id="{1EE7F262-DBD5-482F-ADE7-6B95E19A570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1" b="52951"/>
          <a:stretch/>
        </p:blipFill>
        <p:spPr bwMode="auto">
          <a:xfrm>
            <a:off x="1026159" y="2594927"/>
            <a:ext cx="3897373" cy="314547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B08CD65B-A4D8-44D5-93AF-FC437292CEBD}"/>
                  </a:ext>
                </a:extLst>
              </p:cNvPr>
              <p:cNvSpPr txBox="1"/>
              <p:nvPr/>
            </p:nvSpPr>
            <p:spPr>
              <a:xfrm>
                <a:off x="5786846" y="3045112"/>
                <a:ext cx="6096000" cy="22451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2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Allgemeine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Form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𝑔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: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=1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2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2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Parameterform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𝑔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: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𝑋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∙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 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2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2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Normalvektorform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∙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∙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→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=1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B08CD65B-A4D8-44D5-93AF-FC437292CE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6846" y="3045112"/>
                <a:ext cx="6096000" cy="2245102"/>
              </a:xfrm>
              <a:prstGeom prst="rect">
                <a:avLst/>
              </a:prstGeom>
              <a:blipFill>
                <a:blip r:embed="rId6"/>
                <a:stretch>
                  <a:fillRect l="-600" t="-54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851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3199877D-57FD-4F08-967B-9AED8E60B78A}"/>
              </a:ext>
            </a:extLst>
          </p:cNvPr>
          <p:cNvSpPr txBox="1"/>
          <p:nvPr/>
        </p:nvSpPr>
        <p:spPr>
          <a:xfrm>
            <a:off x="325120" y="271778"/>
            <a:ext cx="609600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1)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Gib die Gerade in der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Parameterdarstellung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2877695D-B9F8-4215-95BC-714283C3B2CF}"/>
                  </a:ext>
                </a:extLst>
              </p:cNvPr>
              <p:cNvSpPr txBox="1"/>
              <p:nvPr/>
            </p:nvSpPr>
            <p:spPr>
              <a:xfrm>
                <a:off x="0" y="750890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=15 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2877695D-B9F8-4215-95BC-714283C3B2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50890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280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FEC95769-5804-4DA5-91AE-964350AC53CA}"/>
              </a:ext>
            </a:extLst>
          </p:cNvPr>
          <p:cNvSpPr txBox="1"/>
          <p:nvPr/>
        </p:nvSpPr>
        <p:spPr>
          <a:xfrm>
            <a:off x="304800" y="311372"/>
            <a:ext cx="821944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2)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Gib die Gerade in der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Normalvektorform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und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allgemeinen Form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8C132097-4136-4256-B5C6-1E6DBA5CF478}"/>
                  </a:ext>
                </a:extLst>
              </p:cNvPr>
              <p:cNvSpPr txBox="1"/>
              <p:nvPr/>
            </p:nvSpPr>
            <p:spPr>
              <a:xfrm>
                <a:off x="1366520" y="876931"/>
                <a:ext cx="6096000" cy="6034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20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AT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20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20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8C132097-4136-4256-B5C6-1E6DBA5CF4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6520" y="876931"/>
                <a:ext cx="6096000" cy="6034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57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3BA83228-FBF1-45EC-9853-230F9E4BDADA}"/>
                  </a:ext>
                </a:extLst>
              </p:cNvPr>
              <p:cNvSpPr txBox="1"/>
              <p:nvPr/>
            </p:nvSpPr>
            <p:spPr>
              <a:xfrm>
                <a:off x="375920" y="455476"/>
                <a:ext cx="9834880" cy="7363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Bsp. 3)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Eine Gerade ist in der Form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𝑔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: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𝑦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𝑘𝑥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𝑑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gegeben. Gib die Gerade in der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Parameterform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an.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3BA83228-FBF1-45EC-9853-230F9E4BDA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920" y="455476"/>
                <a:ext cx="9834880" cy="736355"/>
              </a:xfrm>
              <a:prstGeom prst="rect">
                <a:avLst/>
              </a:prstGeom>
              <a:blipFill>
                <a:blip r:embed="rId4"/>
                <a:stretch>
                  <a:fillRect l="-682" t="-4132" b="-1405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9A201E8-B09F-4878-A196-B38B79F2DF1D}"/>
                  </a:ext>
                </a:extLst>
              </p:cNvPr>
              <p:cNvSpPr txBox="1"/>
              <p:nvPr/>
            </p:nvSpPr>
            <p:spPr>
              <a:xfrm>
                <a:off x="2518096" y="1033905"/>
                <a:ext cx="329184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+7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9A201E8-B09F-4878-A196-B38B79F2DF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096" y="1033905"/>
                <a:ext cx="3291840" cy="461665"/>
              </a:xfrm>
              <a:prstGeom prst="rect">
                <a:avLst/>
              </a:prstGeom>
              <a:blipFill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5088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D979F47A-1340-4FE8-B535-FA1692C32C59}"/>
              </a:ext>
            </a:extLst>
          </p:cNvPr>
          <p:cNvSpPr txBox="1"/>
          <p:nvPr/>
        </p:nvSpPr>
        <p:spPr>
          <a:xfrm>
            <a:off x="203574" y="298548"/>
            <a:ext cx="11439785" cy="6975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4)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Eine Gerade ist durch die Punkte A und B gegeben. Gib diese Gerade </a:t>
            </a:r>
            <a:r>
              <a:rPr lang="de-A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(1)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 </a:t>
            </a:r>
            <a:r>
              <a:rPr lang="de-A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Parameterdarstellung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b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de-A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(2)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 </a:t>
            </a:r>
            <a:r>
              <a:rPr lang="de-A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Normalvektordarstellung, (3)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 </a:t>
            </a:r>
            <a:r>
              <a:rPr lang="de-A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allgemeiner Form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und </a:t>
            </a:r>
            <a:r>
              <a:rPr lang="de-A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(4)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als </a:t>
            </a:r>
            <a:r>
              <a:rPr lang="de-A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lineare Funktion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an.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64883130-5CEB-4066-8FEF-6274B5C8BD3C}"/>
                  </a:ext>
                </a:extLst>
              </p:cNvPr>
              <p:cNvSpPr txBox="1"/>
              <p:nvPr/>
            </p:nvSpPr>
            <p:spPr>
              <a:xfrm>
                <a:off x="2875466" y="1072863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  <m:e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64883130-5CEB-4066-8FEF-6274B5C8BD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466" y="1072863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6929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282</Words>
  <Application>Microsoft Office PowerPoint</Application>
  <PresentationFormat>Breitbild</PresentationFormat>
  <Paragraphs>43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Calibri</vt:lpstr>
      <vt:lpstr>Cambria Math</vt:lpstr>
      <vt:lpstr>Georgia</vt:lpstr>
      <vt:lpstr>Trebuchet MS</vt:lpstr>
      <vt:lpstr>Wingdings</vt:lpstr>
      <vt:lpstr>Holzart</vt:lpstr>
      <vt:lpstr>Geraden im R² Geradengleichungen - Zusammenfassung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101</cp:revision>
  <dcterms:created xsi:type="dcterms:W3CDTF">2020-04-09T06:13:57Z</dcterms:created>
  <dcterms:modified xsi:type="dcterms:W3CDTF">2022-11-04T11:00:47Z</dcterms:modified>
</cp:coreProperties>
</file>