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304" r:id="rId3"/>
    <p:sldId id="278" r:id="rId4"/>
    <p:sldId id="305" r:id="rId5"/>
    <p:sldId id="306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853F2D9B-714F-465C-8D44-938FE200F522}"/>
    <pc:docChg chg="custSel delSld modSld">
      <pc:chgData name="Tegischer Lukas" userId="f78daebb-0565-485c-bd0e-1cd035e796ff" providerId="ADAL" clId="{853F2D9B-714F-465C-8D44-938FE200F522}" dt="2022-11-04T08:11:38.679" v="5" actId="47"/>
      <pc:docMkLst>
        <pc:docMk/>
      </pc:docMkLst>
      <pc:sldChg chg="delSp mod">
        <pc:chgData name="Tegischer Lukas" userId="f78daebb-0565-485c-bd0e-1cd035e796ff" providerId="ADAL" clId="{853F2D9B-714F-465C-8D44-938FE200F522}" dt="2022-11-04T08:10:40.305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853F2D9B-714F-465C-8D44-938FE200F522}" dt="2022-11-04T08:10:40.305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853F2D9B-714F-465C-8D44-938FE200F522}" dt="2022-11-04T08:10:43.416" v="2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853F2D9B-714F-465C-8D44-938FE200F522}" dt="2022-11-04T08:10:43.416" v="2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53F2D9B-714F-465C-8D44-938FE200F522}" dt="2022-11-04T08:11:38.679" v="5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853F2D9B-714F-465C-8D44-938FE200F522}" dt="2022-11-04T08:10:42.298" v="1" actId="478"/>
        <pc:sldMkLst>
          <pc:docMk/>
          <pc:sldMk cId="608888516" sldId="304"/>
        </pc:sldMkLst>
        <pc:picChg chg="del">
          <ac:chgData name="Tegischer Lukas" userId="f78daebb-0565-485c-bd0e-1cd035e796ff" providerId="ADAL" clId="{853F2D9B-714F-465C-8D44-938FE200F522}" dt="2022-11-04T08:10:42.298" v="1" actId="478"/>
          <ac:picMkLst>
            <pc:docMk/>
            <pc:sldMk cId="608888516" sldId="30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853F2D9B-714F-465C-8D44-938FE200F522}" dt="2022-11-04T08:11:35.953" v="3" actId="478"/>
        <pc:sldMkLst>
          <pc:docMk/>
          <pc:sldMk cId="652962131" sldId="305"/>
        </pc:sldMkLst>
        <pc:picChg chg="del">
          <ac:chgData name="Tegischer Lukas" userId="f78daebb-0565-485c-bd0e-1cd035e796ff" providerId="ADAL" clId="{853F2D9B-714F-465C-8D44-938FE200F522}" dt="2022-11-04T08:11:35.953" v="3" actId="478"/>
          <ac:picMkLst>
            <pc:docMk/>
            <pc:sldMk cId="652962131" sldId="30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853F2D9B-714F-465C-8D44-938FE200F522}" dt="2022-11-04T08:11:36.999" v="4" actId="478"/>
        <pc:sldMkLst>
          <pc:docMk/>
          <pc:sldMk cId="3176624947" sldId="306"/>
        </pc:sldMkLst>
        <pc:picChg chg="del">
          <ac:chgData name="Tegischer Lukas" userId="f78daebb-0565-485c-bd0e-1cd035e796ff" providerId="ADAL" clId="{853F2D9B-714F-465C-8D44-938FE200F522}" dt="2022-11-04T08:11:36.999" v="4" actId="478"/>
          <ac:picMkLst>
            <pc:docMk/>
            <pc:sldMk cId="3176624947" sldId="306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91945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08292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30365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hyperlink" Target="http://snvbrwvobs2.snv.at/matura.wiki/index.php/Extremstellen" TargetMode="Externa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microsoft.com/office/2007/relationships/hdphoto" Target="../media/hdphoto3.wdp"/><Relationship Id="rId5" Type="http://schemas.openxmlformats.org/officeDocument/2006/relationships/image" Target="../media/image12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Funktionstypen - Überblick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Konstante Funktion (Sonderform der Linearen Funktion)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A4D9C6E4-8EA5-40A1-9CA6-4EA4CCDA29EC}"/>
              </a:ext>
            </a:extLst>
          </p:cNvPr>
          <p:cNvSpPr/>
          <p:nvPr/>
        </p:nvSpPr>
        <p:spPr>
          <a:xfrm>
            <a:off x="641862" y="1605676"/>
            <a:ext cx="6096000" cy="23627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e-AT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 einer konstanten Funktion nimmt die Funktion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für alle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Argumente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(=x-Werte) stets den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selben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Funktionswert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de-AT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Graph entspricht einer </a:t>
            </a:r>
            <a:r>
              <a:rPr lang="de-AT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Gerade OHNE Steigung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der die y-Achse auf Höhe des Parameters d schneidet. </a:t>
            </a:r>
            <a:b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Graph verläuft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parallel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zur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x-Achse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14089C8-051F-4874-BB23-7278E8ADC942}"/>
                  </a:ext>
                </a:extLst>
              </p:cNvPr>
              <p:cNvSpPr/>
              <p:nvPr/>
            </p:nvSpPr>
            <p:spPr>
              <a:xfrm>
                <a:off x="1367913" y="1073864"/>
                <a:ext cx="4643899" cy="53181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800" b="1" u="sng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Funktionsgleichung</a:t>
                </a:r>
                <a:r>
                  <a:rPr lang="de-AT" sz="28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28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8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8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8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𝑑</m:t>
                    </m:r>
                  </m:oMath>
                </a14:m>
                <a:endParaRPr lang="de-AT" sz="2400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14089C8-051F-4874-BB23-7278E8ADC9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913" y="1073864"/>
                <a:ext cx="4643899" cy="531812"/>
              </a:xfrm>
              <a:prstGeom prst="rect">
                <a:avLst/>
              </a:prstGeom>
              <a:blipFill>
                <a:blip r:embed="rId4"/>
                <a:stretch>
                  <a:fillRect l="-2231" t="-9195" b="-3218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1" name="Grafik 30">
            <a:extLst>
              <a:ext uri="{FF2B5EF4-FFF2-40B4-BE49-F238E27FC236}">
                <a16:creationId xmlns:a16="http://schemas.microsoft.com/office/drawing/2014/main" id="{34047AD0-FE66-411A-8D6F-3DCF66570700}"/>
              </a:ext>
            </a:extLst>
          </p:cNvPr>
          <p:cNvPicPr/>
          <p:nvPr/>
        </p:nvPicPr>
        <p:blipFill rotWithShape="1">
          <a:blip r:embed="rId5"/>
          <a:srcRect l="43488" b="30823"/>
          <a:stretch/>
        </p:blipFill>
        <p:spPr bwMode="auto">
          <a:xfrm>
            <a:off x="7524750" y="1008668"/>
            <a:ext cx="3515306" cy="2782484"/>
          </a:xfrm>
          <a:prstGeom prst="rect">
            <a:avLst/>
          </a:prstGeom>
          <a:ln w="12700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DE688DE8-28A8-45B3-8133-04763BD2311A}"/>
              </a:ext>
            </a:extLst>
          </p:cNvPr>
          <p:cNvPicPr/>
          <p:nvPr/>
        </p:nvPicPr>
        <p:blipFill rotWithShape="1">
          <a:blip r:embed="rId6"/>
          <a:srcRect l="43626" b="48964"/>
          <a:stretch/>
        </p:blipFill>
        <p:spPr bwMode="auto">
          <a:xfrm>
            <a:off x="7524750" y="4057648"/>
            <a:ext cx="3534357" cy="2371727"/>
          </a:xfrm>
          <a:prstGeom prst="rect">
            <a:avLst/>
          </a:prstGeom>
          <a:ln w="12700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EFCFBE6-10B9-47AD-8165-1D59AA03C78B}"/>
              </a:ext>
            </a:extLst>
          </p:cNvPr>
          <p:cNvSpPr/>
          <p:nvPr/>
        </p:nvSpPr>
        <p:spPr>
          <a:xfrm>
            <a:off x="641862" y="4867959"/>
            <a:ext cx="6096000" cy="3755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Parameter d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gibt den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Schnittpunkt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mit der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y-Achse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an.</a:t>
            </a:r>
            <a:endParaRPr lang="de-A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8885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Funktion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14089C8-051F-4874-BB23-7278E8ADC942}"/>
                  </a:ext>
                </a:extLst>
              </p:cNvPr>
              <p:cNvSpPr/>
              <p:nvPr/>
            </p:nvSpPr>
            <p:spPr>
              <a:xfrm>
                <a:off x="3360218" y="1106656"/>
                <a:ext cx="5471562" cy="53181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800" b="1" u="sng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Funktionsgleichung</a:t>
                </a:r>
                <a:r>
                  <a:rPr lang="de-AT" sz="28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28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8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8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800" b="0" i="1" smtClean="0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𝑘𝑥</m:t>
                    </m:r>
                    <m:r>
                      <a:rPr lang="de-AT" sz="2800" b="0" i="1" smtClean="0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𝑑</m:t>
                    </m:r>
                  </m:oMath>
                </a14:m>
                <a:endParaRPr lang="de-AT" sz="2400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14089C8-051F-4874-BB23-7278E8ADC9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0218" y="1106656"/>
                <a:ext cx="5471562" cy="531812"/>
              </a:xfrm>
              <a:prstGeom prst="rect">
                <a:avLst/>
              </a:prstGeom>
              <a:blipFill>
                <a:blip r:embed="rId4"/>
                <a:stretch>
                  <a:fillRect l="-1782" t="-10345" b="-3218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3" name="Grafik 32">
            <a:extLst>
              <a:ext uri="{FF2B5EF4-FFF2-40B4-BE49-F238E27FC236}">
                <a16:creationId xmlns:a16="http://schemas.microsoft.com/office/drawing/2014/main" id="{F5F7C6F6-B591-40BD-8289-C265D042A28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0000" b="5588"/>
          <a:stretch/>
        </p:blipFill>
        <p:spPr>
          <a:xfrm>
            <a:off x="1003574" y="2037881"/>
            <a:ext cx="3287069" cy="4298119"/>
          </a:xfrm>
          <a:prstGeom prst="rect">
            <a:avLst/>
          </a:prstGeom>
        </p:spPr>
      </p:pic>
      <p:pic>
        <p:nvPicPr>
          <p:cNvPr id="35" name="Grafik 34">
            <a:extLst>
              <a:ext uri="{FF2B5EF4-FFF2-40B4-BE49-F238E27FC236}">
                <a16:creationId xmlns:a16="http://schemas.microsoft.com/office/drawing/2014/main" id="{EC2AA1BF-6020-4D45-85AF-43933A83EBBC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64490" b="6068"/>
          <a:stretch/>
        </p:blipFill>
        <p:spPr>
          <a:xfrm>
            <a:off x="8657024" y="2037881"/>
            <a:ext cx="2383032" cy="4365191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4CD5B187-A6B4-4B80-A7D7-B7CDAA8183A6}"/>
              </a:ext>
            </a:extLst>
          </p:cNvPr>
          <p:cNvSpPr txBox="1"/>
          <p:nvPr/>
        </p:nvSpPr>
        <p:spPr>
          <a:xfrm>
            <a:off x="4610100" y="3009899"/>
            <a:ext cx="3829049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200" dirty="0">
                <a:latin typeface="Calibri" panose="020F0502020204030204" pitchFamily="34" charset="0"/>
                <a:cs typeface="Calibri" panose="020F0502020204030204" pitchFamily="34" charset="0"/>
              </a:rPr>
              <a:t>Graph = GERADE</a:t>
            </a:r>
          </a:p>
          <a:p>
            <a:endParaRPr lang="de-A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b="1" dirty="0" err="1">
                <a:latin typeface="Calibri" panose="020F0502020204030204" pitchFamily="34" charset="0"/>
                <a:cs typeface="Calibri" panose="020F0502020204030204" pitchFamily="34" charset="0"/>
              </a:rPr>
              <a:t>Paramter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 d: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Schnittpunkt mit </a:t>
            </a:r>
            <a:b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der y-Achse</a:t>
            </a:r>
            <a:b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de-A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b="1" dirty="0" err="1">
                <a:latin typeface="Calibri" panose="020F0502020204030204" pitchFamily="34" charset="0"/>
                <a:cs typeface="Calibri" panose="020F0502020204030204" pitchFamily="34" charset="0"/>
              </a:rPr>
              <a:t>Paramter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 k: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Steigung</a:t>
            </a:r>
          </a:p>
        </p:txBody>
      </p:sp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Funktion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14089C8-051F-4874-BB23-7278E8ADC942}"/>
                  </a:ext>
                </a:extLst>
              </p:cNvPr>
              <p:cNvSpPr/>
              <p:nvPr/>
            </p:nvSpPr>
            <p:spPr>
              <a:xfrm>
                <a:off x="2066056" y="1106656"/>
                <a:ext cx="8059899" cy="529953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800" b="1" u="sng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Funktionsgleichung</a:t>
                </a:r>
                <a:r>
                  <a:rPr lang="de-AT" sz="28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28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8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8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800" b="0" i="1" smtClean="0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de-AT" sz="2800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800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800" b="0" i="1" smtClean="0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b="0" i="1" smtClean="0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𝑏𝑥</m:t>
                    </m:r>
                    <m:r>
                      <a:rPr lang="de-AT" sz="2800" b="0" i="1" smtClean="0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b="0" i="1" smtClean="0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de-AT" sz="24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(Hauptform)</a:t>
                </a: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14089C8-051F-4874-BB23-7278E8ADC9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6056" y="1106656"/>
                <a:ext cx="8059899" cy="529953"/>
              </a:xfrm>
              <a:prstGeom prst="rect">
                <a:avLst/>
              </a:prstGeom>
              <a:blipFill>
                <a:blip r:embed="rId4"/>
                <a:stretch>
                  <a:fillRect l="-983" t="-10465" r="-681" b="-3372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E10B3FD4-5332-425F-BAD6-00E64244D0DE}"/>
                  </a:ext>
                </a:extLst>
              </p:cNvPr>
              <p:cNvSpPr/>
              <p:nvPr/>
            </p:nvSpPr>
            <p:spPr>
              <a:xfrm>
                <a:off x="480603" y="2999215"/>
                <a:ext cx="5343525" cy="20571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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 Graph einer quadratischen Funktion ist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IMMER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eine </a:t>
                </a:r>
                <a:r>
                  <a:rPr lang="de-AT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Parabel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und damit </a:t>
                </a:r>
                <a14:m>
                  <m:oMath xmlns:m="http://schemas.openxmlformats.org/officeDocument/2006/math">
                    <m:r>
                      <a:rPr lang="de-AT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∪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 oder </a:t>
                </a:r>
                <a14:m>
                  <m:oMath xmlns:m="http://schemas.openxmlformats.org/officeDocument/2006/math">
                    <m:r>
                      <a:rPr lang="de-AT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∩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-förmig.</a:t>
                </a:r>
                <a:b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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Quadratische Funktionen haben immer genau einen </a:t>
                </a:r>
                <a:r>
                  <a:rPr lang="de-AT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hlinkClick r:id="rId5" tooltip="Extremstelle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Hoch- oder Tiefpunkt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Diesen nennt man 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Scheitelpunkt (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oder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Scheitel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). </a:t>
                </a:r>
                <a:endParaRPr lang="de-AT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E10B3FD4-5332-425F-BAD6-00E64244D0D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603" y="2999215"/>
                <a:ext cx="5343525" cy="2057102"/>
              </a:xfrm>
              <a:prstGeom prst="rect">
                <a:avLst/>
              </a:prstGeom>
              <a:blipFill>
                <a:blip r:embed="rId6"/>
                <a:stretch>
                  <a:fillRect l="-799" t="-1484" b="-415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>
            <a:extLst>
              <a:ext uri="{FF2B5EF4-FFF2-40B4-BE49-F238E27FC236}">
                <a16:creationId xmlns:a16="http://schemas.microsoft.com/office/drawing/2014/main" id="{AB7CF958-869C-44F6-A40A-CB57329FA2A8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661" b="17609"/>
          <a:stretch/>
        </p:blipFill>
        <p:spPr bwMode="auto">
          <a:xfrm>
            <a:off x="6539324" y="2068513"/>
            <a:ext cx="4033203" cy="4086394"/>
          </a:xfrm>
          <a:prstGeom prst="rect">
            <a:avLst/>
          </a:prstGeom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52962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Gebrochen rationale Funktion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14089C8-051F-4874-BB23-7278E8ADC942}"/>
                  </a:ext>
                </a:extLst>
              </p:cNvPr>
              <p:cNvSpPr/>
              <p:nvPr/>
            </p:nvSpPr>
            <p:spPr>
              <a:xfrm>
                <a:off x="3802686" y="1106656"/>
                <a:ext cx="4586640" cy="709168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800" b="1" u="sng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Funktionsgleichung</a:t>
                </a:r>
                <a:r>
                  <a:rPr lang="de-AT" sz="28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28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8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8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sz="2800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800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</m:t>
                        </m:r>
                      </m:num>
                      <m:den>
                        <m:r>
                          <a:rPr lang="de-AT" sz="2800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de-AT" sz="2400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14089C8-051F-4874-BB23-7278E8ADC9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686" y="1106656"/>
                <a:ext cx="4586640" cy="709168"/>
              </a:xfrm>
              <a:prstGeom prst="rect">
                <a:avLst/>
              </a:prstGeom>
              <a:blipFill>
                <a:blip r:embed="rId4"/>
                <a:stretch>
                  <a:fillRect l="-2394" b="-1206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hteck 2">
            <a:extLst>
              <a:ext uri="{FF2B5EF4-FFF2-40B4-BE49-F238E27FC236}">
                <a16:creationId xmlns:a16="http://schemas.microsoft.com/office/drawing/2014/main" id="{E10B3FD4-5332-425F-BAD6-00E64244D0DE}"/>
              </a:ext>
            </a:extLst>
          </p:cNvPr>
          <p:cNvSpPr/>
          <p:nvPr/>
        </p:nvSpPr>
        <p:spPr>
          <a:xfrm>
            <a:off x="2374191" y="2102622"/>
            <a:ext cx="7443616" cy="40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 Graph einer gebrochen rationalen Funktion nennt man </a:t>
            </a:r>
            <a:r>
              <a:rPr lang="de-AT" sz="2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Hyperbel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de-AT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1E36A4F5-D314-4351-AEAD-89948917EA8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094" b="17075"/>
          <a:stretch/>
        </p:blipFill>
        <p:spPr bwMode="auto">
          <a:xfrm>
            <a:off x="1222692" y="2841120"/>
            <a:ext cx="3528665" cy="341743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4A4643BE-6874-460D-B017-3BFF95899A28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76" b="17015"/>
          <a:stretch/>
        </p:blipFill>
        <p:spPr bwMode="auto">
          <a:xfrm>
            <a:off x="6619863" y="2851280"/>
            <a:ext cx="3528665" cy="347540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76624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177</Words>
  <Application>Microsoft Office PowerPoint</Application>
  <PresentationFormat>Breitbild</PresentationFormat>
  <Paragraphs>26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Arial</vt:lpstr>
      <vt:lpstr>Calibri</vt:lpstr>
      <vt:lpstr>Cambria Math</vt:lpstr>
      <vt:lpstr>Georgia</vt:lpstr>
      <vt:lpstr>Trebuchet MS</vt:lpstr>
      <vt:lpstr>Wingdings</vt:lpstr>
      <vt:lpstr>Holzart</vt:lpstr>
      <vt:lpstr>Funktionstypen - Überblick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89</cp:revision>
  <dcterms:created xsi:type="dcterms:W3CDTF">2020-04-09T06:13:57Z</dcterms:created>
  <dcterms:modified xsi:type="dcterms:W3CDTF">2022-11-04T08:11:39Z</dcterms:modified>
</cp:coreProperties>
</file>