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324" r:id="rId3"/>
    <p:sldId id="360" r:id="rId4"/>
    <p:sldId id="361" r:id="rId5"/>
    <p:sldId id="362" r:id="rId6"/>
    <p:sldId id="363" r:id="rId7"/>
    <p:sldId id="364" r:id="rId8"/>
    <p:sldId id="365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000AD8D-1D94-4B50-A1C7-60805D35D82E}"/>
    <pc:docChg chg="custSel delSld modSld">
      <pc:chgData name="Tegischer Lukas" userId="f78daebb-0565-485c-bd0e-1cd035e796ff" providerId="ADAL" clId="{6000AD8D-1D94-4B50-A1C7-60805D35D82E}" dt="2022-11-03T09:53:55.342" v="11" actId="47"/>
      <pc:docMkLst>
        <pc:docMk/>
      </pc:docMkLst>
      <pc:sldChg chg="delSp modSp mod delAnim">
        <pc:chgData name="Tegischer Lukas" userId="f78daebb-0565-485c-bd0e-1cd035e796ff" providerId="ADAL" clId="{6000AD8D-1D94-4B50-A1C7-60805D35D82E}" dt="2022-11-03T09:53:43.361" v="2" actId="1076"/>
        <pc:sldMkLst>
          <pc:docMk/>
          <pc:sldMk cId="336392357" sldId="256"/>
        </pc:sldMkLst>
        <pc:spChg chg="mod">
          <ac:chgData name="Tegischer Lukas" userId="f78daebb-0565-485c-bd0e-1cd035e796ff" providerId="ADAL" clId="{6000AD8D-1D94-4B50-A1C7-60805D35D82E}" dt="2022-11-03T09:53:43.361" v="2" actId="1076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6000AD8D-1D94-4B50-A1C7-60805D35D82E}" dt="2022-11-03T09:53:41.286" v="1" actId="478"/>
          <ac:spMkLst>
            <pc:docMk/>
            <pc:sldMk cId="336392357" sldId="256"/>
            <ac:spMk id="4" creationId="{8E46FDDE-0506-463F-9745-FF9D3E2C5045}"/>
          </ac:spMkLst>
        </pc:spChg>
        <pc:picChg chg="del">
          <ac:chgData name="Tegischer Lukas" userId="f78daebb-0565-485c-bd0e-1cd035e796ff" providerId="ADAL" clId="{6000AD8D-1D94-4B50-A1C7-60805D35D82E}" dt="2022-11-03T09:53:40.02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6000AD8D-1D94-4B50-A1C7-60805D35D82E}" dt="2022-11-03T09:53:55.342" v="11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6000AD8D-1D94-4B50-A1C7-60805D35D82E}" dt="2022-11-03T09:53:45.058" v="3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6000AD8D-1D94-4B50-A1C7-60805D35D82E}" dt="2022-11-03T09:53:45.058" v="3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000AD8D-1D94-4B50-A1C7-60805D35D82E}" dt="2022-11-03T09:53:45.918" v="4" actId="478"/>
        <pc:sldMkLst>
          <pc:docMk/>
          <pc:sldMk cId="2874431439" sldId="360"/>
        </pc:sldMkLst>
        <pc:picChg chg="del">
          <ac:chgData name="Tegischer Lukas" userId="f78daebb-0565-485c-bd0e-1cd035e796ff" providerId="ADAL" clId="{6000AD8D-1D94-4B50-A1C7-60805D35D82E}" dt="2022-11-03T09:53:45.918" v="4" actId="478"/>
          <ac:picMkLst>
            <pc:docMk/>
            <pc:sldMk cId="2874431439" sldId="36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000AD8D-1D94-4B50-A1C7-60805D35D82E}" dt="2022-11-03T09:53:46.548" v="5" actId="478"/>
        <pc:sldMkLst>
          <pc:docMk/>
          <pc:sldMk cId="933458212" sldId="361"/>
        </pc:sldMkLst>
        <pc:picChg chg="del">
          <ac:chgData name="Tegischer Lukas" userId="f78daebb-0565-485c-bd0e-1cd035e796ff" providerId="ADAL" clId="{6000AD8D-1D94-4B50-A1C7-60805D35D82E}" dt="2022-11-03T09:53:46.548" v="5" actId="478"/>
          <ac:picMkLst>
            <pc:docMk/>
            <pc:sldMk cId="933458212" sldId="36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000AD8D-1D94-4B50-A1C7-60805D35D82E}" dt="2022-11-03T09:53:47.961" v="6" actId="478"/>
        <pc:sldMkLst>
          <pc:docMk/>
          <pc:sldMk cId="2149279923" sldId="362"/>
        </pc:sldMkLst>
        <pc:picChg chg="del">
          <ac:chgData name="Tegischer Lukas" userId="f78daebb-0565-485c-bd0e-1cd035e796ff" providerId="ADAL" clId="{6000AD8D-1D94-4B50-A1C7-60805D35D82E}" dt="2022-11-03T09:53:47.961" v="6" actId="478"/>
          <ac:picMkLst>
            <pc:docMk/>
            <pc:sldMk cId="2149279923" sldId="362"/>
            <ac:picMk id="14" creationId="{053D7308-DE5D-4085-8981-CCF5F27D1668}"/>
          </ac:picMkLst>
        </pc:picChg>
      </pc:sldChg>
      <pc:sldChg chg="delSp modSp mod">
        <pc:chgData name="Tegischer Lukas" userId="f78daebb-0565-485c-bd0e-1cd035e796ff" providerId="ADAL" clId="{6000AD8D-1D94-4B50-A1C7-60805D35D82E}" dt="2022-11-03T09:53:51.399" v="8" actId="478"/>
        <pc:sldMkLst>
          <pc:docMk/>
          <pc:sldMk cId="2676732128" sldId="363"/>
        </pc:sldMkLst>
        <pc:picChg chg="del mod">
          <ac:chgData name="Tegischer Lukas" userId="f78daebb-0565-485c-bd0e-1cd035e796ff" providerId="ADAL" clId="{6000AD8D-1D94-4B50-A1C7-60805D35D82E}" dt="2022-11-03T09:53:51.399" v="8" actId="478"/>
          <ac:picMkLst>
            <pc:docMk/>
            <pc:sldMk cId="2676732128" sldId="36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000AD8D-1D94-4B50-A1C7-60805D35D82E}" dt="2022-11-03T09:53:52.602" v="9" actId="478"/>
        <pc:sldMkLst>
          <pc:docMk/>
          <pc:sldMk cId="3187469779" sldId="364"/>
        </pc:sldMkLst>
        <pc:picChg chg="del">
          <ac:chgData name="Tegischer Lukas" userId="f78daebb-0565-485c-bd0e-1cd035e796ff" providerId="ADAL" clId="{6000AD8D-1D94-4B50-A1C7-60805D35D82E}" dt="2022-11-03T09:53:52.602" v="9" actId="478"/>
          <ac:picMkLst>
            <pc:docMk/>
            <pc:sldMk cId="3187469779" sldId="36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000AD8D-1D94-4B50-A1C7-60805D35D82E}" dt="2022-11-03T09:53:53.336" v="10" actId="478"/>
        <pc:sldMkLst>
          <pc:docMk/>
          <pc:sldMk cId="3292575531" sldId="365"/>
        </pc:sldMkLst>
        <pc:picChg chg="del">
          <ac:chgData name="Tegischer Lukas" userId="f78daebb-0565-485c-bd0e-1cd035e796ff" providerId="ADAL" clId="{6000AD8D-1D94-4B50-A1C7-60805D35D82E}" dt="2022-11-03T09:53:53.336" v="10" actId="478"/>
          <ac:picMkLst>
            <pc:docMk/>
            <pc:sldMk cId="3292575531" sldId="365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4588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5295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6755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3783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4764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7766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73189" y="172351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Mengenlehre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Verknüpfungen von Mengen (inkl. </a:t>
            </a:r>
            <a:r>
              <a:rPr lang="de-AT" sz="3200" b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VENN-Diagramm)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25295" y="364068"/>
            <a:ext cx="37414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1] Durchschnittsmenge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796C90C-0FCD-461E-A3D1-2D190AE0DFDA}"/>
                  </a:ext>
                </a:extLst>
              </p:cNvPr>
              <p:cNvSpPr txBox="1"/>
              <p:nvPr/>
            </p:nvSpPr>
            <p:spPr>
              <a:xfrm>
                <a:off x="4042609" y="1115089"/>
                <a:ext cx="4106780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begChr m:val="|"/>
                              <m:endChr m:val=""/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𝑢𝑛𝑑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796C90C-0FCD-461E-A3D1-2D190AE0DF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2609" y="1115089"/>
                <a:ext cx="4106780" cy="461665"/>
              </a:xfrm>
              <a:prstGeom prst="rect">
                <a:avLst/>
              </a:prstGeom>
              <a:blipFill>
                <a:blip r:embed="rId4"/>
                <a:stretch>
                  <a:fillRect t="-127632" b="-19736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>
            <a:extLst>
              <a:ext uri="{FF2B5EF4-FFF2-40B4-BE49-F238E27FC236}">
                <a16:creationId xmlns:a16="http://schemas.microsoft.com/office/drawing/2014/main" id="{B2D86F2B-3D68-4546-9548-D1879B1EF059}"/>
              </a:ext>
            </a:extLst>
          </p:cNvPr>
          <p:cNvSpPr txBox="1"/>
          <p:nvPr/>
        </p:nvSpPr>
        <p:spPr>
          <a:xfrm>
            <a:off x="2085473" y="1804555"/>
            <a:ext cx="80210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…ist die Menge aller Elemente die in A </a:t>
            </a:r>
            <a:r>
              <a:rPr lang="de-AT" sz="20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B enthalten sind.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2">
                <a:extLst>
                  <a:ext uri="{FF2B5EF4-FFF2-40B4-BE49-F238E27FC236}">
                    <a16:creationId xmlns:a16="http://schemas.microsoft.com/office/drawing/2014/main" id="{8C6DAA1A-FB5C-49C9-8851-A90E31FCCE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176644"/>
                <a:ext cx="3465094" cy="40011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457200" algn="ctr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∩ ="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𝑮𝑬𝑺𝑪𝑯𝑵𝑰𝑻𝑻𝑬𝑵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"</m:t>
                    </m:r>
                  </m:oMath>
                </a14:m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feld 2">
                <a:extLst>
                  <a:ext uri="{FF2B5EF4-FFF2-40B4-BE49-F238E27FC236}">
                    <a16:creationId xmlns:a16="http://schemas.microsoft.com/office/drawing/2014/main" id="{8C6DAA1A-FB5C-49C9-8851-A90E31FCCE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176644"/>
                <a:ext cx="3465094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Grafik 12" descr="Image result for venn diagramm vorlage">
            <a:extLst>
              <a:ext uri="{FF2B5EF4-FFF2-40B4-BE49-F238E27FC236}">
                <a16:creationId xmlns:a16="http://schemas.microsoft.com/office/drawing/2014/main" id="{34E8D0E1-491F-4FF5-81D3-83FC9D14D92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89"/>
          <a:stretch/>
        </p:blipFill>
        <p:spPr bwMode="auto">
          <a:xfrm>
            <a:off x="613085" y="2831393"/>
            <a:ext cx="5482914" cy="34192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145F5392-8152-46D6-994D-33425D6506F3}"/>
                  </a:ext>
                </a:extLst>
              </p:cNvPr>
              <p:cNvSpPr txBox="1"/>
              <p:nvPr/>
            </p:nvSpPr>
            <p:spPr>
              <a:xfrm>
                <a:off x="6400801" y="2891551"/>
                <a:ext cx="6096000" cy="6771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b="1" cap="small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Beispiel: </a:t>
                </a:r>
                <a:endParaRPr lang="de-AT" sz="2000" b="0" i="1" cap="small" spc="25" dirty="0">
                  <a:solidFill>
                    <a:schemeClr val="tx1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b="0" i="1" cap="small" spc="25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de-AT" sz="1800" b="0" i="1" cap="small" spc="25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1800" i="1" cap="small" spc="25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1800" b="0" i="1" cap="small" spc="25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1;2;3;4</m:t>
                          </m:r>
                        </m:e>
                      </m:d>
                      <m:r>
                        <a:rPr lang="de-AT" sz="1800" b="0" i="1" cap="small" spc="25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;</m:t>
                      </m:r>
                      <m:r>
                        <a:rPr lang="de-AT" sz="1800" b="0" i="1" cap="small" spc="25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de-AT" sz="1800" b="0" i="1" cap="small" spc="25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={4;5;6}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145F5392-8152-46D6-994D-33425D650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1" y="2891551"/>
                <a:ext cx="6096000" cy="677108"/>
              </a:xfrm>
              <a:prstGeom prst="rect">
                <a:avLst/>
              </a:prstGeom>
              <a:blipFill>
                <a:blip r:embed="rId7"/>
                <a:stretch>
                  <a:fillRect t="-4505" b="-900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348886" y="345702"/>
            <a:ext cx="3494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2] Vereinigungsmenge</a:t>
            </a:r>
          </a:p>
        </p:txBody>
      </p:sp>
      <p:pic>
        <p:nvPicPr>
          <p:cNvPr id="13" name="Grafik 12" descr="Image result for venn diagramm vorlage">
            <a:extLst>
              <a:ext uri="{FF2B5EF4-FFF2-40B4-BE49-F238E27FC236}">
                <a16:creationId xmlns:a16="http://schemas.microsoft.com/office/drawing/2014/main" id="{34E8D0E1-491F-4FF5-81D3-83FC9D14D92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89"/>
          <a:stretch/>
        </p:blipFill>
        <p:spPr bwMode="auto">
          <a:xfrm>
            <a:off x="613086" y="2821868"/>
            <a:ext cx="5482914" cy="34192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145F5392-8152-46D6-994D-33425D6506F3}"/>
                  </a:ext>
                </a:extLst>
              </p:cNvPr>
              <p:cNvSpPr txBox="1"/>
              <p:nvPr/>
            </p:nvSpPr>
            <p:spPr>
              <a:xfrm>
                <a:off x="6400801" y="2891551"/>
                <a:ext cx="6096000" cy="6771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b="1" cap="small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Beispiel: </a:t>
                </a:r>
                <a:endParaRPr lang="de-AT" sz="2000" b="0" i="1" cap="small" spc="25" dirty="0">
                  <a:solidFill>
                    <a:schemeClr val="tx1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b="0" i="1" cap="small" spc="25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de-AT" sz="1800" b="0" i="1" cap="small" spc="25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1800" i="1" cap="small" spc="25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1800" b="0" i="1" cap="small" spc="25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1;2;3;4</m:t>
                          </m:r>
                        </m:e>
                      </m:d>
                      <m:r>
                        <a:rPr lang="de-AT" sz="1800" b="0" i="1" cap="small" spc="25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;</m:t>
                      </m:r>
                      <m:r>
                        <a:rPr lang="de-AT" sz="1800" b="0" i="1" cap="small" spc="25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de-AT" sz="1800" b="0" i="1" cap="small" spc="25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={4;5;6}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145F5392-8152-46D6-994D-33425D650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1" y="2891551"/>
                <a:ext cx="6096000" cy="677108"/>
              </a:xfrm>
              <a:prstGeom prst="rect">
                <a:avLst/>
              </a:prstGeom>
              <a:blipFill>
                <a:blip r:embed="rId5"/>
                <a:stretch>
                  <a:fillRect t="-4505" b="-900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8A19F4D-49FC-48D7-8C6C-0732445C2A82}"/>
                  </a:ext>
                </a:extLst>
              </p:cNvPr>
              <p:cNvSpPr txBox="1"/>
              <p:nvPr/>
            </p:nvSpPr>
            <p:spPr>
              <a:xfrm>
                <a:off x="4008520" y="1096723"/>
                <a:ext cx="4174958" cy="45908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𝑜𝑑𝑒𝑟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8A19F4D-49FC-48D7-8C6C-0732445C2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8520" y="1096723"/>
                <a:ext cx="4174958" cy="45908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feld 15">
            <a:extLst>
              <a:ext uri="{FF2B5EF4-FFF2-40B4-BE49-F238E27FC236}">
                <a16:creationId xmlns:a16="http://schemas.microsoft.com/office/drawing/2014/main" id="{88EB1E17-24DA-451D-9DC2-445E52B2BE55}"/>
              </a:ext>
            </a:extLst>
          </p:cNvPr>
          <p:cNvSpPr txBox="1"/>
          <p:nvPr/>
        </p:nvSpPr>
        <p:spPr>
          <a:xfrm>
            <a:off x="1986211" y="1783609"/>
            <a:ext cx="82195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…ist die Menge aller Elemente die in A </a:t>
            </a:r>
            <a:r>
              <a:rPr lang="de-AT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oder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B liegen (oder in beiden!). 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8F60F741-584F-48E3-9836-A048345F7C6A}"/>
                  </a:ext>
                </a:extLst>
              </p:cNvPr>
              <p:cNvSpPr txBox="1"/>
              <p:nvPr/>
            </p:nvSpPr>
            <p:spPr>
              <a:xfrm>
                <a:off x="-1528010" y="766603"/>
                <a:ext cx="62484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 ="</m:t>
                      </m:r>
                      <m:r>
                        <a:rPr lang="de-AT" sz="2000" b="1" i="1">
                          <a:latin typeface="Cambria Math" panose="02040503050406030204" pitchFamily="18" charset="0"/>
                        </a:rPr>
                        <m:t>𝑽𝑬𝑹𝑬𝑰𝑵𝑰𝑮𝑻</m:t>
                      </m:r>
                      <m:r>
                        <a:rPr lang="de-AT" sz="2000" b="0" i="0">
                          <a:latin typeface="Cambria Math" panose="02040503050406030204" pitchFamily="18" charset="0"/>
                        </a:rPr>
                        <m:t>"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8F60F741-584F-48E3-9836-A048345F7C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28010" y="766603"/>
                <a:ext cx="6248400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443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628160" y="302475"/>
            <a:ext cx="29356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3] Differenzmenge</a:t>
            </a:r>
          </a:p>
        </p:txBody>
      </p:sp>
      <p:pic>
        <p:nvPicPr>
          <p:cNvPr id="13" name="Grafik 12" descr="Image result for venn diagramm vorlage">
            <a:extLst>
              <a:ext uri="{FF2B5EF4-FFF2-40B4-BE49-F238E27FC236}">
                <a16:creationId xmlns:a16="http://schemas.microsoft.com/office/drawing/2014/main" id="{34E8D0E1-491F-4FF5-81D3-83FC9D14D92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89"/>
          <a:stretch/>
        </p:blipFill>
        <p:spPr bwMode="auto">
          <a:xfrm>
            <a:off x="613085" y="2831393"/>
            <a:ext cx="5482914" cy="34192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145F5392-8152-46D6-994D-33425D6506F3}"/>
                  </a:ext>
                </a:extLst>
              </p:cNvPr>
              <p:cNvSpPr txBox="1"/>
              <p:nvPr/>
            </p:nvSpPr>
            <p:spPr>
              <a:xfrm>
                <a:off x="6400801" y="2891551"/>
                <a:ext cx="6096000" cy="6771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b="1" cap="small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Beispiel: </a:t>
                </a:r>
                <a:endParaRPr lang="de-AT" sz="2000" b="0" i="1" cap="small" spc="25" dirty="0">
                  <a:solidFill>
                    <a:schemeClr val="tx1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b="0" i="1" cap="small" spc="25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de-AT" sz="1800" b="0" i="1" cap="small" spc="25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1800" i="1" cap="small" spc="25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1800" b="0" i="1" cap="small" spc="25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1;2;3;4</m:t>
                          </m:r>
                        </m:e>
                      </m:d>
                      <m:r>
                        <a:rPr lang="de-AT" sz="1800" b="0" i="1" cap="small" spc="25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;</m:t>
                      </m:r>
                      <m:r>
                        <a:rPr lang="de-AT" sz="1800" b="0" i="1" cap="small" spc="25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de-AT" sz="1800" b="0" i="1" cap="small" spc="25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={4;5;6}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145F5392-8152-46D6-994D-33425D650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1" y="2891551"/>
                <a:ext cx="6096000" cy="677108"/>
              </a:xfrm>
              <a:prstGeom prst="rect">
                <a:avLst/>
              </a:prstGeom>
              <a:blipFill>
                <a:blip r:embed="rId5"/>
                <a:stretch>
                  <a:fillRect t="-4505" b="-900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9B6C00A2-C3DD-4886-A0CC-F4D39B4721E1}"/>
                  </a:ext>
                </a:extLst>
              </p:cNvPr>
              <p:cNvSpPr txBox="1"/>
              <p:nvPr/>
            </p:nvSpPr>
            <p:spPr>
              <a:xfrm>
                <a:off x="4054089" y="998107"/>
                <a:ext cx="4089278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∖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begChr m:val="|"/>
                              <m:endChr m:val=""/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𝑢𝑛𝑑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∉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9B6C00A2-C3DD-4886-A0CC-F4D39B4721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089" y="998107"/>
                <a:ext cx="4089278" cy="461665"/>
              </a:xfrm>
              <a:prstGeom prst="rect">
                <a:avLst/>
              </a:prstGeom>
              <a:blipFill>
                <a:blip r:embed="rId6"/>
                <a:stretch>
                  <a:fillRect t="-129333" b="-201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>
            <a:extLst>
              <a:ext uri="{FF2B5EF4-FFF2-40B4-BE49-F238E27FC236}">
                <a16:creationId xmlns:a16="http://schemas.microsoft.com/office/drawing/2014/main" id="{C211D263-641C-42E7-AD6C-B26B1BE00C75}"/>
              </a:ext>
            </a:extLst>
          </p:cNvPr>
          <p:cNvSpPr txBox="1"/>
          <p:nvPr/>
        </p:nvSpPr>
        <p:spPr>
          <a:xfrm>
            <a:off x="2065418" y="1771815"/>
            <a:ext cx="8061158" cy="4255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…ist die Menge aller Elemente die </a:t>
            </a:r>
            <a:r>
              <a:rPr lang="de-AT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liegen, </a:t>
            </a:r>
            <a:r>
              <a:rPr lang="de-AT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aber nicht in B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liegen.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12362EED-13B5-472C-B285-C8155E3BAC3E}"/>
                  </a:ext>
                </a:extLst>
              </p:cNvPr>
              <p:cNvSpPr txBox="1"/>
              <p:nvPr/>
            </p:nvSpPr>
            <p:spPr>
              <a:xfrm>
                <a:off x="-1399674" y="1015629"/>
                <a:ext cx="62484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latin typeface="Cambria Math" panose="02040503050406030204" pitchFamily="18" charset="0"/>
                        </a:rPr>
                        <m:t>\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 ="</m:t>
                      </m:r>
                      <m:r>
                        <a:rPr lang="de-AT" sz="2000" b="1" i="1">
                          <a:latin typeface="Cambria Math" panose="02040503050406030204" pitchFamily="18" charset="0"/>
                        </a:rPr>
                        <m:t>𝑶𝑯𝑵𝑬</m:t>
                      </m:r>
                      <m:r>
                        <a:rPr lang="de-AT" sz="2000" b="1" i="1" smtClean="0">
                          <a:latin typeface="Cambria Math" panose="02040503050406030204" pitchFamily="18" charset="0"/>
                        </a:rPr>
                        <m:t>"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12362EED-13B5-472C-B285-C8155E3BAC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99674" y="1015629"/>
                <a:ext cx="6248400" cy="400110"/>
              </a:xfrm>
              <a:prstGeom prst="rect">
                <a:avLst/>
              </a:prstGeom>
              <a:blipFill>
                <a:blip r:embed="rId7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345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2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4AE4380C-F547-4DC8-B755-6641B833CBC5}"/>
                  </a:ext>
                </a:extLst>
              </p:cNvPr>
              <p:cNvSpPr txBox="1"/>
              <p:nvPr/>
            </p:nvSpPr>
            <p:spPr>
              <a:xfrm>
                <a:off x="529390" y="353801"/>
                <a:ext cx="9785684" cy="7355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20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Gegeben sind die Mengen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1;</m:t>
                        </m:r>
                        <m:r>
                          <a:rPr lang="de-AT" sz="20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de-AT" sz="20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;9</m:t>
                        </m:r>
                      </m:e>
                    </m:d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ℕ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| 1≤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&lt;6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 </m:t>
                    </m:r>
                  </m:oMath>
                </a14:m>
                <a:br>
                  <a:rPr lang="de-AT" sz="2000" i="1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1;9;11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ℤ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|−3&lt;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≤4</m:t>
                        </m:r>
                      </m:e>
                    </m:d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4AE4380C-F547-4DC8-B755-6641B833C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390" y="353801"/>
                <a:ext cx="9785684" cy="735586"/>
              </a:xfrm>
              <a:prstGeom prst="rect">
                <a:avLst/>
              </a:prstGeom>
              <a:blipFill>
                <a:blip r:embed="rId4"/>
                <a:stretch>
                  <a:fillRect l="-685" t="-3306" b="-1405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B5872482-8326-4A3A-8F31-22BBDD9B0B05}"/>
                  </a:ext>
                </a:extLst>
              </p:cNvPr>
              <p:cNvSpPr txBox="1"/>
              <p:nvPr/>
            </p:nvSpPr>
            <p:spPr>
              <a:xfrm>
                <a:off x="-1892968" y="2831249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B5872482-8326-4A3A-8F31-22BBDD9B0B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92968" y="2831249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EC7784B3-E3AD-43A4-A734-F09D9A6BC5B1}"/>
                  </a:ext>
                </a:extLst>
              </p:cNvPr>
              <p:cNvSpPr txBox="1"/>
              <p:nvPr/>
            </p:nvSpPr>
            <p:spPr>
              <a:xfrm>
                <a:off x="3156285" y="2831248"/>
                <a:ext cx="704248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EC7784B3-E3AD-43A4-A734-F09D9A6BC5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6285" y="2831248"/>
                <a:ext cx="7042484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9482D3D1-BE73-4677-A3F6-41AA4C02E9FB}"/>
                  </a:ext>
                </a:extLst>
              </p:cNvPr>
              <p:cNvSpPr txBox="1"/>
              <p:nvPr/>
            </p:nvSpPr>
            <p:spPr>
              <a:xfrm>
                <a:off x="-2366210" y="4803941"/>
                <a:ext cx="704248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 \ 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9482D3D1-BE73-4677-A3F6-41AA4C02E9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366210" y="4803941"/>
                <a:ext cx="7042484" cy="461665"/>
              </a:xfrm>
              <a:prstGeom prst="rect">
                <a:avLst/>
              </a:prstGeom>
              <a:blipFill>
                <a:blip r:embed="rId7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F4200498-0E71-4FFC-8768-B786E9C3E70C}"/>
                  </a:ext>
                </a:extLst>
              </p:cNvPr>
              <p:cNvSpPr txBox="1"/>
              <p:nvPr/>
            </p:nvSpPr>
            <p:spPr>
              <a:xfrm>
                <a:off x="3039980" y="4850107"/>
                <a:ext cx="727509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F4200498-0E71-4FFC-8768-B786E9C3E7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9980" y="4850107"/>
                <a:ext cx="7275094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9279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4AE4380C-F547-4DC8-B755-6641B833CBC5}"/>
                  </a:ext>
                </a:extLst>
              </p:cNvPr>
              <p:cNvSpPr txBox="1"/>
              <p:nvPr/>
            </p:nvSpPr>
            <p:spPr>
              <a:xfrm>
                <a:off x="529390" y="353801"/>
                <a:ext cx="9785684" cy="7355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20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Gegeben sind die Mengen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1;</m:t>
                        </m:r>
                        <m:r>
                          <a:rPr lang="de-AT" sz="20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de-AT" sz="20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;9</m:t>
                        </m:r>
                      </m:e>
                    </m:d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ℕ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| 1≤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&lt;6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 </m:t>
                    </m:r>
                  </m:oMath>
                </a14:m>
                <a:br>
                  <a:rPr lang="de-AT" sz="2000" i="1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1;9;11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ℤ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|−3&lt;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≤4</m:t>
                        </m:r>
                      </m:e>
                    </m:d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4AE4380C-F547-4DC8-B755-6641B833C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390" y="353801"/>
                <a:ext cx="9785684" cy="735586"/>
              </a:xfrm>
              <a:prstGeom prst="rect">
                <a:avLst/>
              </a:prstGeom>
              <a:blipFill>
                <a:blip r:embed="rId4"/>
                <a:stretch>
                  <a:fillRect l="-685" t="-3306" b="-1405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0429AC1-D3DD-418C-8D4D-580DFEFAC807}"/>
                  </a:ext>
                </a:extLst>
              </p:cNvPr>
              <p:cNvSpPr txBox="1"/>
              <p:nvPr/>
            </p:nvSpPr>
            <p:spPr>
              <a:xfrm>
                <a:off x="-1331496" y="1948933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∩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∩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∩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0429AC1-D3DD-418C-8D4D-580DFEFAC8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31496" y="1948933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BC8BE29F-8940-4613-86C5-47C5E917B891}"/>
                  </a:ext>
                </a:extLst>
              </p:cNvPr>
              <p:cNvSpPr txBox="1"/>
              <p:nvPr/>
            </p:nvSpPr>
            <p:spPr>
              <a:xfrm>
                <a:off x="-1800726" y="4216570"/>
                <a:ext cx="676174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 \ 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∪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BC8BE29F-8940-4613-86C5-47C5E917B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00726" y="4216570"/>
                <a:ext cx="6761746" cy="461665"/>
              </a:xfrm>
              <a:prstGeom prst="rect">
                <a:avLst/>
              </a:prstGeom>
              <a:blipFill>
                <a:blip r:embed="rId6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673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813D155C-F385-45FC-88EF-FA01D1278FA2}"/>
              </a:ext>
            </a:extLst>
          </p:cNvPr>
          <p:cNvSpPr txBox="1"/>
          <p:nvPr/>
        </p:nvSpPr>
        <p:spPr>
          <a:xfrm>
            <a:off x="449178" y="432419"/>
            <a:ext cx="10234863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Stelle folgende Mengenverknüpfungen durch Anmalen der entsprechenden Fläche im Venn-Diagramm dar.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91E64A1-5345-4B16-92E5-8672E89814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2850" y="1590675"/>
            <a:ext cx="4686300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46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813D155C-F385-45FC-88EF-FA01D1278FA2}"/>
              </a:ext>
            </a:extLst>
          </p:cNvPr>
          <p:cNvSpPr txBox="1"/>
          <p:nvPr/>
        </p:nvSpPr>
        <p:spPr>
          <a:xfrm>
            <a:off x="449178" y="432419"/>
            <a:ext cx="10234863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Stelle folgende Mengenverknüpfungen durch Anmalen der entsprechenden Fläche im Venn-Diagramm dar.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C795EDE-8521-4BAA-9EFA-383D4ACC69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5225" y="1200150"/>
            <a:ext cx="4781550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57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233</Words>
  <Application>Microsoft Office PowerPoint</Application>
  <PresentationFormat>Breitbild</PresentationFormat>
  <Paragraphs>30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Calibri</vt:lpstr>
      <vt:lpstr>Cambria Math</vt:lpstr>
      <vt:lpstr>Georgia</vt:lpstr>
      <vt:lpstr>Trebuchet MS</vt:lpstr>
      <vt:lpstr>Wingdings</vt:lpstr>
      <vt:lpstr>Holzart</vt:lpstr>
      <vt:lpstr>Mengenlehre Verknüpfungen von Mengen (inkl. VENN-Diagramm)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114</cp:revision>
  <dcterms:created xsi:type="dcterms:W3CDTF">2020-04-09T06:13:57Z</dcterms:created>
  <dcterms:modified xsi:type="dcterms:W3CDTF">2022-11-03T09:53:56Z</dcterms:modified>
</cp:coreProperties>
</file>