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4" r:id="rId3"/>
    <p:sldId id="341" r:id="rId4"/>
    <p:sldId id="343" r:id="rId5"/>
    <p:sldId id="342" r:id="rId6"/>
    <p:sldId id="344" r:id="rId7"/>
    <p:sldId id="345" r:id="rId8"/>
    <p:sldId id="346" r:id="rId9"/>
    <p:sldId id="347" r:id="rId10"/>
    <p:sldId id="348" r:id="rId11"/>
    <p:sldId id="34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8F30ACF-4122-44FE-9ACB-5BA36A6BF0FE}"/>
    <pc:docChg chg="custSel delSld modSld">
      <pc:chgData name="Tegischer Lukas" userId="f78daebb-0565-485c-bd0e-1cd035e796ff" providerId="ADAL" clId="{48F30ACF-4122-44FE-9ACB-5BA36A6BF0FE}" dt="2022-11-04T11:18:03.084" v="9" actId="47"/>
      <pc:docMkLst>
        <pc:docMk/>
      </pc:docMkLst>
      <pc:sldChg chg="delSp mod delAnim">
        <pc:chgData name="Tegischer Lukas" userId="f78daebb-0565-485c-bd0e-1cd035e796ff" providerId="ADAL" clId="{48F30ACF-4122-44FE-9ACB-5BA36A6BF0FE}" dt="2022-11-04T11:17:55.23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8F30ACF-4122-44FE-9ACB-5BA36A6BF0FE}" dt="2022-11-04T11:17:55.23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8F30ACF-4122-44FE-9ACB-5BA36A6BF0FE}" dt="2022-11-04T11:17:54.60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8F30ACF-4122-44FE-9ACB-5BA36A6BF0FE}" dt="2022-11-04T11:18:03.08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8F30ACF-4122-44FE-9ACB-5BA36A6BF0FE}" dt="2022-11-04T11:17:56.216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48F30ACF-4122-44FE-9ACB-5BA36A6BF0FE}" dt="2022-11-04T11:17:56.216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6.810" v="3" actId="478"/>
        <pc:sldMkLst>
          <pc:docMk/>
          <pc:sldMk cId="3879992012" sldId="341"/>
        </pc:sldMkLst>
        <pc:picChg chg="del">
          <ac:chgData name="Tegischer Lukas" userId="f78daebb-0565-485c-bd0e-1cd035e796ff" providerId="ADAL" clId="{48F30ACF-4122-44FE-9ACB-5BA36A6BF0FE}" dt="2022-11-04T11:17:56.810" v="3" actId="478"/>
          <ac:picMkLst>
            <pc:docMk/>
            <pc:sldMk cId="3879992012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7.876" v="5" actId="478"/>
        <pc:sldMkLst>
          <pc:docMk/>
          <pc:sldMk cId="2847839101" sldId="342"/>
        </pc:sldMkLst>
        <pc:picChg chg="del">
          <ac:chgData name="Tegischer Lukas" userId="f78daebb-0565-485c-bd0e-1cd035e796ff" providerId="ADAL" clId="{48F30ACF-4122-44FE-9ACB-5BA36A6BF0FE}" dt="2022-11-04T11:17:57.876" v="5" actId="478"/>
          <ac:picMkLst>
            <pc:docMk/>
            <pc:sldMk cId="2847839101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7.343" v="4" actId="478"/>
        <pc:sldMkLst>
          <pc:docMk/>
          <pc:sldMk cId="3011877641" sldId="343"/>
        </pc:sldMkLst>
        <pc:picChg chg="del">
          <ac:chgData name="Tegischer Lukas" userId="f78daebb-0565-485c-bd0e-1cd035e796ff" providerId="ADAL" clId="{48F30ACF-4122-44FE-9ACB-5BA36A6BF0FE}" dt="2022-11-04T11:17:57.343" v="4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8.369" v="6" actId="478"/>
        <pc:sldMkLst>
          <pc:docMk/>
          <pc:sldMk cId="1294659778" sldId="344"/>
        </pc:sldMkLst>
        <pc:picChg chg="del">
          <ac:chgData name="Tegischer Lukas" userId="f78daebb-0565-485c-bd0e-1cd035e796ff" providerId="ADAL" clId="{48F30ACF-4122-44FE-9ACB-5BA36A6BF0FE}" dt="2022-11-04T11:17:58.369" v="6" actId="478"/>
          <ac:picMkLst>
            <pc:docMk/>
            <pc:sldMk cId="1294659778" sldId="34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8.931" v="7" actId="478"/>
        <pc:sldMkLst>
          <pc:docMk/>
          <pc:sldMk cId="263694308" sldId="345"/>
        </pc:sldMkLst>
        <pc:picChg chg="del">
          <ac:chgData name="Tegischer Lukas" userId="f78daebb-0565-485c-bd0e-1cd035e796ff" providerId="ADAL" clId="{48F30ACF-4122-44FE-9ACB-5BA36A6BF0FE}" dt="2022-11-04T11:17:58.931" v="7" actId="478"/>
          <ac:picMkLst>
            <pc:docMk/>
            <pc:sldMk cId="263694308" sldId="3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8F30ACF-4122-44FE-9ACB-5BA36A6BF0FE}" dt="2022-11-04T11:17:59.477" v="8" actId="478"/>
        <pc:sldMkLst>
          <pc:docMk/>
          <pc:sldMk cId="3750348247" sldId="346"/>
        </pc:sldMkLst>
        <pc:picChg chg="del">
          <ac:chgData name="Tegischer Lukas" userId="f78daebb-0565-485c-bd0e-1cd035e796ff" providerId="ADAL" clId="{48F30ACF-4122-44FE-9ACB-5BA36A6BF0FE}" dt="2022-11-04T11:17:59.477" v="8" actId="478"/>
          <ac:picMkLst>
            <pc:docMk/>
            <pc:sldMk cId="3750348247" sldId="34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EAECE0FE-B363-4884-B1CD-1627BCE4374F}"/>
    <pc:docChg chg="modSld">
      <pc:chgData name="Tegischer Lukas" userId="f78daebb-0565-485c-bd0e-1cd035e796ff" providerId="ADAL" clId="{EAECE0FE-B363-4884-B1CD-1627BCE4374F}" dt="2022-04-18T20:25:32.089" v="11" actId="20577"/>
      <pc:docMkLst>
        <pc:docMk/>
      </pc:docMkLst>
      <pc:sldChg chg="modAnim">
        <pc:chgData name="Tegischer Lukas" userId="f78daebb-0565-485c-bd0e-1cd035e796ff" providerId="ADAL" clId="{EAECE0FE-B363-4884-B1CD-1627BCE4374F}" dt="2022-04-18T20:01:40.703" v="0"/>
        <pc:sldMkLst>
          <pc:docMk/>
          <pc:sldMk cId="2738696002" sldId="324"/>
        </pc:sldMkLst>
      </pc:sldChg>
      <pc:sldChg chg="modAnim">
        <pc:chgData name="Tegischer Lukas" userId="f78daebb-0565-485c-bd0e-1cd035e796ff" providerId="ADAL" clId="{EAECE0FE-B363-4884-B1CD-1627BCE4374F}" dt="2022-04-18T20:02:11.230" v="5"/>
        <pc:sldMkLst>
          <pc:docMk/>
          <pc:sldMk cId="3879992012" sldId="341"/>
        </pc:sldMkLst>
      </pc:sldChg>
      <pc:sldChg chg="modSp mod">
        <pc:chgData name="Tegischer Lukas" userId="f78daebb-0565-485c-bd0e-1cd035e796ff" providerId="ADAL" clId="{EAECE0FE-B363-4884-B1CD-1627BCE4374F}" dt="2022-04-18T20:02:47.998" v="6" actId="20577"/>
        <pc:sldMkLst>
          <pc:docMk/>
          <pc:sldMk cId="3011877641" sldId="343"/>
        </pc:sldMkLst>
        <pc:spChg chg="mod">
          <ac:chgData name="Tegischer Lukas" userId="f78daebb-0565-485c-bd0e-1cd035e796ff" providerId="ADAL" clId="{EAECE0FE-B363-4884-B1CD-1627BCE4374F}" dt="2022-04-18T20:02:47.998" v="6" actId="20577"/>
          <ac:spMkLst>
            <pc:docMk/>
            <pc:sldMk cId="3011877641" sldId="343"/>
            <ac:spMk id="10" creationId="{B666F62C-49F9-4901-8D94-7C29693FA575}"/>
          </ac:spMkLst>
        </pc:spChg>
      </pc:sldChg>
      <pc:sldChg chg="modSp mod">
        <pc:chgData name="Tegischer Lukas" userId="f78daebb-0565-485c-bd0e-1cd035e796ff" providerId="ADAL" clId="{EAECE0FE-B363-4884-B1CD-1627BCE4374F}" dt="2022-04-18T20:25:32.089" v="11" actId="20577"/>
        <pc:sldMkLst>
          <pc:docMk/>
          <pc:sldMk cId="1294659778" sldId="344"/>
        </pc:sldMkLst>
        <pc:graphicFrameChg chg="modGraphic">
          <ac:chgData name="Tegischer Lukas" userId="f78daebb-0565-485c-bd0e-1cd035e796ff" providerId="ADAL" clId="{EAECE0FE-B363-4884-B1CD-1627BCE4374F}" dt="2022-04-18T20:25:32.089" v="11" actId="20577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AECE0FE-B363-4884-B1CD-1627BCE4374F}" dt="2022-04-18T20:24:58.640" v="7" actId="20577"/>
        <pc:sldMkLst>
          <pc:docMk/>
          <pc:sldMk cId="263694308" sldId="345"/>
        </pc:sldMkLst>
        <pc:graphicFrameChg chg="modGraphic">
          <ac:chgData name="Tegischer Lukas" userId="f78daebb-0565-485c-bd0e-1cd035e796ff" providerId="ADAL" clId="{EAECE0FE-B363-4884-B1CD-1627BCE4374F}" dt="2022-04-18T20:24:58.640" v="7" actId="20577"/>
          <ac:graphicFrameMkLst>
            <pc:docMk/>
            <pc:sldMk cId="263694308" sldId="345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AECE0FE-B363-4884-B1CD-1627BCE4374F}" dt="2022-04-18T20:25:01.359" v="8" actId="20577"/>
        <pc:sldMkLst>
          <pc:docMk/>
          <pc:sldMk cId="3750348247" sldId="346"/>
        </pc:sldMkLst>
        <pc:graphicFrameChg chg="modGraphic">
          <ac:chgData name="Tegischer Lukas" userId="f78daebb-0565-485c-bd0e-1cd035e796ff" providerId="ADAL" clId="{EAECE0FE-B363-4884-B1CD-1627BCE4374F}" dt="2022-04-18T20:25:01.359" v="8" actId="20577"/>
          <ac:graphicFrameMkLst>
            <pc:docMk/>
            <pc:sldMk cId="3750348247" sldId="346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AECE0FE-B363-4884-B1CD-1627BCE4374F}" dt="2022-04-18T20:25:04.009" v="9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AECE0FE-B363-4884-B1CD-1627BCE4374F}" dt="2022-04-18T20:25:04.009" v="9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AECE0FE-B363-4884-B1CD-1627BCE4374F}" dt="2022-04-18T20:25:06.349" v="10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AECE0FE-B363-4884-B1CD-1627BCE4374F}" dt="2022-04-18T20:25:06.349" v="10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860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98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77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29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223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139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625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44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Stängel-Blatt-Diagramm &amp; Histogramm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299" y="379419"/>
            <a:ext cx="732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Darstellung der Fläche als prozentuelle Häufigkeit</a:t>
            </a:r>
            <a:endParaRPr lang="de-AT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73C3B51-1EE1-4CD5-829E-64672AEC6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14694"/>
              </p:ext>
            </p:extLst>
          </p:nvPr>
        </p:nvGraphicFramePr>
        <p:xfrm>
          <a:off x="621028" y="922945"/>
          <a:ext cx="4751071" cy="22965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6372">
                  <a:extLst>
                    <a:ext uri="{9D8B030D-6E8A-4147-A177-3AD203B41FA5}">
                      <a16:colId xmlns:a16="http://schemas.microsoft.com/office/drawing/2014/main" val="279527469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774686886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66966076"/>
                    </a:ext>
                  </a:extLst>
                </a:gridCol>
              </a:tblGrid>
              <a:tr h="68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Zeitdauer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Absolute HF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Prozentuelle HF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929740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[5;20)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8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3326365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[20;30)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417365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[30;45)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4871599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[45;80)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4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5354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/>
              <p:nvPr/>
            </p:nvSpPr>
            <p:spPr>
              <a:xfrm>
                <a:off x="6715125" y="311999"/>
                <a:ext cx="5343523" cy="677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𝑅𝑒𝑐h𝑡𝑒𝑐𝑘𝑠h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𝑃𝑟𝑜𝑧𝑒𝑛𝑡𝑢𝑒𝑙𝑙𝑒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𝑢𝑓𝑖𝑔𝑘𝑒𝑖𝑡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𝑅𝑒𝑐h𝑡𝑒𝑐𝑘𝑠𝑏𝑟𝑒𝑖𝑡𝑒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5" y="311999"/>
                <a:ext cx="5343523" cy="6776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A4704FA1-B9DD-4AE6-9C48-B0B124870F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3" b="49648"/>
          <a:stretch/>
        </p:blipFill>
        <p:spPr bwMode="auto">
          <a:xfrm>
            <a:off x="2869882" y="3495675"/>
            <a:ext cx="7690485" cy="31930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462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D8804BBF-A28A-403C-A366-509AAA6728E5}"/>
              </a:ext>
            </a:extLst>
          </p:cNvPr>
          <p:cNvSpPr txBox="1"/>
          <p:nvPr/>
        </p:nvSpPr>
        <p:spPr>
          <a:xfrm>
            <a:off x="3048000" y="1279074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Vergleich: Stängel-Blatt-Diagramm &amp; Histogramm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Tabelle 24">
            <a:extLst>
              <a:ext uri="{FF2B5EF4-FFF2-40B4-BE49-F238E27FC236}">
                <a16:creationId xmlns:a16="http://schemas.microsoft.com/office/drawing/2014/main" id="{A1C786E5-7329-4BBB-B79C-89E5F7C70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0579"/>
              </p:ext>
            </p:extLst>
          </p:nvPr>
        </p:nvGraphicFramePr>
        <p:xfrm>
          <a:off x="1217337" y="2405271"/>
          <a:ext cx="9757326" cy="3173655"/>
        </p:xfrm>
        <a:graphic>
          <a:graphicData uri="http://schemas.openxmlformats.org/drawingml/2006/table">
            <a:tbl>
              <a:tblPr firstRow="1" firstCol="1" bandRow="1"/>
              <a:tblGrid>
                <a:gridCol w="1517228">
                  <a:extLst>
                    <a:ext uri="{9D8B030D-6E8A-4147-A177-3AD203B41FA5}">
                      <a16:colId xmlns:a16="http://schemas.microsoft.com/office/drawing/2014/main" val="3845897915"/>
                    </a:ext>
                  </a:extLst>
                </a:gridCol>
                <a:gridCol w="2808807">
                  <a:extLst>
                    <a:ext uri="{9D8B030D-6E8A-4147-A177-3AD203B41FA5}">
                      <a16:colId xmlns:a16="http://schemas.microsoft.com/office/drawing/2014/main" val="2284653636"/>
                    </a:ext>
                  </a:extLst>
                </a:gridCol>
                <a:gridCol w="5431291">
                  <a:extLst>
                    <a:ext uri="{9D8B030D-6E8A-4147-A177-3AD203B41FA5}">
                      <a16:colId xmlns:a16="http://schemas.microsoft.com/office/drawing/2014/main" val="1985898790"/>
                    </a:ext>
                  </a:extLst>
                </a:gridCol>
              </a:tblGrid>
              <a:tr h="70964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Stängel-Blatt-Diagramm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Histogramm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495653"/>
                  </a:ext>
                </a:extLst>
              </a:tr>
              <a:tr h="105788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Vorteile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 Daten werden dargestellt.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Übersichtliche Veranschaulichung von Klassen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692860"/>
                  </a:ext>
                </a:extLst>
              </a:tr>
              <a:tr h="14061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Nachteile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Etwas unübersichtlich bei vielen Daten.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Informationsverlust</a:t>
                      </a:r>
                      <a:r>
                        <a:rPr lang="de-AT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Keine Angabe welche exakten Daten auftreten (nur die Klassen!)</a:t>
                      </a:r>
                      <a:endParaRPr lang="de-A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813" marR="88813" marT="123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72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2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827605" y="302475"/>
            <a:ext cx="6536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Problematik – Darstellung folgender Daten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F48DB41-4B92-4318-B2C5-4B092B9680CC}"/>
              </a:ext>
            </a:extLst>
          </p:cNvPr>
          <p:cNvSpPr txBox="1"/>
          <p:nvPr/>
        </p:nvSpPr>
        <p:spPr>
          <a:xfrm>
            <a:off x="909636" y="920368"/>
            <a:ext cx="10372725" cy="748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Urliste (Anreisedauer in Minuten mit dem Bus zur Schule):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15, 18, 36, 26, 20, 11, 76, 45, 71, 33, 25, 15, 22, 27, 31, 18, 15, 14, 31, 32, 35, 37, 20, 29, 64, 05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99D539-E836-49F8-8BBF-17A6C1A8B926}"/>
              </a:ext>
            </a:extLst>
          </p:cNvPr>
          <p:cNvSpPr txBox="1"/>
          <p:nvPr/>
        </p:nvSpPr>
        <p:spPr>
          <a:xfrm>
            <a:off x="561974" y="1763900"/>
            <a:ext cx="10372725" cy="1323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Stängel-Blatt-Diagramm: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weitere Darstellungsmöglichkeit bietet ein Stängel-Blatt-Diagramm. Dabei wird das Diagramm in einen „</a:t>
            </a:r>
            <a:r>
              <a:rPr lang="de-A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Stamm</a:t>
            </a: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und in „</a:t>
            </a:r>
            <a:r>
              <a:rPr lang="de-A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Blätter</a:t>
            </a: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zerlegt. Sinnvoll ist ein Stängel-Blatt-Diagramm, wenn </a:t>
            </a:r>
            <a:r>
              <a:rPr lang="de-AT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zahlreiche verschiedene </a:t>
            </a:r>
            <a:r>
              <a:rPr lang="de-A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Zahlen vorkommen: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B135BAF-27A5-46F1-8BFC-3949489B9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32889"/>
              </p:ext>
            </p:extLst>
          </p:nvPr>
        </p:nvGraphicFramePr>
        <p:xfrm>
          <a:off x="3248025" y="3087147"/>
          <a:ext cx="5172075" cy="3468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3004">
                  <a:extLst>
                    <a:ext uri="{9D8B030D-6E8A-4147-A177-3AD203B41FA5}">
                      <a16:colId xmlns:a16="http://schemas.microsoft.com/office/drawing/2014/main" val="1389553058"/>
                    </a:ext>
                  </a:extLst>
                </a:gridCol>
                <a:gridCol w="2789071">
                  <a:extLst>
                    <a:ext uri="{9D8B030D-6E8A-4147-A177-3AD203B41FA5}">
                      <a16:colId xmlns:a16="http://schemas.microsoft.com/office/drawing/2014/main" val="4180623549"/>
                    </a:ext>
                  </a:extLst>
                </a:gridCol>
              </a:tblGrid>
              <a:tr h="499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600" dirty="0">
                          <a:effectLst/>
                        </a:rPr>
                        <a:t>Stamm = Zehnerziffer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600" dirty="0">
                          <a:effectLst/>
                        </a:rPr>
                        <a:t>Blätter = </a:t>
                      </a:r>
                      <a:r>
                        <a:rPr lang="de-AT" sz="1600" dirty="0" err="1">
                          <a:effectLst/>
                        </a:rPr>
                        <a:t>Einerziffer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1247276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005590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1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7093364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8525068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3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3969187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5775532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5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139979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6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9167823"/>
                  </a:ext>
                </a:extLst>
              </a:tr>
              <a:tr h="37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40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0299D539-E836-49F8-8BBF-17A6C1A8B926}"/>
              </a:ext>
            </a:extLst>
          </p:cNvPr>
          <p:cNvSpPr txBox="1"/>
          <p:nvPr/>
        </p:nvSpPr>
        <p:spPr>
          <a:xfrm>
            <a:off x="647699" y="302472"/>
            <a:ext cx="10372725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4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Histogramm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50EFECB-A347-4988-8367-7C3DDE81D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251292"/>
              </p:ext>
            </p:extLst>
          </p:nvPr>
        </p:nvGraphicFramePr>
        <p:xfrm>
          <a:off x="8172451" y="2952750"/>
          <a:ext cx="3524250" cy="29718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3778">
                  <a:extLst>
                    <a:ext uri="{9D8B030D-6E8A-4147-A177-3AD203B41FA5}">
                      <a16:colId xmlns:a16="http://schemas.microsoft.com/office/drawing/2014/main" val="3312798563"/>
                    </a:ext>
                  </a:extLst>
                </a:gridCol>
                <a:gridCol w="1900472">
                  <a:extLst>
                    <a:ext uri="{9D8B030D-6E8A-4147-A177-3AD203B41FA5}">
                      <a16:colId xmlns:a16="http://schemas.microsoft.com/office/drawing/2014/main" val="1120264701"/>
                    </a:ext>
                  </a:extLst>
                </a:gridCol>
              </a:tblGrid>
              <a:tr h="63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Stamm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Zehnerziffer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Blätter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</a:t>
                      </a:r>
                      <a:r>
                        <a:rPr lang="de-AT" sz="1400" dirty="0" err="1">
                          <a:effectLst/>
                        </a:rPr>
                        <a:t>Einerziffer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3155928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0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5451571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1, 4, 5, 5, 5, 8, 8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567895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2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0, 0, 2, 5, 6, 7, 9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661844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3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1, 1, 2, 3, 5, 6, 7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8275856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5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59330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451753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6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329660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7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1, 6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343439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6CE927C2-656E-49ED-810B-9D0CD708657C}"/>
              </a:ext>
            </a:extLst>
          </p:cNvPr>
          <p:cNvSpPr txBox="1"/>
          <p:nvPr/>
        </p:nvSpPr>
        <p:spPr>
          <a:xfrm>
            <a:off x="495300" y="933416"/>
            <a:ext cx="9696450" cy="136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Darstellung mit Säulendiagramm, Balkendiagramm, Kreisdiagramm, Liniendiagramm, …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sinnvoll</a:t>
            </a: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viele verschiedene Daten)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so einer Thematik werden oft Histogramme verwendet. Bei einem Histogramm werden die erhobenen Daten in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eingeteilt.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300" y="237755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Einteilung mit gleich großen Klassen</a:t>
            </a:r>
            <a:endParaRPr lang="de-AT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1DA36FC-B7E4-4B98-B363-41860D566CF5}"/>
                  </a:ext>
                </a:extLst>
              </p:cNvPr>
              <p:cNvSpPr txBox="1"/>
              <p:nvPr/>
            </p:nvSpPr>
            <p:spPr>
              <a:xfrm>
                <a:off x="495300" y="2823800"/>
                <a:ext cx="9144000" cy="35118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Faustregel 1: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Bestimmung der Anzahl der Klassen: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Sind n Elemente vorhanden, so kann mit Hilfe folgender Faustregel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Anzahl der Klassen bestimmt werden: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𝐴𝑛𝑧𝑎h𝑙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𝐾𝑙𝑎𝑠𝑠𝑒𝑛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1800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≈</m:t>
                      </m:r>
                      <m:rad>
                        <m:radPr>
                          <m:degHide m:val="on"/>
                          <m:ctrlPr>
                            <a:rPr lang="de-AT" sz="18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18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e>
                      </m:ra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Faustregel 2: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Breite jeder Klasse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𝐵𝑟𝑒𝑖𝑡𝑒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𝑗𝑒𝑑𝑒𝑟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𝐾𝑙𝑎𝑠𝑠𝑒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𝑀𝑎𝑥𝑖𝑚𝑢𝑚</m:t>
                            </m:r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𝑀𝑖𝑛𝑖𝑚𝑢𝑚</m:t>
                            </m:r>
                          </m:e>
                        </m:d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1DA36FC-B7E4-4B98-B363-41860D56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2823800"/>
                <a:ext cx="9144000" cy="3511859"/>
              </a:xfrm>
              <a:prstGeom prst="rect">
                <a:avLst/>
              </a:prstGeom>
              <a:blipFill>
                <a:blip r:embed="rId4"/>
                <a:stretch>
                  <a:fillRect l="-533" t="-6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99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50EFECB-A347-4988-8367-7C3DDE81D8C3}"/>
              </a:ext>
            </a:extLst>
          </p:cNvPr>
          <p:cNvGraphicFramePr>
            <a:graphicFrameLocks noGrp="1"/>
          </p:cNvGraphicFramePr>
          <p:nvPr/>
        </p:nvGraphicFramePr>
        <p:xfrm>
          <a:off x="7639050" y="1943080"/>
          <a:ext cx="3524250" cy="29718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3778">
                  <a:extLst>
                    <a:ext uri="{9D8B030D-6E8A-4147-A177-3AD203B41FA5}">
                      <a16:colId xmlns:a16="http://schemas.microsoft.com/office/drawing/2014/main" val="3312798563"/>
                    </a:ext>
                  </a:extLst>
                </a:gridCol>
                <a:gridCol w="1900472">
                  <a:extLst>
                    <a:ext uri="{9D8B030D-6E8A-4147-A177-3AD203B41FA5}">
                      <a16:colId xmlns:a16="http://schemas.microsoft.com/office/drawing/2014/main" val="1120264701"/>
                    </a:ext>
                  </a:extLst>
                </a:gridCol>
              </a:tblGrid>
              <a:tr h="63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Stamm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Zehnerziffer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Blätter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</a:t>
                      </a:r>
                      <a:r>
                        <a:rPr lang="de-AT" sz="1400" dirty="0" err="1">
                          <a:effectLst/>
                        </a:rPr>
                        <a:t>Einerziffer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3155928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0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5451571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1, 4, 5, 5, 5, 8, 8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567895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2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0, 0, 2, 5, 6, 7, 9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661844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3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1, 1, 2, 3, 5, 6, 7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8275856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5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59330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451753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6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329660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7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1, 6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343439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300" y="37941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Einteilung mit gleich großen Klassen</a:t>
            </a:r>
            <a:endParaRPr lang="de-AT" sz="20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87D8778-94EF-4CD0-A46A-59BC10223DF1}"/>
              </a:ext>
            </a:extLst>
          </p:cNvPr>
          <p:cNvGraphicFramePr>
            <a:graphicFrameLocks noGrp="1"/>
          </p:cNvGraphicFramePr>
          <p:nvPr/>
        </p:nvGraphicFramePr>
        <p:xfrm>
          <a:off x="619125" y="1943080"/>
          <a:ext cx="4784409" cy="35603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36530">
                  <a:extLst>
                    <a:ext uri="{9D8B030D-6E8A-4147-A177-3AD203B41FA5}">
                      <a16:colId xmlns:a16="http://schemas.microsoft.com/office/drawing/2014/main" val="1419122977"/>
                    </a:ext>
                  </a:extLst>
                </a:gridCol>
                <a:gridCol w="2247879">
                  <a:extLst>
                    <a:ext uri="{9D8B030D-6E8A-4147-A177-3AD203B41FA5}">
                      <a16:colId xmlns:a16="http://schemas.microsoft.com/office/drawing/2014/main" val="161928356"/>
                    </a:ext>
                  </a:extLst>
                </a:gridCol>
              </a:tblGrid>
              <a:tr h="558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2000">
                          <a:effectLst/>
                        </a:rPr>
                        <a:t>Klassen (Zeitdauer)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2000" dirty="0">
                          <a:effectLst/>
                        </a:rPr>
                        <a:t>Absolute HF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2615321"/>
                  </a:ext>
                </a:extLst>
              </a:tr>
              <a:tr h="600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3236645"/>
                  </a:ext>
                </a:extLst>
              </a:tr>
              <a:tr h="600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1029844"/>
                  </a:ext>
                </a:extLst>
              </a:tr>
              <a:tr h="600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5099402"/>
                  </a:ext>
                </a:extLst>
              </a:tr>
              <a:tr h="600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996013"/>
                  </a:ext>
                </a:extLst>
              </a:tr>
              <a:tr h="6003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8399810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B666F62C-49F9-4901-8D94-7C29693FA575}"/>
              </a:ext>
            </a:extLst>
          </p:cNvPr>
          <p:cNvSpPr txBox="1"/>
          <p:nvPr/>
        </p:nvSpPr>
        <p:spPr>
          <a:xfrm>
            <a:off x="895350" y="1148255"/>
            <a:ext cx="29432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Klassen, Breite: 15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260D0EF-BBD5-4BEC-97A7-7D906072D188}"/>
              </a:ext>
            </a:extLst>
          </p:cNvPr>
          <p:cNvSpPr txBox="1"/>
          <p:nvPr/>
        </p:nvSpPr>
        <p:spPr>
          <a:xfrm>
            <a:off x="5892425" y="1943080"/>
            <a:ext cx="6096000" cy="102925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die Klassen des Histogramms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 breit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ist das Histogramm ähnlich zum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Säulendiagramm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Die Höhe der Säule entspricht der Häufigkeit (meist: absolute Häufigkeit).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3E59A43-5124-4EA3-9A72-CD4D1621C050}"/>
                  </a:ext>
                </a:extLst>
              </p:cNvPr>
              <p:cNvSpPr txBox="1"/>
              <p:nvPr/>
            </p:nvSpPr>
            <p:spPr>
              <a:xfrm>
                <a:off x="5715000" y="3511452"/>
                <a:ext cx="6096000" cy="4473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Bemerkung</m:t>
                      </m:r>
                      <m: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zum</m:t>
                      </m:r>
                      <m: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Intervall</m:t>
                      </m:r>
                      <m:r>
                        <a:rPr lang="de-AT" sz="2000" b="0" i="0" smtClean="0">
                          <a:effectLst/>
                          <a:latin typeface="Cambria Math" panose="02040503050406030204" pitchFamily="18" charset="0"/>
                        </a:rPr>
                        <m:t> [5;20)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3E59A43-5124-4EA3-9A72-CD4D1621C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11452"/>
                <a:ext cx="6096000" cy="447302"/>
              </a:xfrm>
              <a:prstGeom prst="rect">
                <a:avLst/>
              </a:prstGeom>
              <a:blipFill>
                <a:blip r:embed="rId4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300" y="37941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Höhe entspricht der absoluten Häufigkeit</a:t>
            </a:r>
            <a:endParaRPr lang="de-AT" sz="2000" dirty="0">
              <a:solidFill>
                <a:srgbClr val="0070C0"/>
              </a:solidFill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62F55E47-28AE-46BC-8DFA-FC7039F486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0" b="51888"/>
          <a:stretch/>
        </p:blipFill>
        <p:spPr bwMode="auto">
          <a:xfrm>
            <a:off x="1320196" y="3226570"/>
            <a:ext cx="9551605" cy="3208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39516EBA-BF98-4C08-BB32-2DD3759F63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9883276"/>
                  </p:ext>
                </p:extLst>
              </p:nvPr>
            </p:nvGraphicFramePr>
            <p:xfrm>
              <a:off x="4235529" y="989620"/>
              <a:ext cx="3720941" cy="2026859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2715">
                      <a:extLst>
                        <a:ext uri="{9D8B030D-6E8A-4147-A177-3AD203B41FA5}">
                          <a16:colId xmlns:a16="http://schemas.microsoft.com/office/drawing/2014/main" val="3338246790"/>
                        </a:ext>
                      </a:extLst>
                    </a:gridCol>
                    <a:gridCol w="1748226">
                      <a:extLst>
                        <a:ext uri="{9D8B030D-6E8A-4147-A177-3AD203B41FA5}">
                          <a16:colId xmlns:a16="http://schemas.microsoft.com/office/drawing/2014/main" val="81509684"/>
                        </a:ext>
                      </a:extLst>
                    </a:gridCol>
                  </a:tblGrid>
                  <a:tr h="5201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Klassen (Zeitdauer)</a:t>
                          </a:r>
                          <a:endParaRPr lang="de-AT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Absolute HF</a:t>
                          </a:r>
                          <a:endParaRPr lang="de-AT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73580724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[5;20)</m:t>
                                </m:r>
                              </m:oMath>
                            </m:oMathPara>
                          </a14:m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6707820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[20;35)</m:t>
                                </m:r>
                              </m:oMath>
                            </m:oMathPara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11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76723502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[35;50)</m:t>
                                </m:r>
                              </m:oMath>
                            </m:oMathPara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67180501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[50;65)</m:t>
                                </m:r>
                              </m:oMath>
                            </m:oMathPara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58689897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[65;80)</m:t>
                                </m:r>
                              </m:oMath>
                            </m:oMathPara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721740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39516EBA-BF98-4C08-BB32-2DD3759F63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9883276"/>
                  </p:ext>
                </p:extLst>
              </p:nvPr>
            </p:nvGraphicFramePr>
            <p:xfrm>
              <a:off x="4235529" y="989620"/>
              <a:ext cx="3720941" cy="2026859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2715">
                      <a:extLst>
                        <a:ext uri="{9D8B030D-6E8A-4147-A177-3AD203B41FA5}">
                          <a16:colId xmlns:a16="http://schemas.microsoft.com/office/drawing/2014/main" val="3338246790"/>
                        </a:ext>
                      </a:extLst>
                    </a:gridCol>
                    <a:gridCol w="1748226">
                      <a:extLst>
                        <a:ext uri="{9D8B030D-6E8A-4147-A177-3AD203B41FA5}">
                          <a16:colId xmlns:a16="http://schemas.microsoft.com/office/drawing/2014/main" val="81509684"/>
                        </a:ext>
                      </a:extLst>
                    </a:gridCol>
                  </a:tblGrid>
                  <a:tr h="5201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Klassen (Zeitdauer)</a:t>
                          </a:r>
                          <a:endParaRPr lang="de-AT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b="1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Absolute HF</a:t>
                          </a:r>
                          <a:endParaRPr lang="de-AT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73580724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172000" r="-89506" b="-42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6707820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277551" r="-89506" b="-336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11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76723502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370000" r="-89506" b="-2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67180501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479592" r="-89506" b="-134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58689897"/>
                      </a:ext>
                    </a:extLst>
                  </a:tr>
                  <a:tr h="30134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568000" r="-89506" b="-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721740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478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50EFECB-A347-4988-8367-7C3DDE81D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68510"/>
              </p:ext>
            </p:extLst>
          </p:nvPr>
        </p:nvGraphicFramePr>
        <p:xfrm>
          <a:off x="8115301" y="1943081"/>
          <a:ext cx="3524250" cy="29718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3778">
                  <a:extLst>
                    <a:ext uri="{9D8B030D-6E8A-4147-A177-3AD203B41FA5}">
                      <a16:colId xmlns:a16="http://schemas.microsoft.com/office/drawing/2014/main" val="3312798563"/>
                    </a:ext>
                  </a:extLst>
                </a:gridCol>
                <a:gridCol w="1900472">
                  <a:extLst>
                    <a:ext uri="{9D8B030D-6E8A-4147-A177-3AD203B41FA5}">
                      <a16:colId xmlns:a16="http://schemas.microsoft.com/office/drawing/2014/main" val="1120264701"/>
                    </a:ext>
                  </a:extLst>
                </a:gridCol>
              </a:tblGrid>
              <a:tr h="63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Stamm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Zehnerziffer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Blätter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= </a:t>
                      </a:r>
                      <a:r>
                        <a:rPr lang="de-AT" sz="1400" dirty="0" err="1">
                          <a:effectLst/>
                        </a:rPr>
                        <a:t>Einerziffer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3155928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0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5451571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1, 4, 5, 5, 5, 8, 8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567895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2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0, 0, 2, 5, 6, 7, 9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661844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3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1, 1, 2, 3, 5, 6, 7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8275856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5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859330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5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 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4517532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>
                          <a:effectLst/>
                        </a:rPr>
                        <a:t>6</a:t>
                      </a:r>
                      <a:endParaRPr lang="de-A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4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329660"/>
                  </a:ext>
                </a:extLst>
              </a:tr>
              <a:tr h="292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7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400" dirty="0">
                          <a:effectLst/>
                        </a:rPr>
                        <a:t>1, 6</a:t>
                      </a:r>
                      <a:endParaRPr lang="de-A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343439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300" y="37941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Einteilung mit verschieden breiten Klassen</a:t>
            </a:r>
            <a:endParaRPr lang="de-AT" sz="2000" dirty="0">
              <a:solidFill>
                <a:srgbClr val="FF000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4250522-86FE-4932-8BF3-1074BB142376}"/>
              </a:ext>
            </a:extLst>
          </p:cNvPr>
          <p:cNvSpPr txBox="1"/>
          <p:nvPr/>
        </p:nvSpPr>
        <p:spPr>
          <a:xfrm>
            <a:off x="495300" y="974803"/>
            <a:ext cx="609600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die Elemente in der Datenreihe einseitig wie bei diesem Beispiel verteilt, so bietet sich eine individuelle Klasseneinteilung an: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82066B1-C8D4-4A03-A441-908A95456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573246"/>
              </p:ext>
            </p:extLst>
          </p:nvPr>
        </p:nvGraphicFramePr>
        <p:xfrm>
          <a:off x="768667" y="2362163"/>
          <a:ext cx="5822633" cy="28435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6008">
                  <a:extLst>
                    <a:ext uri="{9D8B030D-6E8A-4147-A177-3AD203B41FA5}">
                      <a16:colId xmlns:a16="http://schemas.microsoft.com/office/drawing/2014/main" val="2948773725"/>
                    </a:ext>
                  </a:extLst>
                </a:gridCol>
                <a:gridCol w="3476625">
                  <a:extLst>
                    <a:ext uri="{9D8B030D-6E8A-4147-A177-3AD203B41FA5}">
                      <a16:colId xmlns:a16="http://schemas.microsoft.com/office/drawing/2014/main" val="1708694284"/>
                    </a:ext>
                  </a:extLst>
                </a:gridCol>
              </a:tblGrid>
              <a:tr h="56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Zeitdauer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Absolute HF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1675145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[5;20</a:t>
                      </a:r>
                      <a:r>
                        <a:rPr lang="de-AT" sz="1800" dirty="0">
                          <a:effectLst/>
                        </a:rPr>
                        <a:t>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1368397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[20;30)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4184834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[30;45)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3834363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[45;80)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01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65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299" y="379419"/>
            <a:ext cx="732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Darstellung von Histogrammen mit verschieden breiten Klassen</a:t>
            </a:r>
            <a:endParaRPr lang="de-AT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73C3B51-1EE1-4CD5-829E-64672AEC6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64534"/>
              </p:ext>
            </p:extLst>
          </p:nvPr>
        </p:nvGraphicFramePr>
        <p:xfrm>
          <a:off x="763903" y="4363625"/>
          <a:ext cx="3393758" cy="19313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9254">
                  <a:extLst>
                    <a:ext uri="{9D8B030D-6E8A-4147-A177-3AD203B41FA5}">
                      <a16:colId xmlns:a16="http://schemas.microsoft.com/office/drawing/2014/main" val="2795274691"/>
                    </a:ext>
                  </a:extLst>
                </a:gridCol>
                <a:gridCol w="1594504">
                  <a:extLst>
                    <a:ext uri="{9D8B030D-6E8A-4147-A177-3AD203B41FA5}">
                      <a16:colId xmlns:a16="http://schemas.microsoft.com/office/drawing/2014/main" val="1774686886"/>
                    </a:ext>
                  </a:extLst>
                </a:gridCol>
              </a:tblGrid>
              <a:tr h="579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Zeitdauer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Absolute HF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929740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[5;20)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8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3326365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[20;30)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7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417365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[30;45)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4871599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[45;80)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4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5354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537E2BD-9C36-4093-8FBA-F52EA39842EF}"/>
                  </a:ext>
                </a:extLst>
              </p:cNvPr>
              <p:cNvSpPr txBox="1"/>
              <p:nvPr/>
            </p:nvSpPr>
            <p:spPr>
              <a:xfrm>
                <a:off x="495298" y="1113901"/>
                <a:ext cx="11410952" cy="3564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 die Klassen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verschieden breit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entspricht der </a:t>
                </a:r>
                <a:r>
                  <a:rPr lang="de-AT" sz="1800" b="1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Flächeninhalt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jedes Recktecks der </a:t>
                </a:r>
                <a:r>
                  <a:rPr lang="de-AT" sz="1800" b="1" u="sng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Häufigkeit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(relativ, absolut oder prozentuell). Der Fläche eines Recktecks (=Häufigkeit) wird stets mit Länge mal Breite berechnet: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ä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𝑢𝑓𝑖𝑔𝑘𝑒𝑖𝑡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𝑅𝑒𝑐h𝑡𝑒𝑐𝑘𝑠𝑏𝑟𝑒𝑖𝑡𝑒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𝑅𝑒𝑐h𝑡𝑒𝑐𝑘𝑠h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ö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h𝑒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Höhe des Rechtecks berechnen zu können, wird die Formel umgeformt: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𝑅𝑒𝑐h𝑡𝑒𝑐𝑘𝑠h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ö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h𝑒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ä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𝑢𝑓𝑖𝑔𝑘𝑒𝑖𝑡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𝑅𝑒𝑐h𝑡𝑒𝑐𝑘𝑠𝑏𝑟𝑒𝑖𝑡𝑒</m:t>
                          </m:r>
                        </m:den>
                      </m:f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537E2BD-9C36-4093-8FBA-F52EA3984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8" y="1113901"/>
                <a:ext cx="11410952" cy="3564566"/>
              </a:xfrm>
              <a:prstGeom prst="rect">
                <a:avLst/>
              </a:prstGeom>
              <a:blipFill>
                <a:blip r:embed="rId4"/>
                <a:stretch>
                  <a:fillRect l="-427" t="-3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9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299" y="379419"/>
            <a:ext cx="732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Darstellung der Fläche als absolute Häufigkeit</a:t>
            </a:r>
            <a:endParaRPr lang="de-AT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73C3B51-1EE1-4CD5-829E-64672AEC6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84200"/>
              </p:ext>
            </p:extLst>
          </p:nvPr>
        </p:nvGraphicFramePr>
        <p:xfrm>
          <a:off x="621028" y="989620"/>
          <a:ext cx="3393758" cy="19313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9254">
                  <a:extLst>
                    <a:ext uri="{9D8B030D-6E8A-4147-A177-3AD203B41FA5}">
                      <a16:colId xmlns:a16="http://schemas.microsoft.com/office/drawing/2014/main" val="2795274691"/>
                    </a:ext>
                  </a:extLst>
                </a:gridCol>
                <a:gridCol w="1594504">
                  <a:extLst>
                    <a:ext uri="{9D8B030D-6E8A-4147-A177-3AD203B41FA5}">
                      <a16:colId xmlns:a16="http://schemas.microsoft.com/office/drawing/2014/main" val="1774686886"/>
                    </a:ext>
                  </a:extLst>
                </a:gridCol>
              </a:tblGrid>
              <a:tr h="579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Zeitdauer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Absolute HF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929740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[5;20)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8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3326365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[20;30)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7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417365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[30;45)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4871599"/>
                  </a:ext>
                </a:extLst>
              </a:tr>
              <a:tr h="337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[45;80)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4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5354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/>
              <p:nvPr/>
            </p:nvSpPr>
            <p:spPr>
              <a:xfrm>
                <a:off x="4772024" y="779529"/>
                <a:ext cx="6096000" cy="677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𝑅𝑒𝑐h𝑡𝑒𝑐𝑘𝑠h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𝐴𝑏𝑠𝑜𝑙𝑢𝑡𝑒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𝑢𝑓𝑖𝑔𝑘𝑒𝑖𝑡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𝑅𝑒𝑐h𝑡𝑒𝑐𝑘𝑠𝑏𝑟𝑒𝑖𝑡𝑒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24" y="779529"/>
                <a:ext cx="6096000" cy="6776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243D3F4-B0F6-4131-9F22-DB3DEF2D7F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22" b="36914"/>
          <a:stretch/>
        </p:blipFill>
        <p:spPr bwMode="auto">
          <a:xfrm>
            <a:off x="716039" y="3131062"/>
            <a:ext cx="6597493" cy="35257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03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495299" y="379419"/>
            <a:ext cx="732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Darstellung der Fläche als relative Häufigkeit</a:t>
            </a:r>
            <a:endParaRPr lang="de-AT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73C3B51-1EE1-4CD5-829E-64672AEC6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64146"/>
              </p:ext>
            </p:extLst>
          </p:nvPr>
        </p:nvGraphicFramePr>
        <p:xfrm>
          <a:off x="621028" y="922945"/>
          <a:ext cx="4751071" cy="22965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6372">
                  <a:extLst>
                    <a:ext uri="{9D8B030D-6E8A-4147-A177-3AD203B41FA5}">
                      <a16:colId xmlns:a16="http://schemas.microsoft.com/office/drawing/2014/main" val="279527469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774686886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66966076"/>
                    </a:ext>
                  </a:extLst>
                </a:gridCol>
              </a:tblGrid>
              <a:tr h="68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Zeitdauer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Absolute HF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Relative HF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929740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[5;20)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8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3326365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[20;30)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417365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[30;45)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7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4871599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>
                          <a:effectLst/>
                        </a:rPr>
                        <a:t>[45;80)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de-AT" sz="1800" dirty="0">
                          <a:effectLst/>
                        </a:rPr>
                        <a:t>4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5354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/>
              <p:nvPr/>
            </p:nvSpPr>
            <p:spPr>
              <a:xfrm>
                <a:off x="7524749" y="311999"/>
                <a:ext cx="4533899" cy="677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𝑅𝑒𝑐h𝑡𝑒𝑐𝑘𝑠h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ö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𝑅𝑒𝑙𝑎𝑡𝑖𝑣𝑒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𝑢𝑓𝑖𝑔𝑘𝑒𝑖𝑡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𝑅𝑒𝑐h𝑡𝑒𝑐𝑘𝑠𝑏𝑟𝑒𝑖𝑡𝑒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19B1422-61F2-4787-A7C6-356C3BF34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749" y="311999"/>
                <a:ext cx="4533899" cy="6776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DE79FBC2-CFA5-48CF-BE5C-AC6EA91A133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3" b="50196"/>
          <a:stretch/>
        </p:blipFill>
        <p:spPr bwMode="auto">
          <a:xfrm>
            <a:off x="1853087" y="3429000"/>
            <a:ext cx="8485825" cy="32989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07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768</Words>
  <Application>Microsoft Office PowerPoint</Application>
  <PresentationFormat>Breitbild</PresentationFormat>
  <Paragraphs>181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Stängel-Blatt-Diagramm &amp; Histogramm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2022-11-04T11:18:03Z</dcterms:modified>
</cp:coreProperties>
</file>