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97" r:id="rId3"/>
    <p:sldId id="278" r:id="rId4"/>
    <p:sldId id="299" r:id="rId5"/>
    <p:sldId id="298" r:id="rId6"/>
    <p:sldId id="300" r:id="rId7"/>
    <p:sldId id="296" r:id="rId8"/>
    <p:sldId id="301" r:id="rId9"/>
    <p:sldId id="302" r:id="rId10"/>
    <p:sldId id="291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598C8C-9DDB-4B23-9FF6-CDC37CF4763C}" v="5" dt="2021-02-05T13:37:20.5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FB598C8C-9DDB-4B23-9FF6-CDC37CF4763C}"/>
    <pc:docChg chg="modSld">
      <pc:chgData name="Tegischer Lukas" userId="f78daebb-0565-485c-bd0e-1cd035e796ff" providerId="ADAL" clId="{FB598C8C-9DDB-4B23-9FF6-CDC37CF4763C}" dt="2021-02-05T13:37:20.517" v="4" actId="20577"/>
      <pc:docMkLst>
        <pc:docMk/>
      </pc:docMkLst>
      <pc:sldChg chg="modSp">
        <pc:chgData name="Tegischer Lukas" userId="f78daebb-0565-485c-bd0e-1cd035e796ff" providerId="ADAL" clId="{FB598C8C-9DDB-4B23-9FF6-CDC37CF4763C}" dt="2021-02-05T13:37:20.517" v="4" actId="20577"/>
        <pc:sldMkLst>
          <pc:docMk/>
          <pc:sldMk cId="2025103584" sldId="300"/>
        </pc:sldMkLst>
        <pc:spChg chg="mod">
          <ac:chgData name="Tegischer Lukas" userId="f78daebb-0565-485c-bd0e-1cd035e796ff" providerId="ADAL" clId="{FB598C8C-9DDB-4B23-9FF6-CDC37CF4763C}" dt="2021-02-05T13:37:20.517" v="4" actId="20577"/>
          <ac:spMkLst>
            <pc:docMk/>
            <pc:sldMk cId="2025103584" sldId="300"/>
            <ac:spMk id="3" creationId="{F59983EB-5380-43E6-8644-AD7EC38153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09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3051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1794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988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8956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5592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0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Quadratische Gleichungen</a:t>
                </a:r>
                <a:br>
                  <a:rPr lang="de-AT" sz="40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3600" b="0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Sonderfall 1: </a:t>
                </a:r>
                <a14:m>
                  <m:oMath xmlns:m="http://schemas.openxmlformats.org/officeDocument/2006/math">
                    <m:r>
                      <a:rPr lang="de-AT" sz="3600" b="0" i="1" cap="none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𝑎𝑥</m:t>
                    </m:r>
                    <m:r>
                      <a:rPr lang="de-AT" sz="3600" b="0" i="1" cap="none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3600" b="0" i="1" cap="none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𝑐</m:t>
                    </m:r>
                    <m:r>
                      <a:rPr lang="de-AT" sz="3600" b="0" i="1" cap="none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endParaRPr lang="de-AT" sz="1800" b="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90" y="1771135"/>
                <a:ext cx="9281160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Autofit/>
              </a:bodyPr>
              <a:lstStyle/>
              <a:p>
                <a:pPr algn="ctr"/>
                <a:r>
                  <a:rPr lang="de-AT" sz="4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Quadratische Gleichungen</a:t>
                </a:r>
                <a:br>
                  <a:rPr lang="de-AT" sz="4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br>
                  <a:rPr lang="de-AT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Sonderform 1: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𝑎𝑥</m:t>
                    </m:r>
                    <m:r>
                      <a:rPr lang="de-AT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𝑐</m:t>
                    </m:r>
                    <m:r>
                      <a:rPr lang="de-AT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de-AT" sz="1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(Anzahl der Lösungen)</a:t>
                </a: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90" y="1771135"/>
                <a:ext cx="9281160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/>
              <a:t>Ausblick – nächstes Lernvideo</a:t>
            </a:r>
            <a:endParaRPr lang="de-AT" sz="3200" u="sng" dirty="0"/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quadratischer Gleichungen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/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3a: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100"/>
                  </a:spcAft>
                </a:pPr>
                <a:r>
                  <a:rPr lang="de-AT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3b:</a:t>
                </a: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  <a:blipFill>
                <a:blip r:embed="rId4"/>
                <a:stretch>
                  <a:fillRect b="-26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llipse 2">
            <a:extLst>
              <a:ext uri="{FF2B5EF4-FFF2-40B4-BE49-F238E27FC236}">
                <a16:creationId xmlns:a16="http://schemas.microsoft.com/office/drawing/2014/main" id="{46F561B7-3734-4764-A728-BA9FD74E8B28}"/>
              </a:ext>
            </a:extLst>
          </p:cNvPr>
          <p:cNvSpPr/>
          <p:nvPr/>
        </p:nvSpPr>
        <p:spPr>
          <a:xfrm>
            <a:off x="1333500" y="958490"/>
            <a:ext cx="8582025" cy="125131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406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1E2EA843-9F1A-40A6-8D7E-006797688534}"/>
              </a:ext>
            </a:extLst>
          </p:cNvPr>
          <p:cNvSpPr/>
          <p:nvPr/>
        </p:nvSpPr>
        <p:spPr>
          <a:xfrm>
            <a:off x="779565" y="564085"/>
            <a:ext cx="10734675" cy="954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de-AT" sz="20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Aufgabe</a:t>
            </a:r>
            <a:r>
              <a:rPr lang="de-AT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Finde alle reellen Zahlen, die mit sich selbst multipliziert </a:t>
            </a:r>
            <a:r>
              <a:rPr lang="de-AT" sz="20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de-AT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ergeben.</a:t>
            </a:r>
            <a:endParaRPr lang="de-AT" sz="28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  <a:spcAft>
                <a:spcPts val="200"/>
              </a:spcAft>
            </a:pP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674D9C90-3868-433A-8DDB-29E5B4A4C317}"/>
                  </a:ext>
                </a:extLst>
              </p:cNvPr>
              <p:cNvSpPr/>
              <p:nvPr/>
            </p:nvSpPr>
            <p:spPr>
              <a:xfrm>
                <a:off x="5353575" y="1148797"/>
                <a:ext cx="15866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∙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=16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674D9C90-3868-433A-8DDB-29E5B4A4C3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575" y="1148797"/>
                <a:ext cx="1586653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9D82BEA9-926D-4F7C-8651-AB813C7E5845}"/>
                  </a:ext>
                </a:extLst>
              </p:cNvPr>
              <p:cNvSpPr/>
              <p:nvPr/>
            </p:nvSpPr>
            <p:spPr>
              <a:xfrm>
                <a:off x="1466850" y="808645"/>
                <a:ext cx="9067800" cy="1552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ACHTUNG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Quadratwurzelziehen ist </a:t>
                </a:r>
                <a:r>
                  <a:rPr lang="de-AT" sz="2000" b="1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 Äquivalenzumformung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 man dadurch nur positive Lösungen erhalten würde (wir würden die Lösung -4 verlieren). 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=16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9D82BEA9-926D-4F7C-8651-AB813C7E58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50" y="808645"/>
                <a:ext cx="9067800" cy="1552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979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618307" y="404845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Sonderfall 1</a:t>
                </a:r>
                <a:r>
                  <a:rPr lang="de-AT" sz="32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</m:t>
                    </m:r>
                    <m:sSup>
                      <m:sSupPr>
                        <m:ctrlP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𝒄</m:t>
                    </m:r>
                  </m:oMath>
                </a14:m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07" y="404845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985E7A4-A697-4168-8FF9-2951E6DC1A12}"/>
                  </a:ext>
                </a:extLst>
              </p:cNvPr>
              <p:cNvSpPr/>
              <p:nvPr/>
            </p:nvSpPr>
            <p:spPr>
              <a:xfrm>
                <a:off x="618306" y="1065615"/>
                <a:ext cx="8335193" cy="422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Löse die folgenden Gleichungen in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Gib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Lösungsmenge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985E7A4-A697-4168-8FF9-2951E6DC1A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06" y="1065615"/>
                <a:ext cx="8335193" cy="422616"/>
              </a:xfrm>
              <a:prstGeom prst="rect">
                <a:avLst/>
              </a:prstGeom>
              <a:blipFill>
                <a:blip r:embed="rId5"/>
                <a:stretch>
                  <a:fillRect l="-585" b="-231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2F72D31-A51D-49B1-B2AB-EC0441C0E9E2}"/>
                  </a:ext>
                </a:extLst>
              </p:cNvPr>
              <p:cNvSpPr/>
              <p:nvPr/>
            </p:nvSpPr>
            <p:spPr>
              <a:xfrm>
                <a:off x="5233905" y="1564226"/>
                <a:ext cx="1724190" cy="4580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30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5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−80=0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2F72D31-A51D-49B1-B2AB-EC0441C0E9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905" y="1564226"/>
                <a:ext cx="1724190" cy="4580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020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2" y="697232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Sonderfall 1</a:t>
                </a:r>
                <a:r>
                  <a:rPr lang="de-AT" sz="32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</m:t>
                    </m:r>
                    <m:sSup>
                      <m:sSupPr>
                        <m:ctrlP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𝒄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697232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59983EB-5380-43E6-8644-AD7EC38153CD}"/>
                  </a:ext>
                </a:extLst>
              </p:cNvPr>
              <p:cNvSpPr txBox="1"/>
              <p:nvPr/>
            </p:nvSpPr>
            <p:spPr>
              <a:xfrm>
                <a:off x="2784290" y="2133600"/>
                <a:ext cx="6687665" cy="8336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3600" b="1" u="sng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Schritt 1:</a:t>
                </a:r>
                <a:r>
                  <a:rPr lang="de-AT" sz="36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36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Umformen auf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de-AT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  <m:f>
                      <m:fPr>
                        <m:ctrlPr>
                          <a:rPr lang="de-AT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𝑐</m:t>
                        </m:r>
                      </m:num>
                      <m:den>
                        <m:r>
                          <a:rPr lang="de-AT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de-AT" sz="36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de-AT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59983EB-5380-43E6-8644-AD7EC3815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290" y="2133600"/>
                <a:ext cx="6687665" cy="833626"/>
              </a:xfrm>
              <a:prstGeom prst="rect">
                <a:avLst/>
              </a:prstGeom>
              <a:blipFill>
                <a:blip r:embed="rId5"/>
                <a:stretch>
                  <a:fillRect l="-2826" t="-2190" b="-1313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08CE7BD-4357-47CC-A7A8-C9C696003359}"/>
                  </a:ext>
                </a:extLst>
              </p:cNvPr>
              <p:cNvSpPr txBox="1"/>
              <p:nvPr/>
            </p:nvSpPr>
            <p:spPr>
              <a:xfrm>
                <a:off x="2612993" y="3353833"/>
                <a:ext cx="6966010" cy="7242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3600" b="1" u="sng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Schritt 2:</a:t>
                </a:r>
                <a:r>
                  <a:rPr lang="de-AT" sz="36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36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Anwendung Wurzel: </a:t>
                </a:r>
                <a14:m>
                  <m:oMath xmlns:m="http://schemas.openxmlformats.org/officeDocument/2006/math">
                    <m:r>
                      <a:rPr lang="de-AT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de-AT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radPr>
                      <m:deg/>
                      <m:e/>
                    </m:rad>
                  </m:oMath>
                </a14:m>
                <a:endParaRPr lang="de-AT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08CE7BD-4357-47CC-A7A8-C9C696003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993" y="3353833"/>
                <a:ext cx="6966010" cy="724237"/>
              </a:xfrm>
              <a:prstGeom prst="rect">
                <a:avLst/>
              </a:prstGeom>
              <a:blipFill>
                <a:blip r:embed="rId6"/>
                <a:stretch>
                  <a:fillRect l="-2715" t="-1681" b="-310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10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89771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Lösungsfälle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B4D75CC-378F-4B91-92F2-2B8CB5D78F66}"/>
              </a:ext>
            </a:extLst>
          </p:cNvPr>
          <p:cNvSpPr/>
          <p:nvPr/>
        </p:nvSpPr>
        <p:spPr>
          <a:xfrm>
            <a:off x="1414462" y="2922130"/>
            <a:ext cx="9363074" cy="1013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200"/>
              </a:spcAft>
            </a:pPr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quadratische Gleichung kann </a:t>
            </a:r>
            <a:r>
              <a:rPr lang="de-AT" sz="2400" u="sng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</a:t>
            </a:r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2400" u="sng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sz="2400" u="sng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</a:t>
            </a:r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reelle Lösungen besitzen!</a:t>
            </a:r>
            <a:endParaRPr lang="de-A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08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Diskriminante = WERT unter der Wurzel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FDCED66A-1BD7-496F-B355-7396735B47F2}"/>
              </a:ext>
            </a:extLst>
          </p:cNvPr>
          <p:cNvSpPr/>
          <p:nvPr/>
        </p:nvSpPr>
        <p:spPr>
          <a:xfrm>
            <a:off x="900110" y="1059812"/>
            <a:ext cx="103917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Diskriminante D ist der </a:t>
            </a:r>
            <a:r>
              <a:rPr lang="de-AT" sz="2000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 unter der Wurzel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gibt an, wie viele </a:t>
            </a:r>
            <a:r>
              <a:rPr lang="de-AT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reelle Lösungen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eine quadratische Gleichung besitzt.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CB640EB-0507-431A-9EFC-77F89844BB25}"/>
                  </a:ext>
                </a:extLst>
              </p:cNvPr>
              <p:cNvSpPr/>
              <p:nvPr/>
            </p:nvSpPr>
            <p:spPr>
              <a:xfrm>
                <a:off x="1553389" y="2053709"/>
                <a:ext cx="18665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CB640EB-0507-431A-9EFC-77F89844BB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389" y="2053709"/>
                <a:ext cx="186653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AA8D70B8-5ED3-4493-A1D1-58DEACE4BEEB}"/>
                  </a:ext>
                </a:extLst>
              </p:cNvPr>
              <p:cNvSpPr/>
              <p:nvPr/>
            </p:nvSpPr>
            <p:spPr>
              <a:xfrm>
                <a:off x="6677025" y="2728563"/>
                <a:ext cx="6096000" cy="237372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>
                  <a:lnSpc>
                    <a:spcPct val="13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1. Fall: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</a:p>
              <a:p>
                <a:pPr marL="342900" lvl="0" indent="-342900">
                  <a:lnSpc>
                    <a:spcPct val="13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 Fall: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</a:p>
              <a:p>
                <a:pPr marL="342900" lvl="0" indent="-342900">
                  <a:lnSpc>
                    <a:spcPct val="130000"/>
                  </a:lnSpc>
                  <a:buFont typeface="Wingdings" panose="05000000000000000000" pitchFamily="2" charset="2"/>
                  <a:buChar char=""/>
                </a:pP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 Fall: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AA8D70B8-5ED3-4493-A1D1-58DEACE4B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025" y="2728563"/>
                <a:ext cx="6096000" cy="2373727"/>
              </a:xfrm>
              <a:prstGeom prst="rect">
                <a:avLst/>
              </a:prstGeom>
              <a:blipFill>
                <a:blip r:embed="rId5"/>
                <a:stretch>
                  <a:fillRect l="-900" b="-385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543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AACEB622-18FE-472F-A4F3-42DA80E2EC9E}"/>
                  </a:ext>
                </a:extLst>
              </p:cNvPr>
              <p:cNvSpPr/>
              <p:nvPr/>
            </p:nvSpPr>
            <p:spPr>
              <a:xfrm>
                <a:off x="380999" y="465540"/>
                <a:ext cx="9172575" cy="422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Löse die folgenden Gleichungen in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Gib die Lösungsmenge an.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AACEB622-18FE-472F-A4F3-42DA80E2EC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99" y="465540"/>
                <a:ext cx="9172575" cy="422616"/>
              </a:xfrm>
              <a:prstGeom prst="rect">
                <a:avLst/>
              </a:prstGeom>
              <a:blipFill>
                <a:blip r:embed="rId4"/>
                <a:stretch>
                  <a:fillRect l="-532" b="-2142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4B63562F-CF1C-4977-8A60-4DFAD4171123}"/>
                  </a:ext>
                </a:extLst>
              </p:cNvPr>
              <p:cNvSpPr/>
              <p:nvPr/>
            </p:nvSpPr>
            <p:spPr>
              <a:xfrm>
                <a:off x="827629" y="989620"/>
                <a:ext cx="1314527" cy="4214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b="1" dirty="0">
                    <a:solidFill>
                      <a:srgbClr val="00B05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9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4B63562F-CF1C-4977-8A60-4DFAD41711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29" y="989620"/>
                <a:ext cx="1314527" cy="421462"/>
              </a:xfrm>
              <a:prstGeom prst="rect">
                <a:avLst/>
              </a:prstGeom>
              <a:blipFill>
                <a:blip r:embed="rId5"/>
                <a:stretch>
                  <a:fillRect l="-4186" b="-202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2CAC131A-29B3-427D-841D-A9DA8613859E}"/>
                  </a:ext>
                </a:extLst>
              </p:cNvPr>
              <p:cNvSpPr/>
              <p:nvPr/>
            </p:nvSpPr>
            <p:spPr>
              <a:xfrm>
                <a:off x="4335838" y="1015685"/>
                <a:ext cx="19733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>
                    <a:solidFill>
                      <a:srgbClr val="00B050"/>
                    </a:solidFill>
                  </a:rPr>
                  <a:t>b. </a:t>
                </a:r>
                <a14:m>
                  <m:oMath xmlns:m="http://schemas.openxmlformats.org/officeDocument/2006/math">
                    <m:r>
                      <a:rPr lang="de-AT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AT" i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de-AT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b="0" i="0" smtClean="0">
                        <a:latin typeface="Cambria Math" panose="02040503050406030204" pitchFamily="18" charset="0"/>
                      </a:rPr>
                      <m:t>−32</m:t>
                    </m:r>
                    <m:r>
                      <a:rPr lang="de-AT" i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2CAC131A-29B3-427D-841D-A9DA861385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838" y="1015685"/>
                <a:ext cx="1973361" cy="369332"/>
              </a:xfrm>
              <a:prstGeom prst="rect">
                <a:avLst/>
              </a:prstGeom>
              <a:blipFill>
                <a:blip r:embed="rId6"/>
                <a:stretch>
                  <a:fillRect l="-2469" t="-11667" b="-2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395163B3-9442-4FF7-8826-EC594BBF6998}"/>
                  </a:ext>
                </a:extLst>
              </p:cNvPr>
              <p:cNvSpPr/>
              <p:nvPr/>
            </p:nvSpPr>
            <p:spPr>
              <a:xfrm>
                <a:off x="8502881" y="1015685"/>
                <a:ext cx="17858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>
                    <a:solidFill>
                      <a:srgbClr val="00B050"/>
                    </a:solidFill>
                  </a:rPr>
                  <a:t>c. 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</a:rPr>
                      <m:t>7</m:t>
                    </m:r>
                    <m:sSup>
                      <m:sSupPr>
                        <m:ctrlPr>
                          <a:rPr lang="de-AT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i="0">
                        <a:latin typeface="Cambria Math" panose="02040503050406030204" pitchFamily="18" charset="0"/>
                      </a:rPr>
                      <m:t>−28=0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395163B3-9442-4FF7-8826-EC594BBF69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2881" y="1015685"/>
                <a:ext cx="1785810" cy="369332"/>
              </a:xfrm>
              <a:prstGeom prst="rect">
                <a:avLst/>
              </a:prstGeom>
              <a:blipFill>
                <a:blip r:embed="rId7"/>
                <a:stretch>
                  <a:fillRect l="-3072" t="-11667" b="-2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587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335</Words>
  <Application>Microsoft Office PowerPoint</Application>
  <PresentationFormat>Breitbild</PresentationFormat>
  <Paragraphs>44</Paragraphs>
  <Slides>10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 Black</vt:lpstr>
      <vt:lpstr>Calibri</vt:lpstr>
      <vt:lpstr>Cambria Math</vt:lpstr>
      <vt:lpstr>Georgia</vt:lpstr>
      <vt:lpstr>Trebuchet MS</vt:lpstr>
      <vt:lpstr>Wingdings</vt:lpstr>
      <vt:lpstr>Holzart</vt:lpstr>
      <vt:lpstr>Quadratische Gleichungen Sonderfall 1: ax²+c=0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Quadratische Gleichungen  Sonderform 1: ax²+c=0 (Anzahl der Lösungen)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88</cp:revision>
  <dcterms:created xsi:type="dcterms:W3CDTF">2020-04-09T06:13:57Z</dcterms:created>
  <dcterms:modified xsi:type="dcterms:W3CDTF">2021-02-05T13:37:22Z</dcterms:modified>
</cp:coreProperties>
</file>