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95" r:id="rId3"/>
    <p:sldId id="335" r:id="rId4"/>
    <p:sldId id="341" r:id="rId5"/>
    <p:sldId id="325" r:id="rId6"/>
    <p:sldId id="344" r:id="rId7"/>
    <p:sldId id="345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F4617C8-0402-4B0E-B6BB-58B3DF5E68E0}"/>
    <pc:docChg chg="custSel delSld modSld">
      <pc:chgData name="Tegischer Lukas" userId="f78daebb-0565-485c-bd0e-1cd035e796ff" providerId="ADAL" clId="{DF4617C8-0402-4B0E-B6BB-58B3DF5E68E0}" dt="2022-11-04T11:00:30.654" v="7" actId="47"/>
      <pc:docMkLst>
        <pc:docMk/>
      </pc:docMkLst>
      <pc:sldChg chg="delSp mod">
        <pc:chgData name="Tegischer Lukas" userId="f78daebb-0565-485c-bd0e-1cd035e796ff" providerId="ADAL" clId="{DF4617C8-0402-4B0E-B6BB-58B3DF5E68E0}" dt="2022-11-04T11:00:22.001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DF4617C8-0402-4B0E-B6BB-58B3DF5E68E0}" dt="2022-11-04T11:00:22.00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DF4617C8-0402-4B0E-B6BB-58B3DF5E68E0}" dt="2022-11-04T11:00:30.654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DF4617C8-0402-4B0E-B6BB-58B3DF5E68E0}" dt="2022-11-04T11:00:25.307" v="1" actId="478"/>
        <pc:sldMkLst>
          <pc:docMk/>
          <pc:sldMk cId="442268101" sldId="295"/>
        </pc:sldMkLst>
        <pc:picChg chg="del">
          <ac:chgData name="Tegischer Lukas" userId="f78daebb-0565-485c-bd0e-1cd035e796ff" providerId="ADAL" clId="{DF4617C8-0402-4B0E-B6BB-58B3DF5E68E0}" dt="2022-11-04T11:00:25.307" v="1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F4617C8-0402-4B0E-B6BB-58B3DF5E68E0}" dt="2022-11-04T11:00:27.680" v="4" actId="478"/>
        <pc:sldMkLst>
          <pc:docMk/>
          <pc:sldMk cId="3594661750" sldId="325"/>
        </pc:sldMkLst>
        <pc:picChg chg="del">
          <ac:chgData name="Tegischer Lukas" userId="f78daebb-0565-485c-bd0e-1cd035e796ff" providerId="ADAL" clId="{DF4617C8-0402-4B0E-B6BB-58B3DF5E68E0}" dt="2022-11-04T11:00:27.680" v="4" actId="478"/>
          <ac:picMkLst>
            <pc:docMk/>
            <pc:sldMk cId="3594661750" sldId="32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F4617C8-0402-4B0E-B6BB-58B3DF5E68E0}" dt="2022-11-04T11:00:25.981" v="2" actId="478"/>
        <pc:sldMkLst>
          <pc:docMk/>
          <pc:sldMk cId="2068515563" sldId="335"/>
        </pc:sldMkLst>
        <pc:picChg chg="del">
          <ac:chgData name="Tegischer Lukas" userId="f78daebb-0565-485c-bd0e-1cd035e796ff" providerId="ADAL" clId="{DF4617C8-0402-4B0E-B6BB-58B3DF5E68E0}" dt="2022-11-04T11:00:25.981" v="2" actId="478"/>
          <ac:picMkLst>
            <pc:docMk/>
            <pc:sldMk cId="2068515563" sldId="33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F4617C8-0402-4B0E-B6BB-58B3DF5E68E0}" dt="2022-11-04T11:00:26.676" v="3" actId="478"/>
        <pc:sldMkLst>
          <pc:docMk/>
          <pc:sldMk cId="1652802035" sldId="341"/>
        </pc:sldMkLst>
        <pc:picChg chg="del">
          <ac:chgData name="Tegischer Lukas" userId="f78daebb-0565-485c-bd0e-1cd035e796ff" providerId="ADAL" clId="{DF4617C8-0402-4B0E-B6BB-58B3DF5E68E0}" dt="2022-11-04T11:00:26.676" v="3" actId="478"/>
          <ac:picMkLst>
            <pc:docMk/>
            <pc:sldMk cId="1652802035" sldId="34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F4617C8-0402-4B0E-B6BB-58B3DF5E68E0}" dt="2022-11-04T11:00:28.335" v="5" actId="478"/>
        <pc:sldMkLst>
          <pc:docMk/>
          <pc:sldMk cId="2692271141" sldId="344"/>
        </pc:sldMkLst>
        <pc:picChg chg="del">
          <ac:chgData name="Tegischer Lukas" userId="f78daebb-0565-485c-bd0e-1cd035e796ff" providerId="ADAL" clId="{DF4617C8-0402-4B0E-B6BB-58B3DF5E68E0}" dt="2022-11-04T11:00:28.335" v="5" actId="478"/>
          <ac:picMkLst>
            <pc:docMk/>
            <pc:sldMk cId="2692271141" sldId="34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F4617C8-0402-4B0E-B6BB-58B3DF5E68E0}" dt="2022-11-04T11:00:29.058" v="6" actId="478"/>
        <pc:sldMkLst>
          <pc:docMk/>
          <pc:sldMk cId="3946688427" sldId="345"/>
        </pc:sldMkLst>
        <pc:picChg chg="del">
          <ac:chgData name="Tegischer Lukas" userId="f78daebb-0565-485c-bd0e-1cd035e796ff" providerId="ADAL" clId="{DF4617C8-0402-4B0E-B6BB-58B3DF5E68E0}" dt="2022-11-04T11:00:29.058" v="6" actId="478"/>
          <ac:picMkLst>
            <pc:docMk/>
            <pc:sldMk cId="3946688427" sldId="345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AA19F5FA-18F9-4727-97B5-D6D5AA51C97B}"/>
    <pc:docChg chg="delSld modSld">
      <pc:chgData name="Tegischer Lukas" userId="f78daebb-0565-485c-bd0e-1cd035e796ff" providerId="ADAL" clId="{AA19F5FA-18F9-4727-97B5-D6D5AA51C97B}" dt="2021-04-14T18:11:10.889" v="5" actId="20577"/>
      <pc:docMkLst>
        <pc:docMk/>
      </pc:docMkLst>
      <pc:sldChg chg="del">
        <pc:chgData name="Tegischer Lukas" userId="f78daebb-0565-485c-bd0e-1cd035e796ff" providerId="ADAL" clId="{AA19F5FA-18F9-4727-97B5-D6D5AA51C97B}" dt="2021-04-14T18:11:05.907" v="3" actId="47"/>
        <pc:sldMkLst>
          <pc:docMk/>
          <pc:sldMk cId="2499003606" sldId="342"/>
        </pc:sldMkLst>
      </pc:sldChg>
      <pc:sldChg chg="del">
        <pc:chgData name="Tegischer Lukas" userId="f78daebb-0565-485c-bd0e-1cd035e796ff" providerId="ADAL" clId="{AA19F5FA-18F9-4727-97B5-D6D5AA51C97B}" dt="2021-04-14T18:03:05.949" v="0" actId="47"/>
        <pc:sldMkLst>
          <pc:docMk/>
          <pc:sldMk cId="1235227717" sldId="343"/>
        </pc:sldMkLst>
      </pc:sldChg>
      <pc:sldChg chg="modSp mod">
        <pc:chgData name="Tegischer Lukas" userId="f78daebb-0565-485c-bd0e-1cd035e796ff" providerId="ADAL" clId="{AA19F5FA-18F9-4727-97B5-D6D5AA51C97B}" dt="2021-04-14T18:11:08.482" v="4" actId="20577"/>
        <pc:sldMkLst>
          <pc:docMk/>
          <pc:sldMk cId="2692271141" sldId="344"/>
        </pc:sldMkLst>
        <pc:spChg chg="mod">
          <ac:chgData name="Tegischer Lukas" userId="f78daebb-0565-485c-bd0e-1cd035e796ff" providerId="ADAL" clId="{AA19F5FA-18F9-4727-97B5-D6D5AA51C97B}" dt="2021-04-14T18:11:08.482" v="4" actId="20577"/>
          <ac:spMkLst>
            <pc:docMk/>
            <pc:sldMk cId="2692271141" sldId="344"/>
            <ac:spMk id="5" creationId="{BD241747-23B2-44F5-90C3-8487F522245B}"/>
          </ac:spMkLst>
        </pc:spChg>
      </pc:sldChg>
      <pc:sldChg chg="modSp mod">
        <pc:chgData name="Tegischer Lukas" userId="f78daebb-0565-485c-bd0e-1cd035e796ff" providerId="ADAL" clId="{AA19F5FA-18F9-4727-97B5-D6D5AA51C97B}" dt="2021-04-14T18:11:10.889" v="5" actId="20577"/>
        <pc:sldMkLst>
          <pc:docMk/>
          <pc:sldMk cId="3946688427" sldId="345"/>
        </pc:sldMkLst>
        <pc:spChg chg="mod">
          <ac:chgData name="Tegischer Lukas" userId="f78daebb-0565-485c-bd0e-1cd035e796ff" providerId="ADAL" clId="{AA19F5FA-18F9-4727-97B5-D6D5AA51C97B}" dt="2021-04-14T18:11:10.889" v="5" actId="20577"/>
          <ac:spMkLst>
            <pc:docMk/>
            <pc:sldMk cId="3946688427" sldId="345"/>
            <ac:spMk id="6" creationId="{BEC74803-3AC1-4061-87FC-FEC3AD9B4C74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6805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0348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8537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08793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269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algn="ctr"/>
                <a: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Geraden im </a:t>
                </a:r>
                <a14:m>
                  <m:oMath xmlns:m="http://schemas.openxmlformats.org/officeDocument/2006/math">
                    <m:r>
                      <a:rPr lang="de-AT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ℝ</m:t>
                    </m:r>
                    <m:r>
                      <a:rPr lang="de-AT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²</m:t>
                    </m:r>
                  </m:oMath>
                </a14:m>
                <a:b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40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Normalvektordarstellung</a:t>
                </a:r>
                <a:endParaRPr lang="de-AT" sz="2000" b="0" dirty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Normalvektordarstellung einer Geraden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4EACAF1-3811-406A-9316-0F1CD9FD51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879" b="3234"/>
          <a:stretch/>
        </p:blipFill>
        <p:spPr>
          <a:xfrm>
            <a:off x="1038225" y="1347552"/>
            <a:ext cx="5391150" cy="5009035"/>
          </a:xfrm>
          <a:prstGeom prst="rect">
            <a:avLst/>
          </a:prstGeom>
        </p:spPr>
      </p:pic>
      <p:sp>
        <p:nvSpPr>
          <p:cNvPr id="9" name="Multiplikationszeichen 8">
            <a:extLst>
              <a:ext uri="{FF2B5EF4-FFF2-40B4-BE49-F238E27FC236}">
                <a16:creationId xmlns:a16="http://schemas.microsoft.com/office/drawing/2014/main" id="{6B71F481-532C-4C97-B936-E48285AB27FE}"/>
              </a:ext>
            </a:extLst>
          </p:cNvPr>
          <p:cNvSpPr/>
          <p:nvPr/>
        </p:nvSpPr>
        <p:spPr>
          <a:xfrm>
            <a:off x="4033838" y="2972788"/>
            <a:ext cx="161926" cy="20478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298EE11-4372-49D7-B406-4F9EC03E1C2C}"/>
              </a:ext>
            </a:extLst>
          </p:cNvPr>
          <p:cNvCxnSpPr>
            <a:cxnSpLocks/>
          </p:cNvCxnSpPr>
          <p:nvPr/>
        </p:nvCxnSpPr>
        <p:spPr>
          <a:xfrm flipV="1">
            <a:off x="1628764" y="996950"/>
            <a:ext cx="4587886" cy="461196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8F3CC26-1E06-466F-A8AD-183B7E785CB6}"/>
              </a:ext>
            </a:extLst>
          </p:cNvPr>
          <p:cNvCxnSpPr>
            <a:cxnSpLocks/>
          </p:cNvCxnSpPr>
          <p:nvPr/>
        </p:nvCxnSpPr>
        <p:spPr>
          <a:xfrm flipH="1" flipV="1">
            <a:off x="2978150" y="1905000"/>
            <a:ext cx="1136651" cy="117018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D67158B1-9C51-4B1B-B04F-6E4BBEB7DE12}"/>
              </a:ext>
            </a:extLst>
          </p:cNvPr>
          <p:cNvSpPr txBox="1"/>
          <p:nvPr/>
        </p:nvSpPr>
        <p:spPr>
          <a:xfrm>
            <a:off x="8826564" y="2851225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dirty="0">
                <a:solidFill>
                  <a:srgbClr val="0070C0"/>
                </a:solidFill>
              </a:rPr>
              <a:t>PUNKT</a:t>
            </a:r>
            <a:endParaRPr lang="de-AT" sz="2400" dirty="0">
              <a:solidFill>
                <a:srgbClr val="0070C0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B36DA879-751C-4537-986D-397C261E0BA7}"/>
              </a:ext>
            </a:extLst>
          </p:cNvPr>
          <p:cNvSpPr txBox="1"/>
          <p:nvPr/>
        </p:nvSpPr>
        <p:spPr>
          <a:xfrm>
            <a:off x="7996720" y="4070061"/>
            <a:ext cx="30754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dirty="0">
                <a:solidFill>
                  <a:srgbClr val="FF0000"/>
                </a:solidFill>
              </a:rPr>
              <a:t>NORMALVEKTOR</a:t>
            </a:r>
            <a:endParaRPr lang="de-AT" sz="2400" dirty="0">
              <a:solidFill>
                <a:srgbClr val="FF0000"/>
              </a:solidFill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143E3B90-1130-4F6F-AE56-5B60C5B8E427}"/>
              </a:ext>
            </a:extLst>
          </p:cNvPr>
          <p:cNvSpPr txBox="1"/>
          <p:nvPr/>
        </p:nvSpPr>
        <p:spPr>
          <a:xfrm>
            <a:off x="9334715" y="3424239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dirty="0"/>
              <a:t>+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55543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Normalvektordarstellung einer Geraden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0D493F06-0019-4BCE-B360-839F7EC518F2}"/>
                  </a:ext>
                </a:extLst>
              </p:cNvPr>
              <p:cNvSpPr txBox="1"/>
              <p:nvPr/>
            </p:nvSpPr>
            <p:spPr>
              <a:xfrm>
                <a:off x="1238911" y="1473851"/>
                <a:ext cx="9714176" cy="8452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Sei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𝑛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ein Normalvektor und P ein beliebiger Punkt der Geraden g, dann gilt für alle Punkte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𝑋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∈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𝑔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: </m:t>
                      </m:r>
                      <m:acc>
                        <m:accPr>
                          <m:chr m:val="⃗"/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𝑛</m:t>
                          </m:r>
                        </m:e>
                      </m:acc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𝑋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𝑛</m:t>
                          </m:r>
                        </m:e>
                      </m:acc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𝑃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0D493F06-0019-4BCE-B360-839F7EC518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911" y="1473851"/>
                <a:ext cx="9714176" cy="845231"/>
              </a:xfrm>
              <a:prstGeom prst="rect">
                <a:avLst/>
              </a:prstGeom>
              <a:blipFill>
                <a:blip r:embed="rId4"/>
                <a:stretch>
                  <a:fillRect l="-502" t="-36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feld 16">
            <a:extLst>
              <a:ext uri="{FF2B5EF4-FFF2-40B4-BE49-F238E27FC236}">
                <a16:creationId xmlns:a16="http://schemas.microsoft.com/office/drawing/2014/main" id="{57EC4B18-83AA-46C1-8AE9-F4E47145E147}"/>
              </a:ext>
            </a:extLst>
          </p:cNvPr>
          <p:cNvSpPr txBox="1"/>
          <p:nvPr/>
        </p:nvSpPr>
        <p:spPr>
          <a:xfrm>
            <a:off x="3047197" y="2389184"/>
            <a:ext cx="60976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Normalvektorform</a:t>
            </a:r>
            <a:r>
              <a:rPr lang="de-AT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de-AT" sz="2000" b="1" u="sng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Punkt</a:t>
            </a:r>
            <a:r>
              <a:rPr lang="de-AT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UND </a:t>
            </a:r>
            <a:r>
              <a:rPr lang="de-AT" sz="2000" b="1" u="sng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Normalvektor</a:t>
            </a:r>
            <a:endParaRPr lang="de-AT" sz="2000" dirty="0">
              <a:highlight>
                <a:srgbClr val="FFFF00"/>
              </a:highligh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E820448E-6228-425A-93C5-20BDEC9B4024}"/>
                  </a:ext>
                </a:extLst>
              </p:cNvPr>
              <p:cNvSpPr txBox="1"/>
              <p:nvPr/>
            </p:nvSpPr>
            <p:spPr>
              <a:xfrm>
                <a:off x="539014" y="2963051"/>
                <a:ext cx="6891689" cy="10255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16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Beweis:</a:t>
                </a:r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Multipliziere die </a:t>
                </a:r>
                <a:r>
                  <a:rPr lang="de-AT" sz="16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Parameterdarstellung</a:t>
                </a:r>
                <a:r>
                  <a:rPr lang="de-AT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mit dem zugehörigen Normalvektor ein:</a:t>
                </a:r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𝑋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𝑃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𝑡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𝑎</m:t>
                          </m:r>
                        </m:e>
                      </m:acc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  |∙</m:t>
                      </m:r>
                      <m:acc>
                        <m:accPr>
                          <m:chr m:val="⃗"/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E820448E-6228-425A-93C5-20BDEC9B40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014" y="2963051"/>
                <a:ext cx="6891689" cy="1025537"/>
              </a:xfrm>
              <a:prstGeom prst="rect">
                <a:avLst/>
              </a:prstGeom>
              <a:blipFill>
                <a:blip r:embed="rId5"/>
                <a:stretch>
                  <a:fillRect l="-442" t="-11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Grafik 18">
            <a:extLst>
              <a:ext uri="{FF2B5EF4-FFF2-40B4-BE49-F238E27FC236}">
                <a16:creationId xmlns:a16="http://schemas.microsoft.com/office/drawing/2014/main" id="{FCF6A6AD-6422-40C7-AFEA-84AC8360D70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62" r="18837" b="37263"/>
          <a:stretch/>
        </p:blipFill>
        <p:spPr bwMode="auto">
          <a:xfrm>
            <a:off x="7559039" y="2963051"/>
            <a:ext cx="4238326" cy="33910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6851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5720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Parameterdarstellung, Normalvektorform, Allgemeine Form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91BDB0C9-5160-4FF4-A609-BDE336519509}"/>
                  </a:ext>
                </a:extLst>
              </p:cNvPr>
              <p:cNvSpPr txBox="1"/>
              <p:nvPr/>
            </p:nvSpPr>
            <p:spPr>
              <a:xfrm>
                <a:off x="3047197" y="1072864"/>
                <a:ext cx="6097604" cy="5543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91BDB0C9-5160-4FF4-A609-BDE3365195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197" y="1072864"/>
                <a:ext cx="6097604" cy="5543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3079D144-6650-4192-AA8A-8560A20DE799}"/>
              </a:ext>
            </a:extLst>
          </p:cNvPr>
          <p:cNvSpPr txBox="1"/>
          <p:nvPr/>
        </p:nvSpPr>
        <p:spPr>
          <a:xfrm>
            <a:off x="394636" y="1791107"/>
            <a:ext cx="7249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Schritt 1: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Umwandlung der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Parameterdarstellung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in die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Normalvektorform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DEB89A93-3602-487D-9214-FAFCF4ACDB10}"/>
                  </a:ext>
                </a:extLst>
              </p:cNvPr>
              <p:cNvSpPr txBox="1"/>
              <p:nvPr/>
            </p:nvSpPr>
            <p:spPr>
              <a:xfrm>
                <a:off x="7778174" y="4112209"/>
                <a:ext cx="4210251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Schritt 2: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Anwendung des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Skalarprodukts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Darstellung in der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allgemeinen Form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1" i="1" smtClean="0">
                          <a:latin typeface="Cambria Math" panose="02040503050406030204" pitchFamily="18" charset="0"/>
                        </a:rPr>
                        <m:t>𝒂𝒙</m:t>
                      </m:r>
                      <m:r>
                        <a:rPr lang="de-AT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b="1" i="1" smtClean="0">
                          <a:latin typeface="Cambria Math" panose="02040503050406030204" pitchFamily="18" charset="0"/>
                        </a:rPr>
                        <m:t>𝒃𝒚</m:t>
                      </m:r>
                      <m:r>
                        <a:rPr lang="de-AT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AT" b="1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DEB89A93-3602-487D-9214-FAFCF4ACDB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174" y="4112209"/>
                <a:ext cx="4210251" cy="923330"/>
              </a:xfrm>
              <a:prstGeom prst="rect">
                <a:avLst/>
              </a:prstGeom>
              <a:blipFill>
                <a:blip r:embed="rId5"/>
                <a:stretch>
                  <a:fillRect l="-1302" t="-3974" b="-596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280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E83BCC2C-D692-48A2-B411-DF213CAA6A85}"/>
              </a:ext>
            </a:extLst>
          </p:cNvPr>
          <p:cNvSpPr txBox="1"/>
          <p:nvPr/>
        </p:nvSpPr>
        <p:spPr>
          <a:xfrm>
            <a:off x="416560" y="293101"/>
            <a:ext cx="974344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Eine Gerade g ist in der Parameterdarstellung gegeben. Bestimme eine Gleichung von g in der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Normalvektorform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und in der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allgemeinen Form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4483B3DC-FE90-494C-A5FB-3EE6C768C155}"/>
                  </a:ext>
                </a:extLst>
              </p:cNvPr>
              <p:cNvSpPr txBox="1"/>
              <p:nvPr/>
            </p:nvSpPr>
            <p:spPr>
              <a:xfrm>
                <a:off x="3048000" y="965016"/>
                <a:ext cx="6096000" cy="6034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AT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AT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4483B3DC-FE90-494C-A5FB-3EE6C768C1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965016"/>
                <a:ext cx="6096000" cy="6034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466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BD241747-23B2-44F5-90C3-8487F522245B}"/>
              </a:ext>
            </a:extLst>
          </p:cNvPr>
          <p:cNvSpPr txBox="1"/>
          <p:nvPr/>
        </p:nvSpPr>
        <p:spPr>
          <a:xfrm>
            <a:off x="487680" y="311372"/>
            <a:ext cx="92456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Bestimme (1) einen Normalvektor, (2) einen Richtungsvektor der gegebenen Geraden g.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BCD299B8-E666-47D3-AD0B-1C55AE8FDFF5}"/>
                  </a:ext>
                </a:extLst>
              </p:cNvPr>
              <p:cNvSpPr txBox="1"/>
              <p:nvPr/>
            </p:nvSpPr>
            <p:spPr>
              <a:xfrm>
                <a:off x="2062480" y="77643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:3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BCD299B8-E666-47D3-AD0B-1C55AE8FD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2480" y="776439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227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BEC74803-3AC1-4061-87FC-FEC3AD9B4C74}"/>
              </a:ext>
            </a:extLst>
          </p:cNvPr>
          <p:cNvSpPr txBox="1"/>
          <p:nvPr/>
        </p:nvSpPr>
        <p:spPr>
          <a:xfrm>
            <a:off x="660400" y="400950"/>
            <a:ext cx="908304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</a:t>
            </a:r>
            <a:r>
              <a:rPr lang="de-AT" sz="18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3)</a:t>
            </a:r>
            <a:r>
              <a:rPr lang="de-AT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Begründe rechnerisch, ob der Punkt auf der gegebenen Geraden liegt.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5C9ACFC-36BB-4452-BCC4-8DD7F3EACE9E}"/>
                  </a:ext>
                </a:extLst>
              </p:cNvPr>
              <p:cNvSpPr txBox="1"/>
              <p:nvPr/>
            </p:nvSpPr>
            <p:spPr>
              <a:xfrm>
                <a:off x="1778000" y="87281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:3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=10 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5C9ACFC-36BB-4452-BCC4-8DD7F3EAC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0" y="872810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F3678D9B-02E8-4A82-95E2-DA14935AB541}"/>
                  </a:ext>
                </a:extLst>
              </p:cNvPr>
              <p:cNvSpPr txBox="1"/>
              <p:nvPr/>
            </p:nvSpPr>
            <p:spPr>
              <a:xfrm>
                <a:off x="-894080" y="157809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F3678D9B-02E8-4A82-95E2-DA14935AB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94080" y="1578094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E6B04807-9B29-4329-B755-85BD7B41451D}"/>
                  </a:ext>
                </a:extLst>
              </p:cNvPr>
              <p:cNvSpPr txBox="1"/>
              <p:nvPr/>
            </p:nvSpPr>
            <p:spPr>
              <a:xfrm>
                <a:off x="5516880" y="157809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E6B04807-9B29-4329-B755-85BD7B414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880" y="1578094"/>
                <a:ext cx="6096000" cy="400110"/>
              </a:xfrm>
              <a:prstGeom prst="rect">
                <a:avLst/>
              </a:prstGeom>
              <a:blipFill>
                <a:blip r:embed="rId6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668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215</Words>
  <Application>Microsoft Office PowerPoint</Application>
  <PresentationFormat>Breitbild</PresentationFormat>
  <Paragraphs>32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Geraden im R² Normalvektordarstellung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99</cp:revision>
  <dcterms:created xsi:type="dcterms:W3CDTF">2020-04-09T06:13:57Z</dcterms:created>
  <dcterms:modified xsi:type="dcterms:W3CDTF">2022-11-04T11:00:31Z</dcterms:modified>
</cp:coreProperties>
</file>