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52" r:id="rId3"/>
    <p:sldId id="353" r:id="rId4"/>
    <p:sldId id="354" r:id="rId5"/>
    <p:sldId id="355" r:id="rId6"/>
    <p:sldId id="356" r:id="rId7"/>
    <p:sldId id="339" r:id="rId8"/>
    <p:sldId id="35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9E821BD-3931-44F1-8B58-58BAA1F98787}"/>
    <pc:docChg chg="custSel delSld modSld">
      <pc:chgData name="Tegischer Lukas" userId="f78daebb-0565-485c-bd0e-1cd035e796ff" providerId="ADAL" clId="{D9E821BD-3931-44F1-8B58-58BAA1F98787}" dt="2022-11-04T11:02:57.798" v="9" actId="47"/>
      <pc:docMkLst>
        <pc:docMk/>
      </pc:docMkLst>
      <pc:sldChg chg="delSp mod delAnim">
        <pc:chgData name="Tegischer Lukas" userId="f78daebb-0565-485c-bd0e-1cd035e796ff" providerId="ADAL" clId="{D9E821BD-3931-44F1-8B58-58BAA1F98787}" dt="2022-11-04T11:02:50.63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9E821BD-3931-44F1-8B58-58BAA1F98787}" dt="2022-11-04T11:02:50.639" v="1" actId="478"/>
          <ac:spMkLst>
            <pc:docMk/>
            <pc:sldMk cId="336392357" sldId="256"/>
            <ac:spMk id="3" creationId="{03ECAFB9-899E-4588-8838-7CA25F732199}"/>
          </ac:spMkLst>
        </pc:spChg>
        <pc:picChg chg="del">
          <ac:chgData name="Tegischer Lukas" userId="f78daebb-0565-485c-bd0e-1cd035e796ff" providerId="ADAL" clId="{D9E821BD-3931-44F1-8B58-58BAA1F98787}" dt="2022-11-04T11:02:5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9E821BD-3931-44F1-8B58-58BAA1F98787}" dt="2022-11-04T11:02:57.798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9E821BD-3931-44F1-8B58-58BAA1F98787}" dt="2022-11-04T11:02:55.624" v="7" actId="478"/>
        <pc:sldMkLst>
          <pc:docMk/>
          <pc:sldMk cId="4121298962" sldId="339"/>
        </pc:sldMkLst>
        <pc:picChg chg="del">
          <ac:chgData name="Tegischer Lukas" userId="f78daebb-0565-485c-bd0e-1cd035e796ff" providerId="ADAL" clId="{D9E821BD-3931-44F1-8B58-58BAA1F98787}" dt="2022-11-04T11:02:55.624" v="7" actId="478"/>
          <ac:picMkLst>
            <pc:docMk/>
            <pc:sldMk cId="412129896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2.038" v="2" actId="478"/>
        <pc:sldMkLst>
          <pc:docMk/>
          <pc:sldMk cId="1042936405" sldId="352"/>
        </pc:sldMkLst>
        <pc:picChg chg="del">
          <ac:chgData name="Tegischer Lukas" userId="f78daebb-0565-485c-bd0e-1cd035e796ff" providerId="ADAL" clId="{D9E821BD-3931-44F1-8B58-58BAA1F98787}" dt="2022-11-04T11:02:52.038" v="2" actId="478"/>
          <ac:picMkLst>
            <pc:docMk/>
            <pc:sldMk cId="1042936405" sldId="35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2.688" v="3" actId="478"/>
        <pc:sldMkLst>
          <pc:docMk/>
          <pc:sldMk cId="2026322098" sldId="353"/>
        </pc:sldMkLst>
        <pc:picChg chg="del">
          <ac:chgData name="Tegischer Lukas" userId="f78daebb-0565-485c-bd0e-1cd035e796ff" providerId="ADAL" clId="{D9E821BD-3931-44F1-8B58-58BAA1F98787}" dt="2022-11-04T11:02:52.688" v="3" actId="478"/>
          <ac:picMkLst>
            <pc:docMk/>
            <pc:sldMk cId="2026322098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3.474" v="4" actId="478"/>
        <pc:sldMkLst>
          <pc:docMk/>
          <pc:sldMk cId="3231253005" sldId="354"/>
        </pc:sldMkLst>
        <pc:picChg chg="del">
          <ac:chgData name="Tegischer Lukas" userId="f78daebb-0565-485c-bd0e-1cd035e796ff" providerId="ADAL" clId="{D9E821BD-3931-44F1-8B58-58BAA1F98787}" dt="2022-11-04T11:02:53.474" v="4" actId="478"/>
          <ac:picMkLst>
            <pc:docMk/>
            <pc:sldMk cId="3231253005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4.149" v="5" actId="478"/>
        <pc:sldMkLst>
          <pc:docMk/>
          <pc:sldMk cId="1248490558" sldId="355"/>
        </pc:sldMkLst>
        <pc:picChg chg="del">
          <ac:chgData name="Tegischer Lukas" userId="f78daebb-0565-485c-bd0e-1cd035e796ff" providerId="ADAL" clId="{D9E821BD-3931-44F1-8B58-58BAA1F98787}" dt="2022-11-04T11:02:54.149" v="5" actId="478"/>
          <ac:picMkLst>
            <pc:docMk/>
            <pc:sldMk cId="1248490558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5.048" v="6" actId="478"/>
        <pc:sldMkLst>
          <pc:docMk/>
          <pc:sldMk cId="404673279" sldId="356"/>
        </pc:sldMkLst>
        <pc:picChg chg="del">
          <ac:chgData name="Tegischer Lukas" userId="f78daebb-0565-485c-bd0e-1cd035e796ff" providerId="ADAL" clId="{D9E821BD-3931-44F1-8B58-58BAA1F98787}" dt="2022-11-04T11:02:55.048" v="6" actId="478"/>
          <ac:picMkLst>
            <pc:docMk/>
            <pc:sldMk cId="404673279" sldId="35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9E821BD-3931-44F1-8B58-58BAA1F98787}" dt="2022-11-04T11:02:56.239" v="8" actId="478"/>
        <pc:sldMkLst>
          <pc:docMk/>
          <pc:sldMk cId="3752108798" sldId="357"/>
        </pc:sldMkLst>
        <pc:picChg chg="del">
          <ac:chgData name="Tegischer Lukas" userId="f78daebb-0565-485c-bd0e-1cd035e796ff" providerId="ADAL" clId="{D9E821BD-3931-44F1-8B58-58BAA1F98787}" dt="2022-11-04T11:02:56.239" v="8" actId="478"/>
          <ac:picMkLst>
            <pc:docMk/>
            <pc:sldMk cId="3752108798" sldId="35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86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0392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71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2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232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8987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087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29488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Logarithmus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Natürlicher Logarithmus und Zehnerlogarithmus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4642" y="427502"/>
            <a:ext cx="3822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(Logarithmus)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/>
              <p:nvPr/>
            </p:nvSpPr>
            <p:spPr>
              <a:xfrm>
                <a:off x="3047998" y="1369371"/>
                <a:ext cx="6096000" cy="461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Es gilt stets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fun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⟺ 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369371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t="-7500" b="-25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feld 17">
            <a:extLst>
              <a:ext uri="{FF2B5EF4-FFF2-40B4-BE49-F238E27FC236}">
                <a16:creationId xmlns:a16="http://schemas.microsoft.com/office/drawing/2014/main" id="{5E800945-9A75-43A2-B206-3B78751C66D4}"/>
              </a:ext>
            </a:extLst>
          </p:cNvPr>
          <p:cNvSpPr txBox="1"/>
          <p:nvPr/>
        </p:nvSpPr>
        <p:spPr>
          <a:xfrm>
            <a:off x="2412998" y="2276075"/>
            <a:ext cx="736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Fragestellung: 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Mit welcher Zahl muss man die Basis a potenzieren, um die Zahl b zu erhalten?</a:t>
            </a:r>
            <a:endParaRPr lang="de-A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611EC11-BEB6-4273-9917-569708F21207}"/>
                  </a:ext>
                </a:extLst>
              </p:cNvPr>
              <p:cNvSpPr txBox="1"/>
              <p:nvPr/>
            </p:nvSpPr>
            <p:spPr>
              <a:xfrm>
                <a:off x="1630678" y="3429000"/>
                <a:ext cx="893064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Folgerung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Hochzahl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mit der man a potenzieren muss, um b zu erhalten, heißt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Logarithmus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von b zur Basis a und wird mit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bezeichnet.</a:t>
                </a:r>
                <a:endParaRPr lang="de-AT" sz="2000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611EC11-BEB6-4273-9917-569708F21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678" y="3429000"/>
                <a:ext cx="8930640" cy="707886"/>
              </a:xfrm>
              <a:prstGeom prst="rect">
                <a:avLst/>
              </a:prstGeom>
              <a:blipFill>
                <a:blip r:embed="rId5"/>
                <a:stretch>
                  <a:fillRect t="-5172" r="-68" b="-137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0E3B8CAB-A363-4763-9DB5-AA36750148AF}"/>
                  </a:ext>
                </a:extLst>
              </p:cNvPr>
              <p:cNvSpPr txBox="1"/>
              <p:nvPr/>
            </p:nvSpPr>
            <p:spPr>
              <a:xfrm>
                <a:off x="3047998" y="433570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 i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0E3B8CAB-A363-4763-9DB5-AA3675014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4335704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>
            <a:extLst>
              <a:ext uri="{FF2B5EF4-FFF2-40B4-BE49-F238E27FC236}">
                <a16:creationId xmlns:a16="http://schemas.microsoft.com/office/drawing/2014/main" id="{E3011015-3571-43DF-91F9-98161E17CE42}"/>
              </a:ext>
            </a:extLst>
          </p:cNvPr>
          <p:cNvSpPr txBox="1"/>
          <p:nvPr/>
        </p:nvSpPr>
        <p:spPr>
          <a:xfrm>
            <a:off x="1737358" y="4933316"/>
            <a:ext cx="8717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Bef>
                <a:spcPts val="600"/>
              </a:spcBef>
              <a:spcAft>
                <a:spcPts val="600"/>
              </a:spcAft>
            </a:pPr>
            <a:r>
              <a:rPr lang="de-AT" sz="20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Fragestellung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Mit welcher Zahl muss man 2 potenzieren, um 8 zu erhalten???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3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/>
      <p:bldP spid="1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56304" y="1032756"/>
            <a:ext cx="2679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Euler‘sche Zahl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6EC5627-7112-41F6-8D2B-2900F4F49B15}"/>
                  </a:ext>
                </a:extLst>
              </p:cNvPr>
              <p:cNvSpPr txBox="1"/>
              <p:nvPr/>
            </p:nvSpPr>
            <p:spPr>
              <a:xfrm>
                <a:off x="914398" y="2210973"/>
                <a:ext cx="10363200" cy="2936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Neben der Kreiszahl </a:t>
                </a:r>
                <a14:m>
                  <m:oMath xmlns:m="http://schemas.openxmlformats.org/officeDocument/2006/math">
                    <m:r>
                      <a:rPr lang="de-AT" sz="20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𝜋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=3,14159</m:t>
                    </m:r>
                    <m:r>
                      <a:rPr lang="de-AT" sz="20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…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gibt es in der Mathematik eine weitere wichtige irrationale Zahl, die nach dem Mathematiker Leonard Euler (1707-1783) benannt ist.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Euler’sche Zahl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=2,718281828…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Die Euler’sche Zahl ist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irrational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kann damit nicht als Bruch dargestellt werden. Mit der Euler’schen Zahl können natürliche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Wachstums- und Abnahmeprozesse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beschrieben werden (z.B. Vermehrung eines Bakterienstamms, Zerfall eines radioaktiven Elements, …)</a:t>
                </a:r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6EC5627-7112-41F6-8D2B-2900F4F49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8" y="2210973"/>
                <a:ext cx="10363200" cy="2936188"/>
              </a:xfrm>
              <a:prstGeom prst="rect">
                <a:avLst/>
              </a:prstGeom>
              <a:blipFill>
                <a:blip r:embed="rId4"/>
                <a:stretch>
                  <a:fillRect l="-588" r="-647" b="-29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32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413868" y="728010"/>
            <a:ext cx="7364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Natürlicher Logarithmus und Zehnerlogarithmus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604B587-01A2-4CBF-B39A-D59370A5598D}"/>
                  </a:ext>
                </a:extLst>
              </p:cNvPr>
              <p:cNvSpPr txBox="1"/>
              <p:nvPr/>
            </p:nvSpPr>
            <p:spPr>
              <a:xfrm>
                <a:off x="481263" y="159600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4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Merke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Für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gilt:</a:t>
                </a:r>
                <a:endParaRPr lang="de-AT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604B587-01A2-4CBF-B39A-D59370A55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63" y="159600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l="-1100"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83EC312-D541-41CC-9955-FEBDC89C2E37}"/>
                  </a:ext>
                </a:extLst>
              </p:cNvPr>
              <p:cNvSpPr txBox="1"/>
              <p:nvPr/>
            </p:nvSpPr>
            <p:spPr>
              <a:xfrm>
                <a:off x="481263" y="2340892"/>
                <a:ext cx="15079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83EC312-D541-41CC-9955-FEBDC89C2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63" y="2340892"/>
                <a:ext cx="150795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16CF5FB-1A60-438F-AAD8-976604C7AD53}"/>
                  </a:ext>
                </a:extLst>
              </p:cNvPr>
              <p:cNvSpPr txBox="1"/>
              <p:nvPr/>
            </p:nvSpPr>
            <p:spPr>
              <a:xfrm>
                <a:off x="5614737" y="234089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𝑁𝑎𝑡</m:t>
                          </m:r>
                          <m:r>
                            <a:rPr lang="de-AT" sz="2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𝑟𝑙𝑖𝑐h𝑒𝑟</m:t>
                          </m:r>
                          <m:r>
                            <a:rPr lang="de-AT" sz="2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𝐿𝑜𝑔𝑎𝑟𝑖𝑡h𝑚𝑢𝑠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16CF5FB-1A60-438F-AAD8-976604C7A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737" y="2340892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7C1BBD1-996E-4EC4-A1FD-29A46C05144C}"/>
                  </a:ext>
                </a:extLst>
              </p:cNvPr>
              <p:cNvSpPr txBox="1"/>
              <p:nvPr/>
            </p:nvSpPr>
            <p:spPr>
              <a:xfrm>
                <a:off x="-1812758" y="359377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7C1BBD1-996E-4EC4-A1FD-29A46C051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12758" y="3593779"/>
                <a:ext cx="609600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9A2E553-EADD-4FB1-A99A-0C7230ADA51F}"/>
                  </a:ext>
                </a:extLst>
              </p:cNvPr>
              <p:cNvSpPr txBox="1"/>
              <p:nvPr/>
            </p:nvSpPr>
            <p:spPr>
              <a:xfrm>
                <a:off x="5161548" y="3593779"/>
                <a:ext cx="70023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𝑍𝑒h𝑛𝑒𝑟𝑙𝑜𝑔𝑎𝑟𝑖𝑡h𝑚𝑢𝑠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9A2E553-EADD-4FB1-A99A-0C7230ADA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548" y="3593779"/>
                <a:ext cx="7002378" cy="461665"/>
              </a:xfrm>
              <a:prstGeom prst="rect">
                <a:avLst/>
              </a:prstGeom>
              <a:blipFill>
                <a:blip r:embed="rId8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3E7B4265-9032-4BC0-A3CA-E3E01464AA96}"/>
              </a:ext>
            </a:extLst>
          </p:cNvPr>
          <p:cNvSpPr txBox="1"/>
          <p:nvPr/>
        </p:nvSpPr>
        <p:spPr>
          <a:xfrm>
            <a:off x="1938855" y="4945221"/>
            <a:ext cx="83142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 natürliche Logarithmus und der Zehnerlogarithmus können mit dem Taschenrechner (Standardbefehle!) ermittelt werden.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2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901262" y="415565"/>
            <a:ext cx="4389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lg - Logarithmus zur Basis 10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62BD8A5-0182-4037-8845-AF17CE17E39E}"/>
              </a:ext>
            </a:extLst>
          </p:cNvPr>
          <p:cNvSpPr txBox="1"/>
          <p:nvPr/>
        </p:nvSpPr>
        <p:spPr>
          <a:xfrm>
            <a:off x="2099995" y="1345213"/>
            <a:ext cx="79920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 </a:t>
            </a:r>
            <a:r>
              <a:rPr lang="de-A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Logarithmus generalis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(kurz lg) ist der Logarithmus zur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Basis 10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Im Taschenrechner ist dies die Taste [log].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33D84AE-52D8-47DB-ADED-2E4E91980C67}"/>
                  </a:ext>
                </a:extLst>
              </p:cNvPr>
              <p:cNvSpPr txBox="1"/>
              <p:nvPr/>
            </p:nvSpPr>
            <p:spPr>
              <a:xfrm>
                <a:off x="853262" y="2617166"/>
                <a:ext cx="6096000" cy="3247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de-AT" sz="20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Beispiele:</a:t>
                </a:r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10</m:t>
                            </m:r>
                            <m:r>
                              <a:rPr lang="de-AT" sz="20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e>
                        </m:d>
                      </m:e>
                    </m:func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lvl="0">
                  <a:spcAft>
                    <a:spcPts val="600"/>
                  </a:spcAft>
                </a:pPr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Aft>
                    <a:spcPts val="600"/>
                  </a:spcAft>
                </a:pPr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1000</m:t>
                            </m:r>
                          </m:e>
                        </m:d>
                      </m:e>
                    </m:func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i="1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</a:p>
              <a:p>
                <a:pPr lvl="0">
                  <a:spcAft>
                    <a:spcPts val="600"/>
                  </a:spcAft>
                </a:pPr>
                <a:endParaRPr lang="de-AT" sz="2000" i="1" dirty="0">
                  <a:solidFill>
                    <a:srgbClr val="000000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spcAft>
                    <a:spcPts val="600"/>
                  </a:spcAft>
                </a:pPr>
                <a:endParaRPr lang="de-AT" sz="2000" i="1" dirty="0">
                  <a:solidFill>
                    <a:srgbClr val="000000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0.01</m:t>
                            </m:r>
                          </m:e>
                        </m:d>
                      </m:e>
                    </m:fun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de-AT" sz="2000" dirty="0"/>
                  <a:t> </a:t>
                </a: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33D84AE-52D8-47DB-ADED-2E4E91980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62" y="2617166"/>
                <a:ext cx="6096000" cy="3247043"/>
              </a:xfrm>
              <a:prstGeom prst="rect">
                <a:avLst/>
              </a:prstGeom>
              <a:blipFill>
                <a:blip r:embed="rId4"/>
                <a:stretch>
                  <a:fillRect l="-1100" t="-938" b="-206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49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129212" y="1492560"/>
            <a:ext cx="6014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ln - Logarithmus zur natürlichen Basis </a:t>
            </a:r>
            <a:r>
              <a:rPr lang="de-AT" sz="2800" b="1" i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4749280-9098-468C-A77F-E32BDB53C762}"/>
                  </a:ext>
                </a:extLst>
              </p:cNvPr>
              <p:cNvSpPr txBox="1"/>
              <p:nvPr/>
            </p:nvSpPr>
            <p:spPr>
              <a:xfrm>
                <a:off x="1748586" y="2443610"/>
                <a:ext cx="869482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Der 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Logarithmus naturalis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(=natürlicher Logarithmus, kurz ln) ist der Logarithmus zur </a:t>
                </a: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𝐁𝐚𝐬𝐢𝐬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𝒆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wobei </a:t>
                </a: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𝒆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𝟐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𝟕𝟏𝟖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... die berühmte </a:t>
                </a:r>
                <a14:m>
                  <m:oMath xmlns:m="http://schemas.openxmlformats.org/officeDocument/2006/math">
                    <m:r>
                      <a:rPr lang="de-AT" sz="2000" b="1" i="1" u="none" strike="noStrike">
                        <a:solidFill>
                          <a:srgbClr val="0563C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𝐄𝐮𝐥𝐞𝐫𝐬𝐜𝐡𝐞</m:t>
                    </m:r>
                    <m:r>
                      <a:rPr lang="de-AT" sz="2000" b="1" u="none" strike="noStrike">
                        <a:solidFill>
                          <a:srgbClr val="0563C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b="1" i="1" u="none" strike="noStrike">
                        <a:solidFill>
                          <a:srgbClr val="0563C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𝐙𝐚𝐡𝐥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ist.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4749280-9098-468C-A77F-E32BDB53C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586" y="2443610"/>
                <a:ext cx="8694822" cy="707886"/>
              </a:xfrm>
              <a:prstGeom prst="rect">
                <a:avLst/>
              </a:prstGeom>
              <a:blipFill>
                <a:blip r:embed="rId4"/>
                <a:stretch>
                  <a:fillRect t="-5172" r="-281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23BEFDF-F3C5-4D1B-A1C7-7BB9681C5816}"/>
                  </a:ext>
                </a:extLst>
              </p:cNvPr>
              <p:cNvSpPr txBox="1"/>
              <p:nvPr/>
            </p:nvSpPr>
            <p:spPr>
              <a:xfrm>
                <a:off x="3088606" y="3706505"/>
                <a:ext cx="6096000" cy="6617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AT" sz="32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𝑒</m:t>
                              </m:r>
                            </m:e>
                          </m:d>
                        </m:e>
                      </m:func>
                      <m:r>
                        <a:rPr lang="de-AT" sz="32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</m:t>
                      </m:r>
                    </m:oMath>
                  </m:oMathPara>
                </a14:m>
                <a:endParaRPr lang="de-AT" sz="36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23BEFDF-F3C5-4D1B-A1C7-7BB9681C5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606" y="3706505"/>
                <a:ext cx="6096000" cy="6617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67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4CD9A81-9760-4720-B89E-D7EBEDBC8B34}"/>
              </a:ext>
            </a:extLst>
          </p:cNvPr>
          <p:cNvSpPr txBox="1"/>
          <p:nvPr/>
        </p:nvSpPr>
        <p:spPr>
          <a:xfrm>
            <a:off x="417095" y="6473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Bsp. 1)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Berechne im Kopf.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E8C4839-7C50-4FEF-ADE5-502950E23956}"/>
                  </a:ext>
                </a:extLst>
              </p:cNvPr>
              <p:cNvSpPr txBox="1"/>
              <p:nvPr/>
            </p:nvSpPr>
            <p:spPr>
              <a:xfrm>
                <a:off x="417095" y="135537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0 000</m:t>
                              </m:r>
                            </m:e>
                          </m:d>
                        </m:e>
                      </m:fun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E8C4839-7C50-4FEF-ADE5-502950E23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135537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l="-400"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025657E-28BB-497E-9A49-40863A183D95}"/>
                  </a:ext>
                </a:extLst>
              </p:cNvPr>
              <p:cNvSpPr txBox="1"/>
              <p:nvPr/>
            </p:nvSpPr>
            <p:spPr>
              <a:xfrm>
                <a:off x="417095" y="2678850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025657E-28BB-497E-9A49-40863A183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2678850"/>
                <a:ext cx="6096000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3ACA49A5-8D64-49FC-ACC5-8ABBF061B2F0}"/>
                  </a:ext>
                </a:extLst>
              </p:cNvPr>
              <p:cNvSpPr txBox="1"/>
              <p:nvPr/>
            </p:nvSpPr>
            <p:spPr>
              <a:xfrm>
                <a:off x="417095" y="4386083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AT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AT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3ACA49A5-8D64-49FC-ACC5-8ABBF061B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4386083"/>
                <a:ext cx="6096000" cy="7838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4CD9A81-9760-4720-B89E-D7EBEDBC8B34}"/>
              </a:ext>
            </a:extLst>
          </p:cNvPr>
          <p:cNvSpPr txBox="1"/>
          <p:nvPr/>
        </p:nvSpPr>
        <p:spPr>
          <a:xfrm>
            <a:off x="417095" y="6473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Bsp. 2)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Berechne mit Hilfe des Taschenrechners.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5225ED6-65FB-4DE1-93D0-D4F84CA2F6BE}"/>
                  </a:ext>
                </a:extLst>
              </p:cNvPr>
              <p:cNvSpPr txBox="1"/>
              <p:nvPr/>
            </p:nvSpPr>
            <p:spPr>
              <a:xfrm>
                <a:off x="417095" y="167621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5225ED6-65FB-4DE1-93D0-D4F84CA2F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1676218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EC47E89-1E9A-4623-86FA-1D16683DCB4A}"/>
                  </a:ext>
                </a:extLst>
              </p:cNvPr>
              <p:cNvSpPr txBox="1"/>
              <p:nvPr/>
            </p:nvSpPr>
            <p:spPr>
              <a:xfrm>
                <a:off x="417095" y="302889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3,1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EC47E89-1E9A-4623-86FA-1D16683DC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302889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27FB46D-32B3-41E5-8442-526B7000DFC7}"/>
                  </a:ext>
                </a:extLst>
              </p:cNvPr>
              <p:cNvSpPr txBox="1"/>
              <p:nvPr/>
            </p:nvSpPr>
            <p:spPr>
              <a:xfrm>
                <a:off x="417095" y="4381562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den>
                              </m:f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27FB46D-32B3-41E5-8442-526B7000D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4381562"/>
                <a:ext cx="6096000" cy="7838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10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314</Words>
  <Application>Microsoft Office PowerPoint</Application>
  <PresentationFormat>Breitbild</PresentationFormat>
  <Paragraphs>44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Logarithmus Natürlicher Logarithmus und Zehnerlogarithmus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2022-11-04T11:02:58Z</dcterms:modified>
</cp:coreProperties>
</file>